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0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2"/>
  </p:notesMasterIdLst>
  <p:handoutMasterIdLst>
    <p:handoutMasterId r:id="rId33"/>
  </p:handoutMasterIdLst>
  <p:sldIdLst>
    <p:sldId id="322" r:id="rId5"/>
    <p:sldId id="353" r:id="rId6"/>
    <p:sldId id="354" r:id="rId7"/>
    <p:sldId id="309" r:id="rId8"/>
    <p:sldId id="352" r:id="rId9"/>
    <p:sldId id="355" r:id="rId10"/>
    <p:sldId id="342" r:id="rId11"/>
    <p:sldId id="327" r:id="rId12"/>
    <p:sldId id="336" r:id="rId13"/>
    <p:sldId id="356" r:id="rId14"/>
    <p:sldId id="334" r:id="rId15"/>
    <p:sldId id="357" r:id="rId16"/>
    <p:sldId id="335" r:id="rId17"/>
    <p:sldId id="337" r:id="rId18"/>
    <p:sldId id="338" r:id="rId19"/>
    <p:sldId id="358" r:id="rId20"/>
    <p:sldId id="340" r:id="rId21"/>
    <p:sldId id="341" r:id="rId22"/>
    <p:sldId id="339" r:id="rId23"/>
    <p:sldId id="359" r:id="rId24"/>
    <p:sldId id="324" r:id="rId25"/>
    <p:sldId id="317" r:id="rId26"/>
    <p:sldId id="348" r:id="rId27"/>
    <p:sldId id="349" r:id="rId28"/>
    <p:sldId id="351" r:id="rId29"/>
    <p:sldId id="350" r:id="rId30"/>
    <p:sldId id="319" r:id="rId31"/>
  </p:sldIdLst>
  <p:sldSz cx="12192000" cy="6858000"/>
  <p:notesSz cx="7010400" cy="92964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ía Enamorado" initials="ME" lastIdx="2" clrIdx="0">
    <p:extLst>
      <p:ext uri="{19B8F6BF-5375-455C-9EA6-DF929625EA0E}">
        <p15:presenceInfo xmlns:p15="http://schemas.microsoft.com/office/powerpoint/2012/main" userId="S-1-5-21-3493709827-1784827400-2039739247-10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86C0"/>
    <a:srgbClr val="179939"/>
    <a:srgbClr val="197BB4"/>
    <a:srgbClr val="BDD7EE"/>
    <a:srgbClr val="0D1F3C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01" autoAdjust="0"/>
    <p:restoredTop sz="94291" autoAdjust="0"/>
  </p:normalViewPr>
  <p:slideViewPr>
    <p:cSldViewPr snapToGrid="0">
      <p:cViewPr varScale="1">
        <p:scale>
          <a:sx n="105" d="100"/>
          <a:sy n="105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297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microsoft.com/office/2016/11/relationships/changesInfo" Target="changesInfos/changesInfo1.xml"/><Relationship Id="rId21" Type="http://schemas.openxmlformats.org/officeDocument/2006/relationships/slide" Target="slides/slide17.xml"/><Relationship Id="rId34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ncy Taracena" userId="30706b59-ae2d-4665-80e6-bc0e1ff749f1" providerId="ADAL" clId="{57602117-D532-42A8-A538-DD366B8D54C4}"/>
    <pc:docChg chg="undo custSel modSld">
      <pc:chgData name="Nancy Taracena" userId="30706b59-ae2d-4665-80e6-bc0e1ff749f1" providerId="ADAL" clId="{57602117-D532-42A8-A538-DD366B8D54C4}" dt="2021-07-21T17:18:32.551" v="754" actId="20577"/>
      <pc:docMkLst>
        <pc:docMk/>
      </pc:docMkLst>
      <pc:sldChg chg="modSp">
        <pc:chgData name="Nancy Taracena" userId="30706b59-ae2d-4665-80e6-bc0e1ff749f1" providerId="ADAL" clId="{57602117-D532-42A8-A538-DD366B8D54C4}" dt="2021-07-19T20:35:56.983" v="77" actId="27636"/>
        <pc:sldMkLst>
          <pc:docMk/>
          <pc:sldMk cId="1110065034" sldId="317"/>
        </pc:sldMkLst>
        <pc:spChg chg="mod">
          <ac:chgData name="Nancy Taracena" userId="30706b59-ae2d-4665-80e6-bc0e1ff749f1" providerId="ADAL" clId="{57602117-D532-42A8-A538-DD366B8D54C4}" dt="2021-07-19T20:35:56.983" v="77" actId="27636"/>
          <ac:spMkLst>
            <pc:docMk/>
            <pc:sldMk cId="1110065034" sldId="317"/>
            <ac:spMk id="11" creationId="{A2162693-C48A-1D46-A173-005AE60ACA54}"/>
          </ac:spMkLst>
        </pc:spChg>
      </pc:sldChg>
      <pc:sldChg chg="modSp">
        <pc:chgData name="Nancy Taracena" userId="30706b59-ae2d-4665-80e6-bc0e1ff749f1" providerId="ADAL" clId="{57602117-D532-42A8-A538-DD366B8D54C4}" dt="2021-07-21T15:23:04.221" v="181" actId="400"/>
        <pc:sldMkLst>
          <pc:docMk/>
          <pc:sldMk cId="2382081823" sldId="327"/>
        </pc:sldMkLst>
        <pc:spChg chg="mod">
          <ac:chgData name="Nancy Taracena" userId="30706b59-ae2d-4665-80e6-bc0e1ff749f1" providerId="ADAL" clId="{57602117-D532-42A8-A538-DD366B8D54C4}" dt="2021-07-19T20:35:57.036" v="79" actId="27636"/>
          <ac:spMkLst>
            <pc:docMk/>
            <pc:sldMk cId="2382081823" sldId="327"/>
            <ac:spMk id="4" creationId="{E40743F2-234A-4544-BBAC-8877FB423F76}"/>
          </ac:spMkLst>
        </pc:spChg>
        <pc:spChg chg="mod">
          <ac:chgData name="Nancy Taracena" userId="30706b59-ae2d-4665-80e6-bc0e1ff749f1" providerId="ADAL" clId="{57602117-D532-42A8-A538-DD366B8D54C4}" dt="2021-07-21T15:23:04.221" v="181" actId="400"/>
          <ac:spMkLst>
            <pc:docMk/>
            <pc:sldMk cId="2382081823" sldId="327"/>
            <ac:spMk id="5" creationId="{E40743F2-234A-4544-BBAC-8877FB423F76}"/>
          </ac:spMkLst>
        </pc:spChg>
      </pc:sldChg>
      <pc:sldChg chg="modSp">
        <pc:chgData name="Nancy Taracena" userId="30706b59-ae2d-4665-80e6-bc0e1ff749f1" providerId="ADAL" clId="{57602117-D532-42A8-A538-DD366B8D54C4}" dt="2021-07-21T16:59:06.245" v="627" actId="20577"/>
        <pc:sldMkLst>
          <pc:docMk/>
          <pc:sldMk cId="1941814374" sldId="329"/>
        </pc:sldMkLst>
        <pc:spChg chg="mod">
          <ac:chgData name="Nancy Taracena" userId="30706b59-ae2d-4665-80e6-bc0e1ff749f1" providerId="ADAL" clId="{57602117-D532-42A8-A538-DD366B8D54C4}" dt="2021-07-21T16:59:06.245" v="627" actId="20577"/>
          <ac:spMkLst>
            <pc:docMk/>
            <pc:sldMk cId="1941814374" sldId="329"/>
            <ac:spMk id="6" creationId="{E40743F2-234A-4544-BBAC-8877FB423F76}"/>
          </ac:spMkLst>
        </pc:spChg>
      </pc:sldChg>
      <pc:sldChg chg="modSp">
        <pc:chgData name="Nancy Taracena" userId="30706b59-ae2d-4665-80e6-bc0e1ff749f1" providerId="ADAL" clId="{57602117-D532-42A8-A538-DD366B8D54C4}" dt="2021-07-21T17:10:30.182" v="662" actId="123"/>
        <pc:sldMkLst>
          <pc:docMk/>
          <pc:sldMk cId="1165070564" sldId="330"/>
        </pc:sldMkLst>
        <pc:spChg chg="mod">
          <ac:chgData name="Nancy Taracena" userId="30706b59-ae2d-4665-80e6-bc0e1ff749f1" providerId="ADAL" clId="{57602117-D532-42A8-A538-DD366B8D54C4}" dt="2021-07-21T17:10:30.182" v="662" actId="123"/>
          <ac:spMkLst>
            <pc:docMk/>
            <pc:sldMk cId="1165070564" sldId="330"/>
            <ac:spMk id="6" creationId="{E40743F2-234A-4544-BBAC-8877FB423F76}"/>
          </ac:spMkLst>
        </pc:spChg>
      </pc:sldChg>
      <pc:sldChg chg="modSp">
        <pc:chgData name="Nancy Taracena" userId="30706b59-ae2d-4665-80e6-bc0e1ff749f1" providerId="ADAL" clId="{57602117-D532-42A8-A538-DD366B8D54C4}" dt="2021-07-19T20:38:15.534" v="175" actId="6549"/>
        <pc:sldMkLst>
          <pc:docMk/>
          <pc:sldMk cId="3614378962" sldId="334"/>
        </pc:sldMkLst>
        <pc:spChg chg="mod">
          <ac:chgData name="Nancy Taracena" userId="30706b59-ae2d-4665-80e6-bc0e1ff749f1" providerId="ADAL" clId="{57602117-D532-42A8-A538-DD366B8D54C4}" dt="2021-07-19T20:38:15.534" v="175" actId="6549"/>
          <ac:spMkLst>
            <pc:docMk/>
            <pc:sldMk cId="3614378962" sldId="334"/>
            <ac:spMk id="5" creationId="{E40743F2-234A-4544-BBAC-8877FB423F76}"/>
          </ac:spMkLst>
        </pc:spChg>
      </pc:sldChg>
      <pc:sldChg chg="modSp">
        <pc:chgData name="Nancy Taracena" userId="30706b59-ae2d-4665-80e6-bc0e1ff749f1" providerId="ADAL" clId="{57602117-D532-42A8-A538-DD366B8D54C4}" dt="2021-07-21T17:16:02.939" v="664" actId="20577"/>
        <pc:sldMkLst>
          <pc:docMk/>
          <pc:sldMk cId="267904820" sldId="337"/>
        </pc:sldMkLst>
        <pc:spChg chg="mod">
          <ac:chgData name="Nancy Taracena" userId="30706b59-ae2d-4665-80e6-bc0e1ff749f1" providerId="ADAL" clId="{57602117-D532-42A8-A538-DD366B8D54C4}" dt="2021-07-21T17:16:02.939" v="664" actId="20577"/>
          <ac:spMkLst>
            <pc:docMk/>
            <pc:sldMk cId="267904820" sldId="337"/>
            <ac:spMk id="5" creationId="{E40743F2-234A-4544-BBAC-8877FB423F76}"/>
          </ac:spMkLst>
        </pc:spChg>
      </pc:sldChg>
      <pc:sldChg chg="modSp">
        <pc:chgData name="Nancy Taracena" userId="30706b59-ae2d-4665-80e6-bc0e1ff749f1" providerId="ADAL" clId="{57602117-D532-42A8-A538-DD366B8D54C4}" dt="2021-07-19T20:40:37.482" v="180" actId="207"/>
        <pc:sldMkLst>
          <pc:docMk/>
          <pc:sldMk cId="1310776365" sldId="343"/>
        </pc:sldMkLst>
        <pc:spChg chg="mod">
          <ac:chgData name="Nancy Taracena" userId="30706b59-ae2d-4665-80e6-bc0e1ff749f1" providerId="ADAL" clId="{57602117-D532-42A8-A538-DD366B8D54C4}" dt="2021-07-19T20:40:37.482" v="180" actId="207"/>
          <ac:spMkLst>
            <pc:docMk/>
            <pc:sldMk cId="1310776365" sldId="343"/>
            <ac:spMk id="10" creationId="{FDEFACA7-B903-4B3E-851C-F8FB7B3942D0}"/>
          </ac:spMkLst>
        </pc:spChg>
      </pc:sldChg>
      <pc:sldChg chg="modSp">
        <pc:chgData name="Nancy Taracena" userId="30706b59-ae2d-4665-80e6-bc0e1ff749f1" providerId="ADAL" clId="{57602117-D532-42A8-A538-DD366B8D54C4}" dt="2021-07-21T17:18:32.551" v="754" actId="20577"/>
        <pc:sldMkLst>
          <pc:docMk/>
          <pc:sldMk cId="1003546408" sldId="347"/>
        </pc:sldMkLst>
        <pc:spChg chg="mod">
          <ac:chgData name="Nancy Taracena" userId="30706b59-ae2d-4665-80e6-bc0e1ff749f1" providerId="ADAL" clId="{57602117-D532-42A8-A538-DD366B8D54C4}" dt="2021-07-21T17:18:32.551" v="754" actId="20577"/>
          <ac:spMkLst>
            <pc:docMk/>
            <pc:sldMk cId="1003546408" sldId="347"/>
            <ac:spMk id="10" creationId="{FDEFACA7-B903-4B3E-851C-F8FB7B3942D0}"/>
          </ac:spMkLst>
        </pc:spChg>
      </pc:sldChg>
      <pc:sldChg chg="modSp">
        <pc:chgData name="Nancy Taracena" userId="30706b59-ae2d-4665-80e6-bc0e1ff749f1" providerId="ADAL" clId="{57602117-D532-42A8-A538-DD366B8D54C4}" dt="2021-07-19T20:35:57.007" v="78" actId="27636"/>
        <pc:sldMkLst>
          <pc:docMk/>
          <pc:sldMk cId="3033902362" sldId="350"/>
        </pc:sldMkLst>
        <pc:spChg chg="mod">
          <ac:chgData name="Nancy Taracena" userId="30706b59-ae2d-4665-80e6-bc0e1ff749f1" providerId="ADAL" clId="{57602117-D532-42A8-A538-DD366B8D54C4}" dt="2021-07-19T20:35:57.007" v="78" actId="27636"/>
          <ac:spMkLst>
            <pc:docMk/>
            <pc:sldMk cId="3033902362" sldId="350"/>
            <ac:spMk id="8" creationId="{E40743F2-234A-4544-BBAC-8877FB423F76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iaz\Documents\PLANIFICACI&#211;N\2020\MECANISMO%20DE%20RENDICI&#211;N%20DE%20CUENTAS\SEGUNDO%20CUATRIMESTRE\info%20recibida\GRAFICAS%20PRESUPUESTARIA%20SGP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iaz\Documents\PLANIFICACI&#211;N\2020\MECANISMO%20DE%20RENDICI&#211;N%20DE%20CUENTAS\SEGUNDO%20CUATRIMESTRE\info%20recibida\GRAFICAS%20PRESUPUESTARIA%20CPCC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iaz\Documents\PLANIFICACI&#211;N\2020\MECANISMO%20DE%20RENDICI&#211;N%20DE%20CUENTAS\SEGUNDO%20CUATRIMESTRE\info%20recibida\GRAFICAS%20PRESUPUESTARIA%20CPAM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iaz\Documents\PLANIFICACI&#211;N\2020\MECANISMO%20DE%20RENDICI&#211;N%20DE%20CUENTAS\SEGUNDO%20CUATRIMESTRE\info%20recibida\GRAFICAS%20PRESUPUESTARIA%20SGPR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iaz\Documents\PLANIFICACI&#211;N\2020\MECANISMO%20DE%20RENDICI&#211;N%20DE%20CUENTAS\SEGUNDO%20CUATRIMESTRE\info%20recibida\GRAFICAS%20PRESUPUESTARIA%20CPCC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iaz\Documents\PLANIFICACI&#211;N\2020\MECANISMO%20DE%20RENDICI&#211;N%20DE%20CUENTAS\SEGUNDO%20CUATRIMESTRE\info%20recibida\GRAFICAS%20PRESUPUESTARIA%20CPAM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208127930365341"/>
          <c:y val="7.4797147324738897E-2"/>
          <c:w val="0.84516998533000087"/>
          <c:h val="0.7357966026907195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'G DE G 0,1,2,3,4,9'!$C$9</c:f>
              <c:strCache>
                <c:ptCount val="1"/>
                <c:pt idx="0">
                  <c:v>Vigente Q.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100%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C2D-4F5F-AD51-1E5602971CEA}"/>
                </c:ext>
              </c:extLst>
            </c:dLbl>
            <c:dLbl>
              <c:idx val="1"/>
              <c:layout>
                <c:manualLayout>
                  <c:x val="-3.1379194700453664E-17"/>
                  <c:y val="-3.557320393628458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100%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C2D-4F5F-AD51-1E5602971CEA}"/>
                </c:ext>
              </c:extLst>
            </c:dLbl>
            <c:dLbl>
              <c:idx val="2"/>
              <c:layout>
                <c:manualLayout>
                  <c:x val="1.7116122106684655E-3"/>
                  <c:y val="-2.720303830421762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100%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EC2D-4F5F-AD51-1E5602971CEA}"/>
                </c:ext>
              </c:extLst>
            </c:dLbl>
            <c:dLbl>
              <c:idx val="3"/>
              <c:layout>
                <c:manualLayout>
                  <c:x val="1.7116122106684655E-3"/>
                  <c:y val="-2.929557971223436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100%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EC2D-4F5F-AD51-1E5602971CEA}"/>
                </c:ext>
              </c:extLst>
            </c:dLbl>
            <c:dLbl>
              <c:idx val="4"/>
              <c:layout>
                <c:manualLayout>
                  <c:x val="-1.711612210668591E-3"/>
                  <c:y val="-1.046270704008370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100%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EC2D-4F5F-AD51-1E5602971CEA}"/>
                </c:ext>
              </c:extLst>
            </c:dLbl>
            <c:dLbl>
              <c:idx val="5"/>
              <c:layout>
                <c:manualLayout>
                  <c:x val="-1.2551677880181466E-16"/>
                  <c:y val="-1.2555248448100595E-2"/>
                </c:manualLayout>
              </c:layout>
              <c:tx>
                <c:rich>
                  <a:bodyPr/>
                  <a:lstStyle/>
                  <a:p>
                    <a:fld id="{152EF244-7B37-4728-9A1B-40ED60C7ACD5}" type="CELLRANGE">
                      <a:rPr lang="en-US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EC2D-4F5F-AD51-1E5602971C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G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 DE G 0,1,2,3,4,9'!$B$10:$B$15</c:f>
              <c:strCache>
                <c:ptCount val="6"/>
                <c:pt idx="0">
                  <c:v>0. Servicios Personales (Salarios Honorarios etc)</c:v>
                </c:pt>
                <c:pt idx="1">
                  <c:v>1. Servicios basicos, Mantenimiento etc.</c:v>
                </c:pt>
                <c:pt idx="2">
                  <c:v>2. Materiales y Suministros</c:v>
                </c:pt>
                <c:pt idx="3">
                  <c:v>3. Propiedad Planta, equipo etc.</c:v>
                </c:pt>
                <c:pt idx="4">
                  <c:v>4. Transferencias Corrientes</c:v>
                </c:pt>
                <c:pt idx="5">
                  <c:v>9. Asignaciónes Globales</c:v>
                </c:pt>
              </c:strCache>
            </c:strRef>
          </c:cat>
          <c:val>
            <c:numRef>
              <c:f>'G DE G 0,1,2,3,4,9'!$C$10:$C$15</c:f>
              <c:numCache>
                <c:formatCode>#,##0.00</c:formatCode>
                <c:ptCount val="6"/>
                <c:pt idx="0">
                  <c:v>21332286</c:v>
                </c:pt>
                <c:pt idx="1">
                  <c:v>1687148</c:v>
                </c:pt>
                <c:pt idx="2">
                  <c:v>526258</c:v>
                </c:pt>
                <c:pt idx="3">
                  <c:v>369000</c:v>
                </c:pt>
                <c:pt idx="4">
                  <c:v>1076275.1499999999</c:v>
                </c:pt>
                <c:pt idx="5">
                  <c:v>9032.85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'G DE G 0,1,2,3,4,9'!$G$10:$G$15</c15:f>
                <c15:dlblRangeCache>
                  <c:ptCount val="6"/>
                  <c:pt idx="0">
                    <c:v>100%</c:v>
                  </c:pt>
                  <c:pt idx="1">
                    <c:v>100%</c:v>
                  </c:pt>
                  <c:pt idx="2">
                    <c:v>100%</c:v>
                  </c:pt>
                  <c:pt idx="3">
                    <c:v>100%</c:v>
                  </c:pt>
                  <c:pt idx="4">
                    <c:v>100%</c:v>
                  </c:pt>
                  <c:pt idx="5">
                    <c:v>100%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6-EC2D-4F5F-AD51-1E5602971CEA}"/>
            </c:ext>
          </c:extLst>
        </c:ser>
        <c:ser>
          <c:idx val="1"/>
          <c:order val="1"/>
          <c:tx>
            <c:strRef>
              <c:f>'G DE G 0,1,2,3,4,9'!$D$9</c:f>
              <c:strCache>
                <c:ptCount val="1"/>
                <c:pt idx="0">
                  <c:v>Ejecutado Q.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8827734317353118E-2"/>
                  <c:y val="-1.2555248448100442E-2"/>
                </c:manualLayout>
              </c:layout>
              <c:tx>
                <c:rich>
                  <a:bodyPr/>
                  <a:lstStyle/>
                  <a:p>
                    <a:fld id="{2DDB323E-5428-4AB7-AA60-FE52BE94798A}" type="CELLRANGE">
                      <a:rPr lang="en-US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EC2D-4F5F-AD51-1E5602971CEA}"/>
                </c:ext>
              </c:extLst>
            </c:dLbl>
            <c:dLbl>
              <c:idx val="1"/>
              <c:layout>
                <c:manualLayout>
                  <c:x val="0"/>
                  <c:y val="-1.8832872672150662E-2"/>
                </c:manualLayout>
              </c:layout>
              <c:tx>
                <c:rich>
                  <a:bodyPr/>
                  <a:lstStyle/>
                  <a:p>
                    <a:fld id="{CA0CF17D-7A2B-41B3-90CA-CF68B0E70088}" type="CELLRANGE">
                      <a:rPr lang="en-US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EC2D-4F5F-AD51-1E5602971CEA}"/>
                </c:ext>
              </c:extLst>
            </c:dLbl>
            <c:dLbl>
              <c:idx val="2"/>
              <c:layout>
                <c:manualLayout>
                  <c:x val="1.7116122106684026E-3"/>
                  <c:y val="-1.4647789856117182E-2"/>
                </c:manualLayout>
              </c:layout>
              <c:tx>
                <c:rich>
                  <a:bodyPr/>
                  <a:lstStyle/>
                  <a:p>
                    <a:fld id="{76DFBE11-6C39-4D27-8B5B-BC11FEC04E14}" type="CELLRANGE">
                      <a:rPr lang="en-US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EC2D-4F5F-AD51-1E5602971CEA}"/>
                </c:ext>
              </c:extLst>
            </c:dLbl>
            <c:dLbl>
              <c:idx val="3"/>
              <c:layout>
                <c:manualLayout>
                  <c:x val="3.4232244213368681E-3"/>
                  <c:y val="-1.2555248448100595E-2"/>
                </c:manualLayout>
              </c:layout>
              <c:tx>
                <c:rich>
                  <a:bodyPr/>
                  <a:lstStyle/>
                  <a:p>
                    <a:fld id="{17D16D9C-F96E-4200-94C7-176E2FE37003}" type="CELLRANGE">
                      <a:rPr lang="en-US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A-EC2D-4F5F-AD51-1E5602971CEA}"/>
                </c:ext>
              </c:extLst>
            </c:dLbl>
            <c:dLbl>
              <c:idx val="4"/>
              <c:layout>
                <c:manualLayout>
                  <c:x val="1.7116122106684655E-3"/>
                  <c:y val="-1.4647789856117182E-2"/>
                </c:manualLayout>
              </c:layout>
              <c:tx>
                <c:rich>
                  <a:bodyPr/>
                  <a:lstStyle/>
                  <a:p>
                    <a:fld id="{E61337D2-37EC-4EF2-9DB4-D80BDBDFFDD1}" type="CELLRANGE">
                      <a:rPr lang="en-US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EC2D-4F5F-AD51-1E5602971CEA}"/>
                </c:ext>
              </c:extLst>
            </c:dLbl>
            <c:dLbl>
              <c:idx val="5"/>
              <c:layout>
                <c:manualLayout>
                  <c:x val="8.5580610533423276E-3"/>
                  <c:y val="-1.2555248448100595E-2"/>
                </c:manualLayout>
              </c:layout>
              <c:tx>
                <c:rich>
                  <a:bodyPr/>
                  <a:lstStyle/>
                  <a:p>
                    <a:fld id="{EB2A8A60-F4FB-4A3E-BE28-51C160D60380}" type="CELLRANGE">
                      <a:rPr lang="en-US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C-EC2D-4F5F-AD51-1E5602971C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G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 DE G 0,1,2,3,4,9'!$B$10:$B$15</c:f>
              <c:strCache>
                <c:ptCount val="6"/>
                <c:pt idx="0">
                  <c:v>0. Servicios Personales (Salarios Honorarios etc)</c:v>
                </c:pt>
                <c:pt idx="1">
                  <c:v>1. Servicios basicos, Mantenimiento etc.</c:v>
                </c:pt>
                <c:pt idx="2">
                  <c:v>2. Materiales y Suministros</c:v>
                </c:pt>
                <c:pt idx="3">
                  <c:v>3. Propiedad Planta, equipo etc.</c:v>
                </c:pt>
                <c:pt idx="4">
                  <c:v>4. Transferencias Corrientes</c:v>
                </c:pt>
                <c:pt idx="5">
                  <c:v>9. Asignaciónes Globales</c:v>
                </c:pt>
              </c:strCache>
            </c:strRef>
          </c:cat>
          <c:val>
            <c:numRef>
              <c:f>'G DE G 0,1,2,3,4,9'!$D$10:$D$15</c:f>
              <c:numCache>
                <c:formatCode>#,##0.00</c:formatCode>
                <c:ptCount val="6"/>
                <c:pt idx="0">
                  <c:v>11384251.459999999</c:v>
                </c:pt>
                <c:pt idx="1">
                  <c:v>959656.81</c:v>
                </c:pt>
                <c:pt idx="2">
                  <c:v>285910.49</c:v>
                </c:pt>
                <c:pt idx="3">
                  <c:v>283006.96000000002</c:v>
                </c:pt>
                <c:pt idx="4">
                  <c:v>416784.59</c:v>
                </c:pt>
                <c:pt idx="5">
                  <c:v>9032.85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'G DE G 0,1,2,3,4,9'!$F$10:$F$15</c15:f>
                <c15:dlblRangeCache>
                  <c:ptCount val="6"/>
                  <c:pt idx="0">
                    <c:v>53.37%</c:v>
                  </c:pt>
                  <c:pt idx="1">
                    <c:v>56.88%</c:v>
                  </c:pt>
                  <c:pt idx="2">
                    <c:v>54.33%</c:v>
                  </c:pt>
                  <c:pt idx="3">
                    <c:v>76.70%</c:v>
                  </c:pt>
                  <c:pt idx="4">
                    <c:v>38.72%</c:v>
                  </c:pt>
                  <c:pt idx="5">
                    <c:v>100%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D-EC2D-4F5F-AD51-1E5602971CEA}"/>
            </c:ext>
          </c:extLst>
        </c:ser>
        <c:ser>
          <c:idx val="2"/>
          <c:order val="2"/>
          <c:tx>
            <c:strRef>
              <c:f>'G DE G 0,1,2,3,4,9'!$E$9</c:f>
              <c:strCache>
                <c:ptCount val="1"/>
                <c:pt idx="0">
                  <c:v>Por Ejecutar Q.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2250958738690051E-2"/>
                  <c:y val="-2.0925414080167405E-3"/>
                </c:manualLayout>
              </c:layout>
              <c:tx>
                <c:rich>
                  <a:bodyPr/>
                  <a:lstStyle/>
                  <a:p>
                    <a:fld id="{5A0D464F-8B1D-4543-AC99-98ACC6D6F590}" type="CELLRANGE">
                      <a:rPr lang="en-US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E-EC2D-4F5F-AD51-1E5602971CEA}"/>
                </c:ext>
              </c:extLst>
            </c:dLbl>
            <c:dLbl>
              <c:idx val="1"/>
              <c:layout>
                <c:manualLayout>
                  <c:x val="1.5404509896016189E-2"/>
                  <c:y val="0"/>
                </c:manualLayout>
              </c:layout>
              <c:tx>
                <c:rich>
                  <a:bodyPr/>
                  <a:lstStyle/>
                  <a:p>
                    <a:fld id="{050DD3FD-C25E-4A4F-A330-6A7AD410BB88}" type="CELLRANGE">
                      <a:rPr lang="en-US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F-EC2D-4F5F-AD51-1E5602971CEA}"/>
                </c:ext>
              </c:extLst>
            </c:dLbl>
            <c:dLbl>
              <c:idx val="2"/>
              <c:layout>
                <c:manualLayout>
                  <c:x val="1.3692897685347661E-2"/>
                  <c:y val="4.1850828160333274E-3"/>
                </c:manualLayout>
              </c:layout>
              <c:tx>
                <c:rich>
                  <a:bodyPr/>
                  <a:lstStyle/>
                  <a:p>
                    <a:fld id="{2E038C10-05CE-4C03-ADC7-AEE3E6A7A162}" type="CELLRANGE">
                      <a:rPr lang="en-US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0-EC2D-4F5F-AD51-1E5602971CEA}"/>
                </c:ext>
              </c:extLst>
            </c:dLbl>
            <c:dLbl>
              <c:idx val="3"/>
              <c:layout>
                <c:manualLayout>
                  <c:x val="1.0269673264010792E-2"/>
                  <c:y val="1.5345126390579914E-16"/>
                </c:manualLayout>
              </c:layout>
              <c:tx>
                <c:rich>
                  <a:bodyPr/>
                  <a:lstStyle/>
                  <a:p>
                    <a:fld id="{32C2F0D8-3A1A-4A3C-9DB1-2D96CC5BB26E}" type="CELLRANGE">
                      <a:rPr lang="en-US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1-EC2D-4F5F-AD51-1E5602971CEA}"/>
                </c:ext>
              </c:extLst>
            </c:dLbl>
            <c:dLbl>
              <c:idx val="4"/>
              <c:layout>
                <c:manualLayout>
                  <c:x val="1.1981285474679257E-2"/>
                  <c:y val="6.277624224050221E-3"/>
                </c:manualLayout>
              </c:layout>
              <c:tx>
                <c:rich>
                  <a:bodyPr/>
                  <a:lstStyle/>
                  <a:p>
                    <a:fld id="{B2DE210A-0AC9-4960-84E4-C7E177CAFEFD}" type="CELLRANGE">
                      <a:rPr lang="en-US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2-EC2D-4F5F-AD51-1E5602971CEA}"/>
                </c:ext>
              </c:extLst>
            </c:dLbl>
            <c:dLbl>
              <c:idx val="5"/>
              <c:layout>
                <c:manualLayout>
                  <c:x val="1.1981285474679257E-2"/>
                  <c:y val="4.1850828160334809E-3"/>
                </c:manualLayout>
              </c:layout>
              <c:tx>
                <c:rich>
                  <a:bodyPr/>
                  <a:lstStyle/>
                  <a:p>
                    <a:fld id="{603F2B54-18F4-41A8-BB4F-B1103CC7CE27}" type="CELLRANGE">
                      <a:rPr lang="en-US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3-EC2D-4F5F-AD51-1E5602971C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G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 DE G 0,1,2,3,4,9'!$B$10:$B$15</c:f>
              <c:strCache>
                <c:ptCount val="6"/>
                <c:pt idx="0">
                  <c:v>0. Servicios Personales (Salarios Honorarios etc)</c:v>
                </c:pt>
                <c:pt idx="1">
                  <c:v>1. Servicios basicos, Mantenimiento etc.</c:v>
                </c:pt>
                <c:pt idx="2">
                  <c:v>2. Materiales y Suministros</c:v>
                </c:pt>
                <c:pt idx="3">
                  <c:v>3. Propiedad Planta, equipo etc.</c:v>
                </c:pt>
                <c:pt idx="4">
                  <c:v>4. Transferencias Corrientes</c:v>
                </c:pt>
                <c:pt idx="5">
                  <c:v>9. Asignaciónes Globales</c:v>
                </c:pt>
              </c:strCache>
            </c:strRef>
          </c:cat>
          <c:val>
            <c:numRef>
              <c:f>'G DE G 0,1,2,3,4,9'!$E$10:$E$15</c:f>
              <c:numCache>
                <c:formatCode>#,##0.00</c:formatCode>
                <c:ptCount val="6"/>
                <c:pt idx="0">
                  <c:v>9948034.540000001</c:v>
                </c:pt>
                <c:pt idx="1">
                  <c:v>727491.19</c:v>
                </c:pt>
                <c:pt idx="2">
                  <c:v>240347.50999999998</c:v>
                </c:pt>
                <c:pt idx="3">
                  <c:v>85993.04</c:v>
                </c:pt>
                <c:pt idx="4">
                  <c:v>659490.56000000006</c:v>
                </c:pt>
                <c:pt idx="5">
                  <c:v>0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'G DE G 0,1,2,3,4,9'!$H$10:$H$15</c15:f>
                <c15:dlblRangeCache>
                  <c:ptCount val="6"/>
                  <c:pt idx="0">
                    <c:v>46.63%</c:v>
                  </c:pt>
                  <c:pt idx="1">
                    <c:v>43.12%</c:v>
                  </c:pt>
                  <c:pt idx="2">
                    <c:v>45.67%</c:v>
                  </c:pt>
                  <c:pt idx="3">
                    <c:v>23.30%</c:v>
                  </c:pt>
                  <c:pt idx="4">
                    <c:v>61.28%</c:v>
                  </c:pt>
                  <c:pt idx="5">
                    <c:v>0.00%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4-EC2D-4F5F-AD51-1E5602971CE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-252657936"/>
        <c:axId val="-252670992"/>
        <c:axId val="0"/>
      </c:bar3DChart>
      <c:catAx>
        <c:axId val="-25265793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252670992"/>
        <c:crosses val="autoZero"/>
        <c:auto val="1"/>
        <c:lblAlgn val="ctr"/>
        <c:lblOffset val="100"/>
        <c:noMultiLvlLbl val="0"/>
      </c:catAx>
      <c:valAx>
        <c:axId val="-2526709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.00" sourceLinked="1"/>
        <c:majorTickMark val="out"/>
        <c:minorTickMark val="none"/>
        <c:tickLblPos val="nextTo"/>
        <c:crossAx val="-25265793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GT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G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135096502249028E-2"/>
          <c:y val="0.12305393854942256"/>
          <c:w val="0.74559405726975236"/>
          <c:h val="0.8105344903341685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'[GRAFICAS PRESUPUESTARIA CPCC.xlsx]G DE G 0,1,2,3,4'!$C$8</c:f>
              <c:strCache>
                <c:ptCount val="1"/>
                <c:pt idx="0">
                  <c:v>Vigente Q.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2857513776632332E-17"/>
                  <c:y val="0"/>
                </c:manualLayout>
              </c:layout>
              <c:tx>
                <c:rich>
                  <a:bodyPr/>
                  <a:lstStyle/>
                  <a:p>
                    <a:fld id="{2B4F6C6C-979C-474E-9B68-29C10874FFDA}" type="CELLRANGE">
                      <a:rPr lang="en-US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D5A7-4A01-B1CD-41765F2C2711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532C1F82-B847-4B72-BE7D-30D2E8745AFD}" type="CELLRANGE">
                      <a:rPr lang="es-GT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D5A7-4A01-B1CD-41765F2C2711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EC26259A-E6D8-4F01-9158-631CC331D2EE}" type="CELLRANGE">
                      <a:rPr lang="es-GT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D5A7-4A01-B1CD-41765F2C2711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84B8F96F-9C41-439C-82B2-282EE76B1965}" type="CELLRANGE">
                      <a:rPr lang="es-GT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D5A7-4A01-B1CD-41765F2C2711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B23EA71D-E198-48E0-BE0D-6828486DF331}" type="CELLRANGE">
                      <a:rPr lang="es-GT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D5A7-4A01-B1CD-41765F2C271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G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'[GRAFICAS PRESUPUESTARIA CPCC.xlsx]G DE G 0,1,2,3,4'!$B$9:$B$13</c:f>
              <c:strCache>
                <c:ptCount val="5"/>
                <c:pt idx="0">
                  <c:v>0. Servicios Personales (Salarios Honorarios etc)</c:v>
                </c:pt>
                <c:pt idx="1">
                  <c:v>1. Servicios basicos, Mantenimiento etc.</c:v>
                </c:pt>
                <c:pt idx="2">
                  <c:v>2. Materiales y Suministros</c:v>
                </c:pt>
                <c:pt idx="3">
                  <c:v>3. Propiedad Planta, equipo etc.</c:v>
                </c:pt>
                <c:pt idx="4">
                  <c:v>4. Transferencias Corrientes</c:v>
                </c:pt>
              </c:strCache>
            </c:strRef>
          </c:cat>
          <c:val>
            <c:numRef>
              <c:f>'[GRAFICAS PRESUPUESTARIA CPCC.xlsx]G DE G 0,1,2,3,4'!$C$9:$C$13</c:f>
              <c:numCache>
                <c:formatCode>#,##0.00</c:formatCode>
                <c:ptCount val="5"/>
                <c:pt idx="0">
                  <c:v>9945595</c:v>
                </c:pt>
                <c:pt idx="1">
                  <c:v>786300</c:v>
                </c:pt>
                <c:pt idx="2">
                  <c:v>420005</c:v>
                </c:pt>
                <c:pt idx="3">
                  <c:v>113500</c:v>
                </c:pt>
                <c:pt idx="4">
                  <c:v>234600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'[GRAFICAS PRESUPUESTARIA CPCC.xlsx]G DE G 0,1,2,3,4'!$H$9:$H$13</c15:f>
                <c15:dlblRangeCache>
                  <c:ptCount val="5"/>
                  <c:pt idx="0">
                    <c:v>100%</c:v>
                  </c:pt>
                  <c:pt idx="1">
                    <c:v>100%</c:v>
                  </c:pt>
                  <c:pt idx="2">
                    <c:v>100%</c:v>
                  </c:pt>
                  <c:pt idx="3">
                    <c:v>100%</c:v>
                  </c:pt>
                  <c:pt idx="4">
                    <c:v>100%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5-D5A7-4A01-B1CD-41765F2C2711}"/>
            </c:ext>
          </c:extLst>
        </c:ser>
        <c:ser>
          <c:idx val="1"/>
          <c:order val="1"/>
          <c:tx>
            <c:strRef>
              <c:f>'[GRAFICAS PRESUPUESTARIA CPCC.xlsx]G DE G 0,1,2,3,4'!$D$8</c:f>
              <c:strCache>
                <c:ptCount val="1"/>
                <c:pt idx="0">
                  <c:v>EJECUTADO Q. (UTILIZADO) 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6754191494860356E-3"/>
                  <c:y val="0"/>
                </c:manualLayout>
              </c:layout>
              <c:tx>
                <c:rich>
                  <a:bodyPr/>
                  <a:lstStyle/>
                  <a:p>
                    <a:fld id="{6DA0F898-DEA1-4A1D-97BD-FE97C095A73D}" type="CELLRANGE">
                      <a:rPr lang="en-US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D5A7-4A01-B1CD-41765F2C2711}"/>
                </c:ext>
              </c:extLst>
            </c:dLbl>
            <c:dLbl>
              <c:idx val="1"/>
              <c:layout>
                <c:manualLayout>
                  <c:x val="3.5797008413000985E-3"/>
                  <c:y val="-1.0981782387637009E-16"/>
                </c:manualLayout>
              </c:layout>
              <c:tx>
                <c:rich>
                  <a:bodyPr/>
                  <a:lstStyle/>
                  <a:p>
                    <a:fld id="{76A36E68-76AB-4210-AC3B-521EC33FEC74}" type="CELLRANGE">
                      <a:rPr lang="en-US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D5A7-4A01-B1CD-41765F2C2711}"/>
                </c:ext>
              </c:extLst>
            </c:dLbl>
            <c:dLbl>
              <c:idx val="2"/>
              <c:layout>
                <c:manualLayout>
                  <c:x val="3.5797008413001644E-3"/>
                  <c:y val="-1.0981782387637009E-16"/>
                </c:manualLayout>
              </c:layout>
              <c:tx>
                <c:rich>
                  <a:bodyPr/>
                  <a:lstStyle/>
                  <a:p>
                    <a:fld id="{DAEB3414-FF05-4418-A55E-02D666CA2F3F}" type="CELLRANGE">
                      <a:rPr lang="en-US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D5A7-4A01-B1CD-41765F2C2711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6479053A-B43A-4469-AC9C-CCC8084481A1}" type="CELLRANGE">
                      <a:rPr lang="es-GT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D5A7-4A01-B1CD-41765F2C2711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74C7482D-61EE-46D3-9DCC-426E965569DE}" type="CELLRANGE">
                      <a:rPr lang="es-GT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D5A7-4A01-B1CD-41765F2C271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G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'[GRAFICAS PRESUPUESTARIA CPCC.xlsx]G DE G 0,1,2,3,4'!$B$9:$B$13</c:f>
              <c:strCache>
                <c:ptCount val="5"/>
                <c:pt idx="0">
                  <c:v>0. Servicios Personales (Salarios Honorarios etc)</c:v>
                </c:pt>
                <c:pt idx="1">
                  <c:v>1. Servicios basicos, Mantenimiento etc.</c:v>
                </c:pt>
                <c:pt idx="2">
                  <c:v>2. Materiales y Suministros</c:v>
                </c:pt>
                <c:pt idx="3">
                  <c:v>3. Propiedad Planta, equipo etc.</c:v>
                </c:pt>
                <c:pt idx="4">
                  <c:v>4. Transferencias Corrientes</c:v>
                </c:pt>
              </c:strCache>
            </c:strRef>
          </c:cat>
          <c:val>
            <c:numRef>
              <c:f>'[GRAFICAS PRESUPUESTARIA CPCC.xlsx]G DE G 0,1,2,3,4'!$D$9:$D$13</c:f>
              <c:numCache>
                <c:formatCode>#,##0.00</c:formatCode>
                <c:ptCount val="5"/>
                <c:pt idx="0">
                  <c:v>5751817.9400000004</c:v>
                </c:pt>
                <c:pt idx="1">
                  <c:v>141310.03</c:v>
                </c:pt>
                <c:pt idx="2">
                  <c:v>81102.880000000005</c:v>
                </c:pt>
                <c:pt idx="3">
                  <c:v>102905.92</c:v>
                </c:pt>
                <c:pt idx="4">
                  <c:v>229817.58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'[GRAFICAS PRESUPUESTARIA CPCC.xlsx]G DE G 0,1,2,3,4'!$G$9:$G$13</c15:f>
                <c15:dlblRangeCache>
                  <c:ptCount val="5"/>
                  <c:pt idx="0">
                    <c:v>57.83%</c:v>
                  </c:pt>
                  <c:pt idx="1">
                    <c:v>17.97%</c:v>
                  </c:pt>
                  <c:pt idx="2">
                    <c:v>19.31%</c:v>
                  </c:pt>
                  <c:pt idx="3">
                    <c:v>90.67%</c:v>
                  </c:pt>
                  <c:pt idx="4">
                    <c:v>97.96%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B-D5A7-4A01-B1CD-41765F2C2711}"/>
            </c:ext>
          </c:extLst>
        </c:ser>
        <c:ser>
          <c:idx val="2"/>
          <c:order val="2"/>
          <c:tx>
            <c:strRef>
              <c:f>'[GRAFICAS PRESUPUESTARIA CPCC.xlsx]G DE G 0,1,2,3,4'!$E$8</c:f>
              <c:strCache>
                <c:ptCount val="1"/>
                <c:pt idx="0">
                  <c:v>POR EJECUTAR Q.  (POR UTILIZAR)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3FDA1C0F-E71C-4FC7-9AAD-8364DCAAB421}" type="CELLRANGE">
                      <a:rPr lang="en-US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C-D5A7-4A01-B1CD-41765F2C2711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F08EB169-FA0B-437C-989B-0C3C57305B74}" type="CELLRANGE">
                      <a:rPr lang="es-GT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D5A7-4A01-B1CD-41765F2C2711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0490BF7D-5E71-4AD7-9ECF-15189B4F52FB}" type="CELLRANGE">
                      <a:rPr lang="es-GT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E-D5A7-4A01-B1CD-41765F2C2711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3BFFACEB-B4DC-438F-9F85-F1DCB3F4CECE}" type="CELLRANGE">
                      <a:rPr lang="es-GT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F-D5A7-4A01-B1CD-41765F2C2711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B558C8C6-3F9C-4583-AF5A-BE2F1FF72607}" type="CELLRANGE">
                      <a:rPr lang="es-GT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0-D5A7-4A01-B1CD-41765F2C271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G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'[GRAFICAS PRESUPUESTARIA CPCC.xlsx]G DE G 0,1,2,3,4'!$B$9:$B$13</c:f>
              <c:strCache>
                <c:ptCount val="5"/>
                <c:pt idx="0">
                  <c:v>0. Servicios Personales (Salarios Honorarios etc)</c:v>
                </c:pt>
                <c:pt idx="1">
                  <c:v>1. Servicios basicos, Mantenimiento etc.</c:v>
                </c:pt>
                <c:pt idx="2">
                  <c:v>2. Materiales y Suministros</c:v>
                </c:pt>
                <c:pt idx="3">
                  <c:v>3. Propiedad Planta, equipo etc.</c:v>
                </c:pt>
                <c:pt idx="4">
                  <c:v>4. Transferencias Corrientes</c:v>
                </c:pt>
              </c:strCache>
            </c:strRef>
          </c:cat>
          <c:val>
            <c:numRef>
              <c:f>'[GRAFICAS PRESUPUESTARIA CPCC.xlsx]G DE G 0,1,2,3,4'!$E$9:$E$13</c:f>
              <c:numCache>
                <c:formatCode>#,##0.00</c:formatCode>
                <c:ptCount val="5"/>
                <c:pt idx="0">
                  <c:v>4193777.06</c:v>
                </c:pt>
                <c:pt idx="1">
                  <c:v>644989.97</c:v>
                </c:pt>
                <c:pt idx="2">
                  <c:v>338902.12</c:v>
                </c:pt>
                <c:pt idx="3">
                  <c:v>10594.08</c:v>
                </c:pt>
                <c:pt idx="4">
                  <c:v>4782.42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'[GRAFICAS PRESUPUESTARIA CPCC.xlsx]G DE G 0,1,2,3,4'!$I$9:$I$13</c15:f>
                <c15:dlblRangeCache>
                  <c:ptCount val="5"/>
                  <c:pt idx="0">
                    <c:v>42.17%</c:v>
                  </c:pt>
                  <c:pt idx="1">
                    <c:v>82.03%</c:v>
                  </c:pt>
                  <c:pt idx="2">
                    <c:v>80.69%</c:v>
                  </c:pt>
                  <c:pt idx="3">
                    <c:v>9.33%</c:v>
                  </c:pt>
                  <c:pt idx="4">
                    <c:v>2.04%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1-D5A7-4A01-B1CD-41765F2C27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8"/>
        <c:gapDepth val="102"/>
        <c:shape val="box"/>
        <c:axId val="-127533760"/>
        <c:axId val="-127518528"/>
        <c:axId val="0"/>
      </c:bar3DChart>
      <c:catAx>
        <c:axId val="-127533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GT"/>
          </a:p>
        </c:txPr>
        <c:crossAx val="-127518528"/>
        <c:crosses val="autoZero"/>
        <c:auto val="1"/>
        <c:lblAlgn val="ctr"/>
        <c:lblOffset val="100"/>
        <c:noMultiLvlLbl val="0"/>
      </c:catAx>
      <c:valAx>
        <c:axId val="-127518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>
              <a:solidFill>
                <a:schemeClr val="tx2">
                  <a:lumMod val="5000"/>
                  <a:lumOff val="95000"/>
                </a:schemeClr>
              </a:solidFill>
            </a:ln>
            <a:effectLst/>
          </c:spPr>
        </c:minorGridlines>
        <c:numFmt formatCode="#,##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GT"/>
          </a:p>
        </c:txPr>
        <c:crossAx val="-12753376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2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GT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G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9276344331680033E-2"/>
          <c:y val="0.12367724223653073"/>
          <c:w val="0.82681193334705794"/>
          <c:h val="0.6658713668150144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'[GRAFICAS PRESUPUESTARIA CPAM.xlsx]G DE G 0,1,2,3,4'!$C$9</c:f>
              <c:strCache>
                <c:ptCount val="1"/>
                <c:pt idx="0">
                  <c:v>Vigente Q.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9C51E4FC-8B55-4A2A-9E94-4CF17C7D49A6}" type="CELLRANGE">
                      <a:rPr lang="en-US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D91B-4D66-9076-4A10041976E4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6166C1DC-FA2D-4445-882A-9C48B17384CC}" type="CELLRANGE">
                      <a:rPr lang="es-GT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D91B-4D66-9076-4A10041976E4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AF57173A-C4DF-465A-9D7C-E807C4194B46}" type="CELLRANGE">
                      <a:rPr lang="es-GT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D91B-4D66-9076-4A10041976E4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738DE190-332B-4273-AD51-E7783A1B0A57}" type="CELLRANGE">
                      <a:rPr lang="es-GT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D91B-4D66-9076-4A10041976E4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455DD896-1C56-4D18-A1F4-98E2754AA771}" type="CELLRANGE">
                      <a:rPr lang="es-GT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D91B-4D66-9076-4A10041976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G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'[GRAFICAS PRESUPUESTARIA CPAM.xlsx]G DE G 0,1,2,3,4'!$B$10:$B$14</c:f>
              <c:strCache>
                <c:ptCount val="5"/>
                <c:pt idx="0">
                  <c:v>0. Servicios Personales (Salarios Honorarios etc)</c:v>
                </c:pt>
                <c:pt idx="1">
                  <c:v>1. Servicios basicos, Mantenimiento etc.</c:v>
                </c:pt>
                <c:pt idx="2">
                  <c:v>2. Materiales y Suministros</c:v>
                </c:pt>
                <c:pt idx="3">
                  <c:v>3. Propiedad Planta, equipo etc.</c:v>
                </c:pt>
                <c:pt idx="4">
                  <c:v>4. Transferencias Corrientes</c:v>
                </c:pt>
              </c:strCache>
            </c:strRef>
          </c:cat>
          <c:val>
            <c:numRef>
              <c:f>'[GRAFICAS PRESUPUESTARIA CPAM.xlsx]G DE G 0,1,2,3,4'!$C$10:$C$14</c:f>
              <c:numCache>
                <c:formatCode>#,##0.00</c:formatCode>
                <c:ptCount val="5"/>
                <c:pt idx="0">
                  <c:v>3652282</c:v>
                </c:pt>
                <c:pt idx="1">
                  <c:v>792000</c:v>
                </c:pt>
                <c:pt idx="2">
                  <c:v>232718</c:v>
                </c:pt>
                <c:pt idx="3">
                  <c:v>230000</c:v>
                </c:pt>
                <c:pt idx="4">
                  <c:v>93000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'[GRAFICAS PRESUPUESTARIA CPAM.xlsx]G DE G 0,1,2,3,4'!$G$10:$G$14</c15:f>
                <c15:dlblRangeCache>
                  <c:ptCount val="5"/>
                  <c:pt idx="0">
                    <c:v>100%</c:v>
                  </c:pt>
                  <c:pt idx="1">
                    <c:v>100%</c:v>
                  </c:pt>
                  <c:pt idx="2">
                    <c:v>100%</c:v>
                  </c:pt>
                  <c:pt idx="3">
                    <c:v>100%</c:v>
                  </c:pt>
                  <c:pt idx="4">
                    <c:v>100%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5-D91B-4D66-9076-4A10041976E4}"/>
            </c:ext>
          </c:extLst>
        </c:ser>
        <c:ser>
          <c:idx val="1"/>
          <c:order val="1"/>
          <c:tx>
            <c:strRef>
              <c:f>'[GRAFICAS PRESUPUESTARIA CPAM.xlsx]G DE G 0,1,2,3,4'!$D$9</c:f>
              <c:strCache>
                <c:ptCount val="1"/>
                <c:pt idx="0">
                  <c:v>Ejecutado Q.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312F7DBB-3BE1-4BA3-B33B-50C1D03A3D8A}" type="CELLRANGE">
                      <a:rPr lang="en-US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D91B-4D66-9076-4A10041976E4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503F9A43-42DF-4544-B2ED-E2182D0280AE}" type="CELLRANGE">
                      <a:rPr lang="es-GT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D91B-4D66-9076-4A10041976E4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E94E7856-0F17-4EF6-B52F-37049C8FC7C4}" type="CELLRANGE">
                      <a:rPr lang="es-GT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D91B-4D66-9076-4A10041976E4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8EDA7C40-E55C-4101-A81E-AB4B1EBC99F1}" type="CELLRANGE">
                      <a:rPr lang="es-GT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D91B-4D66-9076-4A10041976E4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E8340A23-9F98-4E42-B10A-99FF4DA29D67}" type="CELLRANGE">
                      <a:rPr lang="es-GT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D91B-4D66-9076-4A10041976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G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'[GRAFICAS PRESUPUESTARIA CPAM.xlsx]G DE G 0,1,2,3,4'!$B$10:$B$14</c:f>
              <c:strCache>
                <c:ptCount val="5"/>
                <c:pt idx="0">
                  <c:v>0. Servicios Personales (Salarios Honorarios etc)</c:v>
                </c:pt>
                <c:pt idx="1">
                  <c:v>1. Servicios basicos, Mantenimiento etc.</c:v>
                </c:pt>
                <c:pt idx="2">
                  <c:v>2. Materiales y Suministros</c:v>
                </c:pt>
                <c:pt idx="3">
                  <c:v>3. Propiedad Planta, equipo etc.</c:v>
                </c:pt>
                <c:pt idx="4">
                  <c:v>4. Transferencias Corrientes</c:v>
                </c:pt>
              </c:strCache>
            </c:strRef>
          </c:cat>
          <c:val>
            <c:numRef>
              <c:f>'[GRAFICAS PRESUPUESTARIA CPAM.xlsx]G DE G 0,1,2,3,4'!$D$10:$D$14</c:f>
              <c:numCache>
                <c:formatCode>#,##0.00</c:formatCode>
                <c:ptCount val="5"/>
                <c:pt idx="0">
                  <c:v>2050588.2</c:v>
                </c:pt>
                <c:pt idx="1">
                  <c:v>180509.33</c:v>
                </c:pt>
                <c:pt idx="2">
                  <c:v>37141.56</c:v>
                </c:pt>
                <c:pt idx="3">
                  <c:v>3248</c:v>
                </c:pt>
                <c:pt idx="4">
                  <c:v>92992.49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'[GRAFICAS PRESUPUESTARIA CPAM.xlsx]G DE G 0,1,2,3,4'!$F$10:$F$14</c15:f>
                <c15:dlblRangeCache>
                  <c:ptCount val="5"/>
                  <c:pt idx="0">
                    <c:v>56.15%</c:v>
                  </c:pt>
                  <c:pt idx="1">
                    <c:v>22.79%</c:v>
                  </c:pt>
                  <c:pt idx="2">
                    <c:v>15.96%</c:v>
                  </c:pt>
                  <c:pt idx="3">
                    <c:v>1.41%</c:v>
                  </c:pt>
                  <c:pt idx="4">
                    <c:v>99.99%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B-D91B-4D66-9076-4A10041976E4}"/>
            </c:ext>
          </c:extLst>
        </c:ser>
        <c:ser>
          <c:idx val="2"/>
          <c:order val="2"/>
          <c:tx>
            <c:strRef>
              <c:f>'[GRAFICAS PRESUPUESTARIA CPAM.xlsx]G DE G 0,1,2,3,4'!$E$9</c:f>
              <c:strCache>
                <c:ptCount val="1"/>
                <c:pt idx="0">
                  <c:v>Por Ejecutar Q.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8E2A7338-C3A1-4497-9A0D-26D2F3FEB8DB}" type="CELLRANGE">
                      <a:rPr lang="en-US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C-D91B-4D66-9076-4A10041976E4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95764ADC-8086-442F-A77D-C832BFFEC5B4}" type="CELLRANGE">
                      <a:rPr lang="es-GT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D91B-4D66-9076-4A10041976E4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5DA87A47-D1B8-44B5-988D-8AD735B00E04}" type="CELLRANGE">
                      <a:rPr lang="es-GT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E-D91B-4D66-9076-4A10041976E4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D82FBADB-C857-413F-B357-6882938684D6}" type="CELLRANGE">
                      <a:rPr lang="es-GT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F-D91B-4D66-9076-4A10041976E4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9ECDC552-573B-48EB-9209-464A83B256B6}" type="CELLRANGE">
                      <a:rPr lang="es-GT"/>
                      <a:pPr/>
                      <a:t>[CELLRANGE]</a:t>
                    </a:fld>
                    <a:endParaRPr lang="es-G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0-D91B-4D66-9076-4A10041976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G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'[GRAFICAS PRESUPUESTARIA CPAM.xlsx]G DE G 0,1,2,3,4'!$B$10:$B$14</c:f>
              <c:strCache>
                <c:ptCount val="5"/>
                <c:pt idx="0">
                  <c:v>0. Servicios Personales (Salarios Honorarios etc)</c:v>
                </c:pt>
                <c:pt idx="1">
                  <c:v>1. Servicios basicos, Mantenimiento etc.</c:v>
                </c:pt>
                <c:pt idx="2">
                  <c:v>2. Materiales y Suministros</c:v>
                </c:pt>
                <c:pt idx="3">
                  <c:v>3. Propiedad Planta, equipo etc.</c:v>
                </c:pt>
                <c:pt idx="4">
                  <c:v>4. Transferencias Corrientes</c:v>
                </c:pt>
              </c:strCache>
            </c:strRef>
          </c:cat>
          <c:val>
            <c:numRef>
              <c:f>'[GRAFICAS PRESUPUESTARIA CPAM.xlsx]G DE G 0,1,2,3,4'!$E$10:$E$14</c:f>
              <c:numCache>
                <c:formatCode>#,##0.00</c:formatCode>
                <c:ptCount val="5"/>
                <c:pt idx="0">
                  <c:v>1601693.8</c:v>
                </c:pt>
                <c:pt idx="1">
                  <c:v>611490.67000000004</c:v>
                </c:pt>
                <c:pt idx="2">
                  <c:v>195576.44</c:v>
                </c:pt>
                <c:pt idx="3">
                  <c:v>226752</c:v>
                </c:pt>
                <c:pt idx="4">
                  <c:v>7.51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'[GRAFICAS PRESUPUESTARIA CPAM.xlsx]G DE G 0,1,2,3,4'!$H$10:$H$14</c15:f>
                <c15:dlblRangeCache>
                  <c:ptCount val="5"/>
                  <c:pt idx="0">
                    <c:v>43.85%</c:v>
                  </c:pt>
                  <c:pt idx="1">
                    <c:v>77.21%</c:v>
                  </c:pt>
                  <c:pt idx="2">
                    <c:v>84.04%</c:v>
                  </c:pt>
                  <c:pt idx="3">
                    <c:v>98.59%</c:v>
                  </c:pt>
                  <c:pt idx="4">
                    <c:v>0.01%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1-D91B-4D66-9076-4A10041976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935203040"/>
        <c:axId val="1935201376"/>
        <c:axId val="0"/>
      </c:bar3DChart>
      <c:catAx>
        <c:axId val="1935203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GT"/>
          </a:p>
        </c:txPr>
        <c:crossAx val="1935201376"/>
        <c:crosses val="autoZero"/>
        <c:auto val="1"/>
        <c:lblAlgn val="ctr"/>
        <c:lblOffset val="100"/>
        <c:noMultiLvlLbl val="0"/>
      </c:catAx>
      <c:valAx>
        <c:axId val="1935201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GT"/>
          </a:p>
        </c:txPr>
        <c:crossAx val="193520304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GT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G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36484186837812"/>
          <c:y val="2.7475023689095227E-2"/>
          <c:w val="0.77845754980203596"/>
          <c:h val="0.94504995262180957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3.07584627355536E-17"/>
                  <c:y val="3.0167818586416787E-3"/>
                </c:manualLayout>
              </c:layout>
              <c:tx>
                <c:rich>
                  <a:bodyPr/>
                  <a:lstStyle/>
                  <a:p>
                    <a:fld id="{6027EAF3-1A10-4A60-8222-C54CBC6F9006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B677C069-0366-4D94-980B-FF3C9905A1FF}" type="VALUE">
                      <a:rPr lang="en-US"/>
                      <a:pPr/>
                      <a:t>[VALOR]</a:t>
                    </a:fld>
                    <a:endParaRPr lang="es-GT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F6EA-4476-A428-32DAAD7167A8}"/>
                </c:ext>
              </c:extLst>
            </c:dLbl>
            <c:dLbl>
              <c:idx val="1"/>
              <c:layout>
                <c:manualLayout>
                  <c:x val="1.2079826728994556E-3"/>
                  <c:y val="-2.4977528538282405E-3"/>
                </c:manualLayout>
              </c:layout>
              <c:tx>
                <c:rich>
                  <a:bodyPr/>
                  <a:lstStyle/>
                  <a:p>
                    <a:fld id="{09DD1381-0FB1-44EF-8E5C-8A29D67523B8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BA323DBB-29C2-4FBD-BE47-B8609596D2BE}" type="VALUE">
                      <a:rPr lang="en-US"/>
                      <a:pPr/>
                      <a:t>[VALOR]</a:t>
                    </a:fld>
                    <a:endParaRPr lang="es-GT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F6EA-4476-A428-32DAAD7167A8}"/>
                </c:ext>
              </c:extLst>
            </c:dLbl>
            <c:dLbl>
              <c:idx val="2"/>
              <c:layout>
                <c:manualLayout>
                  <c:x val="5.7836265769398696E-4"/>
                  <c:y val="-3.0167818586416787E-3"/>
                </c:manualLayout>
              </c:layout>
              <c:tx>
                <c:rich>
                  <a:bodyPr/>
                  <a:lstStyle/>
                  <a:p>
                    <a:fld id="{E6AE8613-399F-4E11-9006-3973FFDA122A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A157FF03-E662-44EB-93AD-00513E6EC3D4}" type="VALUE">
                      <a:rPr lang="en-US"/>
                      <a:pPr/>
                      <a:t>[VALOR]</a:t>
                    </a:fld>
                    <a:endParaRPr lang="es-GT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F6EA-4476-A428-32DAAD7167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G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'POR FINALIDAD'!$D$11:$F$11</c:f>
              <c:strCache>
                <c:ptCount val="3"/>
                <c:pt idx="0">
                  <c:v>VIGENTE Q. </c:v>
                </c:pt>
                <c:pt idx="1">
                  <c:v>EJECUTADO Q. </c:v>
                </c:pt>
                <c:pt idx="2">
                  <c:v>POR EJECUTAR Q. </c:v>
                </c:pt>
              </c:strCache>
            </c:strRef>
          </c:cat>
          <c:val>
            <c:numRef>
              <c:f>'POR FINALIDAD'!$D$12:$F$12</c:f>
              <c:numCache>
                <c:formatCode>#,##0.00</c:formatCode>
                <c:ptCount val="3"/>
                <c:pt idx="0">
                  <c:v>25000000</c:v>
                </c:pt>
                <c:pt idx="1">
                  <c:v>13338643.16</c:v>
                </c:pt>
                <c:pt idx="2">
                  <c:v>11661356.84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'POR FINALIDAD'!$D$13:$F$13</c15:f>
                <c15:dlblRangeCache>
                  <c:ptCount val="3"/>
                  <c:pt idx="0">
                    <c:v>100%</c:v>
                  </c:pt>
                  <c:pt idx="1">
                    <c:v>53.35%</c:v>
                  </c:pt>
                  <c:pt idx="2">
                    <c:v>46.65%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3-F6EA-4476-A428-32DAAD7167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-252664464"/>
        <c:axId val="-296388720"/>
      </c:barChart>
      <c:catAx>
        <c:axId val="-2526644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GT"/>
          </a:p>
        </c:txPr>
        <c:crossAx val="-296388720"/>
        <c:crosses val="autoZero"/>
        <c:auto val="1"/>
        <c:lblAlgn val="ctr"/>
        <c:lblOffset val="100"/>
        <c:noMultiLvlLbl val="0"/>
      </c:catAx>
      <c:valAx>
        <c:axId val="-296388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GT"/>
          </a:p>
        </c:txPr>
        <c:crossAx val="-252664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G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BA47BC57-CAAA-452A-8E30-D808E54940D6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10E37404-59E3-4C27-87F1-EE053283DDEA}" type="VALUE">
                      <a:rPr lang="en-US"/>
                      <a:pPr/>
                      <a:t>[VALOR]</a:t>
                    </a:fld>
                    <a:endParaRPr lang="es-GT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0D2A-4552-8221-1ABAC5FFD91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0CECFA55-1B7E-4B37-867A-98031CBF6B14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C1227F43-4020-408E-9F4F-A9A06232C5D2}" type="VALUE">
                      <a:rPr lang="en-US"/>
                      <a:pPr/>
                      <a:t>[VALOR]</a:t>
                    </a:fld>
                    <a:endParaRPr lang="es-GT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0D2A-4552-8221-1ABAC5FFD91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1FA769E1-7EFB-4BD7-88E1-90AB7C477484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49A66D18-57E0-4588-9B5B-79FA5A8E8580}" type="VALUE">
                      <a:rPr lang="en-US"/>
                      <a:pPr/>
                      <a:t>[VALOR]</a:t>
                    </a:fld>
                    <a:endParaRPr lang="es-GT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0D2A-4552-8221-1ABAC5FFD9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G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'[GRAFICAS PRESUPUESTARIA CPCC.xlsx]POR FINALIDAD'!$C$11:$E$11</c:f>
              <c:strCache>
                <c:ptCount val="3"/>
                <c:pt idx="0">
                  <c:v>VIGENTE Q. </c:v>
                </c:pt>
                <c:pt idx="1">
                  <c:v>EJECUTADO Q.  </c:v>
                </c:pt>
                <c:pt idx="2">
                  <c:v>POR EJECUTAR Q.  </c:v>
                </c:pt>
              </c:strCache>
            </c:strRef>
          </c:cat>
          <c:val>
            <c:numRef>
              <c:f>'[GRAFICAS PRESUPUESTARIA CPCC.xlsx]POR FINALIDAD'!$C$12:$E$12</c:f>
              <c:numCache>
                <c:formatCode>#,##0.00</c:formatCode>
                <c:ptCount val="3"/>
                <c:pt idx="0">
                  <c:v>11500000</c:v>
                </c:pt>
                <c:pt idx="1">
                  <c:v>6306954.3499999996</c:v>
                </c:pt>
                <c:pt idx="2">
                  <c:v>5193045.6500000004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'[GRAFICAS PRESUPUESTARIA CPCC.xlsx]POR FINALIDAD'!$C$13:$E$13</c15:f>
                <c15:dlblRangeCache>
                  <c:ptCount val="3"/>
                  <c:pt idx="0">
                    <c:v>100%</c:v>
                  </c:pt>
                  <c:pt idx="1">
                    <c:v>54.84%</c:v>
                  </c:pt>
                  <c:pt idx="2">
                    <c:v>45.16%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3-0D2A-4552-8221-1ABAC5FFD91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452293488"/>
        <c:axId val="452290576"/>
      </c:barChart>
      <c:catAx>
        <c:axId val="452293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GT"/>
          </a:p>
        </c:txPr>
        <c:crossAx val="452290576"/>
        <c:crosses val="autoZero"/>
        <c:auto val="1"/>
        <c:lblAlgn val="ctr"/>
        <c:lblOffset val="100"/>
        <c:noMultiLvlLbl val="0"/>
      </c:catAx>
      <c:valAx>
        <c:axId val="452290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GT"/>
          </a:p>
        </c:txPr>
        <c:crossAx val="452293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G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D85F6177-9D07-483A-A9D0-557C285246EE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78854263-2E37-454F-8C41-28280FA8369A}" type="VALUE">
                      <a:rPr lang="en-US"/>
                      <a:pPr/>
                      <a:t>[VALOR]</a:t>
                    </a:fld>
                    <a:endParaRPr lang="es-GT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6F3C-441D-BBB0-6E4EAA12F34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C2A1595F-993B-4C13-A6B7-1CE162D62E6F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A8160CDD-85CA-48C8-B043-64AF7C3341DC}" type="VALUE">
                      <a:rPr lang="en-US"/>
                      <a:pPr/>
                      <a:t>[VALOR]</a:t>
                    </a:fld>
                    <a:endParaRPr lang="es-GT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6F3C-441D-BBB0-6E4EAA12F34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3E0DC195-4A47-433C-B701-2C3BDE58FA23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4C8F3579-138B-465C-A31C-A18A46E7B587}" type="VALUE">
                      <a:rPr lang="en-US"/>
                      <a:pPr/>
                      <a:t>[VALOR]</a:t>
                    </a:fld>
                    <a:endParaRPr lang="es-GT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6F3C-441D-BBB0-6E4EAA12F3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G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'[GRAFICAS PRESUPUESTARIA CPAM.xlsx]POR FINALIDAD'!$C$11:$E$11</c:f>
              <c:strCache>
                <c:ptCount val="3"/>
                <c:pt idx="0">
                  <c:v>VIGENTE Q. </c:v>
                </c:pt>
                <c:pt idx="1">
                  <c:v>EJECUTADO Q. </c:v>
                </c:pt>
                <c:pt idx="2">
                  <c:v>POR EJECUTAR Q. </c:v>
                </c:pt>
              </c:strCache>
            </c:strRef>
          </c:cat>
          <c:val>
            <c:numRef>
              <c:f>'[GRAFICAS PRESUPUESTARIA CPAM.xlsx]POR FINALIDAD'!$C$12:$E$12</c:f>
              <c:numCache>
                <c:formatCode>#,##0.00</c:formatCode>
                <c:ptCount val="3"/>
                <c:pt idx="0">
                  <c:v>5000000</c:v>
                </c:pt>
                <c:pt idx="1">
                  <c:v>2364479.58</c:v>
                </c:pt>
                <c:pt idx="2">
                  <c:v>2635520.42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'[GRAFICAS PRESUPUESTARIA CPAM.xlsx]POR FINALIDAD'!$C$13:$E$13</c15:f>
                <c15:dlblRangeCache>
                  <c:ptCount val="3"/>
                  <c:pt idx="0">
                    <c:v>100%</c:v>
                  </c:pt>
                  <c:pt idx="1">
                    <c:v>47.29%</c:v>
                  </c:pt>
                  <c:pt idx="2">
                    <c:v>52.71%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3-6F3C-441D-BBB0-6E4EAA12F34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516819920"/>
        <c:axId val="516824080"/>
      </c:barChart>
      <c:catAx>
        <c:axId val="516819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GT"/>
          </a:p>
        </c:txPr>
        <c:crossAx val="516824080"/>
        <c:crosses val="autoZero"/>
        <c:auto val="1"/>
        <c:lblAlgn val="ctr"/>
        <c:lblOffset val="100"/>
        <c:noMultiLvlLbl val="0"/>
      </c:catAx>
      <c:valAx>
        <c:axId val="516824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GT"/>
          </a:p>
        </c:txPr>
        <c:crossAx val="516819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G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62AB811F-186B-4725-A7F7-35C2BE0D513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" y="3"/>
            <a:ext cx="3038475" cy="466725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8E64013-480C-4439-BC5E-022BA71C28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40" y="3"/>
            <a:ext cx="3038475" cy="466725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r">
              <a:defRPr sz="1200"/>
            </a:lvl1pPr>
          </a:lstStyle>
          <a:p>
            <a:fld id="{70781529-3644-42FB-BDB8-7BCF6AB8D8F0}" type="datetimeFigureOut">
              <a:rPr lang="es-GT" smtClean="0"/>
              <a:t>20/09/2021</a:t>
            </a:fld>
            <a:endParaRPr lang="es-GT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F6170D5-344D-4ECF-A7BB-2563D18D79A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3" y="8829676"/>
            <a:ext cx="3038475" cy="466725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0EBB728-8F58-4BB2-8C0F-D983E5A77DC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40" y="8829676"/>
            <a:ext cx="3038475" cy="466725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r">
              <a:defRPr sz="1200"/>
            </a:lvl1pPr>
          </a:lstStyle>
          <a:p>
            <a:fld id="{223D6B16-8452-4088-B7E7-5F9F0FEA3A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757772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3038475" cy="466725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40" y="3"/>
            <a:ext cx="3038475" cy="466725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r">
              <a:defRPr sz="1200"/>
            </a:lvl1pPr>
          </a:lstStyle>
          <a:p>
            <a:fld id="{2F889F5E-1FF3-4626-856E-81C394864066}" type="datetimeFigureOut">
              <a:rPr lang="es-GT" smtClean="0"/>
              <a:t>20/09/2021</a:t>
            </a:fld>
            <a:endParaRPr lang="es-GT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6" rIns="91430" bIns="45716" rtlCol="0" anchor="ctr"/>
          <a:lstStyle/>
          <a:p>
            <a:endParaRPr lang="es-GT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80" y="4473580"/>
            <a:ext cx="5607050" cy="3660774"/>
          </a:xfrm>
          <a:prstGeom prst="rect">
            <a:avLst/>
          </a:prstGeom>
        </p:spPr>
        <p:txBody>
          <a:bodyPr vert="horz" lIns="91430" tIns="45716" rIns="91430" bIns="45716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3" y="8829676"/>
            <a:ext cx="3038475" cy="466725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40" y="8829676"/>
            <a:ext cx="3038475" cy="466725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r">
              <a:defRPr sz="1200"/>
            </a:lvl1pPr>
          </a:lstStyle>
          <a:p>
            <a:fld id="{8A115BA9-5F40-4A42-9873-4A856A2BCB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83410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41769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33161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2130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277662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58982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713176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16881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366235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175402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5302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98803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0154486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940163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2139351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5990859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3500460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04523701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0912900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4025811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377483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973027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82290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971948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928468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5037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172816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23448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4CB6E6-1275-4A54-B4F3-1FDFC898075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596188"/>
            <a:ext cx="9144000" cy="2387600"/>
          </a:xfrm>
        </p:spPr>
        <p:txBody>
          <a:bodyPr anchor="b">
            <a:normAutofit/>
          </a:bodyPr>
          <a:lstStyle>
            <a:lvl1pPr algn="ctr">
              <a:defRPr sz="4000" b="1">
                <a:solidFill>
                  <a:srgbClr val="0D1F3C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GT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A40FC4E-DF3E-4DB4-AED5-B01B15BD47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5863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197BB4"/>
                </a:solidFill>
                <a:latin typeface="Montserrat" panose="000005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GT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80F5FD4-74A1-4C0A-8923-49068F8CE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8A815-C8B2-4F30-9335-A540ED979A65}" type="datetime1">
              <a:rPr lang="es-GT" smtClean="0"/>
              <a:t>20/09/2021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BE2AE7-3AC6-4190-A4FE-1D321727D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3F07A74-9836-4943-B7A0-5E8FB7721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4ECC-E985-4DCB-BC79-BB238F702D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5690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43B128BC-8CE4-44FE-ABE0-2ADEC50E0719}"/>
              </a:ext>
            </a:extLst>
          </p:cNvPr>
          <p:cNvSpPr/>
          <p:nvPr userDrawn="1"/>
        </p:nvSpPr>
        <p:spPr>
          <a:xfrm>
            <a:off x="1737360" y="294571"/>
            <a:ext cx="8900719" cy="98133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6306812-D2D4-4A6A-A9D7-CA4F86A040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37360" y="365126"/>
            <a:ext cx="8886305" cy="840220"/>
          </a:xfrm>
        </p:spPr>
        <p:txBody>
          <a:bodyPr>
            <a:noAutofit/>
          </a:bodyPr>
          <a:lstStyle>
            <a:lvl1pPr algn="ctr">
              <a:defRPr sz="3600" b="1">
                <a:solidFill>
                  <a:srgbClr val="0D1F3C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6A8AB6-1C67-49AF-B1F6-2C1D95988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Montserrat" panose="00000500000000000000" pitchFamily="50" charset="0"/>
              </a:defRPr>
            </a:lvl1pPr>
            <a:lvl2pPr>
              <a:defRPr>
                <a:latin typeface="Montserrat" panose="00000500000000000000" pitchFamily="50" charset="0"/>
              </a:defRPr>
            </a:lvl2pPr>
            <a:lvl3pPr>
              <a:defRPr>
                <a:latin typeface="Montserrat" panose="00000500000000000000" pitchFamily="50" charset="0"/>
              </a:defRPr>
            </a:lvl3pPr>
            <a:lvl4pPr>
              <a:defRPr>
                <a:latin typeface="Montserrat" panose="00000500000000000000" pitchFamily="50" charset="0"/>
              </a:defRPr>
            </a:lvl4pPr>
            <a:lvl5pPr>
              <a:defRPr>
                <a:latin typeface="Montserrat" panose="00000500000000000000" pitchFamily="50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GT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6788F09-FFB8-47A4-83A1-FFB352EF2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612D7-C7C1-40DF-91F1-E4035ACD5280}" type="datetime1">
              <a:rPr lang="es-GT" smtClean="0"/>
              <a:t>20/09/2021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69DA829-DECC-4D81-BB89-F7AF43401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315B1D-184D-423F-AE37-A16F1D9CF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4ECC-E985-4DCB-BC79-BB238F702D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99419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E7F6C1-9961-4E83-AC75-6EE35CC307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400" b="1">
                <a:latin typeface="Montserrat" panose="00000500000000000000" pitchFamily="50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GT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E54C6EA-948A-4DA3-B798-D9F5CD294D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Montserrat" panose="00000500000000000000" pitchFamily="50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AD124C8-1552-464D-8D15-02CF0EA9A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E0D9E-9211-474E-867D-A3D7FD03901F}" type="datetime1">
              <a:rPr lang="es-GT" smtClean="0"/>
              <a:t>20/09/2021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A29C28-A3FD-46A7-A594-7566F0522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419F7CD-D6CB-4397-86C0-972D7E8A2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4ECC-E985-4DCB-BC79-BB238F702D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74413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16E1A9F3-6D03-4C47-B91C-E2AA71DE8885}"/>
              </a:ext>
            </a:extLst>
          </p:cNvPr>
          <p:cNvSpPr/>
          <p:nvPr userDrawn="1"/>
        </p:nvSpPr>
        <p:spPr>
          <a:xfrm>
            <a:off x="1655059" y="190372"/>
            <a:ext cx="8900719" cy="98133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BACE8EB-23E3-468D-B8DF-8F6F8180AB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36221" y="136525"/>
            <a:ext cx="8919557" cy="1072977"/>
          </a:xfrm>
        </p:spPr>
        <p:txBody>
          <a:bodyPr>
            <a:noAutofit/>
          </a:bodyPr>
          <a:lstStyle>
            <a:lvl1pPr algn="ctr">
              <a:defRPr sz="3600" b="1">
                <a:solidFill>
                  <a:srgbClr val="0D1F3C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741142-687E-4D6E-816F-0ADEEEF33D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04604"/>
            <a:ext cx="5181600" cy="4672359"/>
          </a:xfrm>
        </p:spPr>
        <p:txBody>
          <a:bodyPr/>
          <a:lstStyle>
            <a:lvl1pPr>
              <a:defRPr>
                <a:latin typeface="Montserrat" panose="00000500000000000000" pitchFamily="50" charset="0"/>
              </a:defRPr>
            </a:lvl1pPr>
            <a:lvl2pPr>
              <a:defRPr>
                <a:latin typeface="Montserrat" panose="00000500000000000000" pitchFamily="50" charset="0"/>
              </a:defRPr>
            </a:lvl2pPr>
            <a:lvl3pPr>
              <a:defRPr>
                <a:latin typeface="Montserrat" panose="00000500000000000000" pitchFamily="50" charset="0"/>
              </a:defRPr>
            </a:lvl3pPr>
            <a:lvl4pPr>
              <a:defRPr>
                <a:latin typeface="Montserrat" panose="00000500000000000000" pitchFamily="50" charset="0"/>
              </a:defRPr>
            </a:lvl4pPr>
            <a:lvl5pPr>
              <a:defRPr>
                <a:latin typeface="Montserrat" panose="00000500000000000000" pitchFamily="50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GT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DFFE13E-8A03-436A-9288-33FC967526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04604"/>
            <a:ext cx="5181600" cy="4672359"/>
          </a:xfrm>
        </p:spPr>
        <p:txBody>
          <a:bodyPr/>
          <a:lstStyle>
            <a:lvl1pPr>
              <a:defRPr>
                <a:latin typeface="Montserrat" panose="00000500000000000000" pitchFamily="50" charset="0"/>
              </a:defRPr>
            </a:lvl1pPr>
            <a:lvl2pPr>
              <a:defRPr>
                <a:latin typeface="Montserrat" panose="00000500000000000000" pitchFamily="50" charset="0"/>
              </a:defRPr>
            </a:lvl2pPr>
            <a:lvl3pPr>
              <a:defRPr>
                <a:latin typeface="Montserrat" panose="00000500000000000000" pitchFamily="50" charset="0"/>
              </a:defRPr>
            </a:lvl3pPr>
            <a:lvl4pPr>
              <a:defRPr>
                <a:latin typeface="Montserrat" panose="00000500000000000000" pitchFamily="50" charset="0"/>
              </a:defRPr>
            </a:lvl4pPr>
            <a:lvl5pPr>
              <a:defRPr>
                <a:latin typeface="Montserrat" panose="00000500000000000000" pitchFamily="50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GT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7D89AFC-ABD0-40BC-AC54-3A38F80E8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F817-0E65-4E88-96D4-9FA2057239B0}" type="datetime1">
              <a:rPr lang="es-GT" smtClean="0"/>
              <a:t>20/09/2021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BE2BE64-E0E5-41C6-B062-B215B384B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8B3788F-E72A-4C3A-89B7-18D56D097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4ECC-E985-4DCB-BC79-BB238F702D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99308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652DB460-91BF-40E4-A0AA-0651BD241B34}"/>
              </a:ext>
            </a:extLst>
          </p:cNvPr>
          <p:cNvSpPr/>
          <p:nvPr userDrawn="1"/>
        </p:nvSpPr>
        <p:spPr>
          <a:xfrm>
            <a:off x="1645639" y="239584"/>
            <a:ext cx="8900719" cy="98133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E4DDACD-DC1D-40EC-B008-0C6C6E4609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94657" y="193761"/>
            <a:ext cx="9002685" cy="1072977"/>
          </a:xfrm>
        </p:spPr>
        <p:txBody>
          <a:bodyPr>
            <a:normAutofit/>
          </a:bodyPr>
          <a:lstStyle>
            <a:lvl1pPr algn="ctr">
              <a:defRPr sz="3600" b="1">
                <a:solidFill>
                  <a:srgbClr val="0D1F3C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GT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24C65F4-D5FD-46C8-9703-77A81401D2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D1F3C"/>
                </a:solidFill>
                <a:latin typeface="Montserrat" panose="00000500000000000000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1A1675D-6C06-452F-95D3-D65F6CFEF2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rgbClr val="2786C0"/>
                </a:solidFill>
              </a:defRPr>
            </a:lvl1pPr>
            <a:lvl2pPr>
              <a:defRPr>
                <a:solidFill>
                  <a:srgbClr val="2786C0"/>
                </a:solidFill>
              </a:defRPr>
            </a:lvl2pPr>
            <a:lvl3pPr>
              <a:defRPr>
                <a:solidFill>
                  <a:srgbClr val="2786C0"/>
                </a:solidFill>
              </a:defRPr>
            </a:lvl3pPr>
            <a:lvl4pPr>
              <a:defRPr>
                <a:solidFill>
                  <a:srgbClr val="2786C0"/>
                </a:solidFill>
              </a:defRPr>
            </a:lvl4pPr>
            <a:lvl5pPr>
              <a:defRPr>
                <a:solidFill>
                  <a:srgbClr val="2786C0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GT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BAF319F-5A1F-4AFD-B317-078D77EEA3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D1F3C"/>
                </a:solidFill>
                <a:latin typeface="Montserrat" panose="00000500000000000000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7312336-CD22-4874-AC1F-69CEB2E90A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GT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B949558-7597-4FEE-979C-DF702AC7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6FBD1-9373-42E6-933C-D2861B1129DE}" type="datetime1">
              <a:rPr lang="es-GT" smtClean="0"/>
              <a:t>20/09/2021</a:t>
            </a:fld>
            <a:endParaRPr lang="es-GT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CFA7AA0-5007-4667-A160-C1E297AE8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339C2D9-749C-4887-B363-FDF969BBB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4ECC-E985-4DCB-BC79-BB238F702D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7637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F63A0B61-F4E4-4E19-A8B4-CE98D5FE76EB}"/>
              </a:ext>
            </a:extLst>
          </p:cNvPr>
          <p:cNvSpPr/>
          <p:nvPr userDrawn="1"/>
        </p:nvSpPr>
        <p:spPr>
          <a:xfrm>
            <a:off x="1645640" y="120105"/>
            <a:ext cx="8900719" cy="98133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AE606A6-0C7D-4197-928F-3C235A39C8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0611" y="136525"/>
            <a:ext cx="8620298" cy="998162"/>
          </a:xfrm>
        </p:spPr>
        <p:txBody>
          <a:bodyPr>
            <a:noAutofit/>
          </a:bodyPr>
          <a:lstStyle>
            <a:lvl1pPr algn="ctr">
              <a:defRPr sz="3600" b="1">
                <a:solidFill>
                  <a:srgbClr val="0D1F3C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GT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5C57BED-D6DF-44F6-9853-7EFDD2F3E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79AE-6D20-40E8-83B9-AFE348460766}" type="datetime1">
              <a:rPr lang="es-GT" smtClean="0"/>
              <a:t>20/09/2021</a:t>
            </a:fld>
            <a:endParaRPr lang="es-GT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146AB7B-43B6-4733-8D28-C0066CA76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98F1706-5A68-44DD-B37E-14665B3D3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4ECC-E985-4DCB-BC79-BB238F702D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3169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4552EFF-1F48-4A1B-89BB-7FAB56D4A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172B5-4A68-4E4F-B447-FC61244663D3}" type="datetime1">
              <a:rPr lang="es-GT" smtClean="0"/>
              <a:t>20/09/2021</a:t>
            </a:fld>
            <a:endParaRPr lang="es-GT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862CED3-F354-4189-B03B-51CD8EA40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F0B8D55-B61D-4D96-8511-53BB2F5B2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4ECC-E985-4DCB-BC79-BB238F702D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2273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C32846-A75C-44A9-9F1C-FBB875854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404850"/>
            <a:ext cx="3932237" cy="652549"/>
          </a:xfrm>
        </p:spPr>
        <p:txBody>
          <a:bodyPr anchor="b">
            <a:noAutofit/>
          </a:bodyPr>
          <a:lstStyle>
            <a:lvl1pPr>
              <a:defRPr sz="2000" b="1">
                <a:solidFill>
                  <a:srgbClr val="0D1F3C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931F63-922A-415B-BB5F-7D41CA224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800" b="1">
                <a:solidFill>
                  <a:srgbClr val="0D1F3C"/>
                </a:solidFill>
                <a:latin typeface="Montserrat" panose="00000500000000000000" pitchFamily="50" charset="0"/>
              </a:defRPr>
            </a:lvl1pPr>
            <a:lvl2pPr>
              <a:defRPr sz="2800">
                <a:latin typeface="Montserrat" panose="00000500000000000000" pitchFamily="50" charset="0"/>
              </a:defRPr>
            </a:lvl2pPr>
            <a:lvl3pPr>
              <a:defRPr sz="2400">
                <a:latin typeface="Montserrat" panose="00000500000000000000" pitchFamily="50" charset="0"/>
              </a:defRPr>
            </a:lvl3pPr>
            <a:lvl4pPr>
              <a:defRPr sz="2000">
                <a:latin typeface="Montserrat" panose="00000500000000000000" pitchFamily="50" charset="0"/>
              </a:defRPr>
            </a:lvl4pPr>
            <a:lvl5pPr>
              <a:defRPr sz="2000">
                <a:latin typeface="Montserrat" panose="00000500000000000000" pitchFamily="50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GT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F220F18-37FF-47B0-AB64-623062892C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110644"/>
          </a:xfrm>
        </p:spPr>
        <p:txBody>
          <a:bodyPr/>
          <a:lstStyle>
            <a:lvl1pPr marL="0" indent="0">
              <a:buNone/>
              <a:defRPr sz="1600">
                <a:solidFill>
                  <a:srgbClr val="197BB4"/>
                </a:solidFill>
                <a:latin typeface="Montserrat" panose="00000500000000000000" pitchFamily="50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4D0E3C1-285A-495C-96A3-33F7D65E3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EE30F-A687-4E64-8B35-3DBF00F44A58}" type="datetime1">
              <a:rPr lang="es-GT" smtClean="0"/>
              <a:t>20/09/2021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034785C-E43F-4595-B07D-6E417DD1F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B244D92-DDFF-46A2-AB5B-51C2229EC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4ECC-E985-4DCB-BC79-BB238F702D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5897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F5B584-4CB1-4D6F-89AE-431534AA9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313410"/>
            <a:ext cx="3935413" cy="743989"/>
          </a:xfrm>
        </p:spPr>
        <p:txBody>
          <a:bodyPr anchor="b">
            <a:noAutofit/>
          </a:bodyPr>
          <a:lstStyle>
            <a:lvl1pPr>
              <a:defRPr sz="2000" b="1">
                <a:solidFill>
                  <a:srgbClr val="197BB4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GT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DBEDE39-5EC8-4D3F-A632-F6711B7015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313410"/>
            <a:ext cx="6172200" cy="4547640"/>
          </a:xfrm>
        </p:spPr>
        <p:txBody>
          <a:bodyPr/>
          <a:lstStyle>
            <a:lvl1pPr marL="0" indent="0">
              <a:buNone/>
              <a:defRPr sz="3200">
                <a:latin typeface="Montserrat" panose="00000500000000000000" pitchFamily="50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s-GT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0C32553-3871-4822-8759-F079B3A434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Montserrat" panose="00000500000000000000" pitchFamily="50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1AF83E3-EDF5-459F-9A25-88140AF67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FAAE8-BB1F-46DC-B02E-828226DC17C2}" type="datetime1">
              <a:rPr lang="es-GT" smtClean="0"/>
              <a:t>20/09/2021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3D80533-4066-4EB8-ACD1-3BA4D7250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0609986-8A8B-4DF7-A038-5BA4E8D74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4ECC-E985-4DCB-BC79-BB238F702D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9477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B7E8E04-EF2E-4F63-9D4D-BE724953B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4233" y="136525"/>
            <a:ext cx="9002684" cy="10521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s-GT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AFA078-C0C9-4771-8193-FFB214DF70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62793"/>
            <a:ext cx="10515600" cy="46141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GT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D26AF5A-4F9D-4BDC-86B4-1B7993E1A5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7F50F-492E-4C5A-B836-C79014F93E1E}" type="datetime1">
              <a:rPr lang="es-GT" smtClean="0"/>
              <a:t>20/09/2021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F9B547E-DC76-4B85-B30F-5FFB7C4893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4C9F76D-DAC4-4BE5-9B37-2B889D24F1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94ECC-E985-4DCB-BC79-BB238F702D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3276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0D1F3C"/>
          </a:solidFill>
          <a:latin typeface="Montserrat" panose="00000500000000000000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anose="00000500000000000000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anose="00000500000000000000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" panose="00000500000000000000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anose="00000500000000000000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anose="00000500000000000000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emf"/><Relationship Id="rId4" Type="http://schemas.openxmlformats.org/officeDocument/2006/relationships/image" Target="../media/image1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2400244"/>
            <a:ext cx="9144000" cy="2158645"/>
          </a:xfr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anchor="ctr" anchorCtr="0">
            <a:normAutofit fontScale="90000"/>
          </a:bodyPr>
          <a:lstStyle/>
          <a:p>
            <a:r>
              <a:rPr lang="es-GT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RENDICIÓN DE CUENTAS DEL ORGANISMO EJECUTIVO </a:t>
            </a:r>
            <a:r>
              <a:rPr lang="es-GT" sz="4000" b="1" dirty="0">
                <a:solidFill>
                  <a:srgbClr val="197B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4000" b="1" dirty="0">
                <a:solidFill>
                  <a:srgbClr val="197BB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GT" sz="4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GT" sz="4000" b="1" dirty="0">
                <a:solidFill>
                  <a:srgbClr val="197B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SEGUNDO CUATRIMESTRE 2021</a:t>
            </a:r>
            <a:r>
              <a:rPr lang="es-GT" sz="4000" b="1" dirty="0">
                <a:solidFill>
                  <a:srgbClr val="197B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4000" b="1" dirty="0">
                <a:solidFill>
                  <a:srgbClr val="197BB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GT" dirty="0">
                <a:solidFill>
                  <a:srgbClr val="197B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dirty="0">
                <a:solidFill>
                  <a:srgbClr val="197BB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GT" dirty="0" smtClean="0">
                <a:solidFill>
                  <a:srgbClr val="197B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SECRETARÍA </a:t>
            </a:r>
            <a:r>
              <a:rPr lang="es-GT" dirty="0">
                <a:solidFill>
                  <a:srgbClr val="197B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DE LA PRESIDENCIA DE LA REPUBLICA</a:t>
            </a:r>
            <a:br>
              <a:rPr lang="es-GT" dirty="0">
                <a:solidFill>
                  <a:srgbClr val="197BB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GT" sz="4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054"/>
          <a:stretch/>
        </p:blipFill>
        <p:spPr>
          <a:xfrm>
            <a:off x="5364145" y="5074508"/>
            <a:ext cx="1463707" cy="1145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4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D0DB10-AE31-47D2-A485-453D2186D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9611" y="575125"/>
            <a:ext cx="8791303" cy="547089"/>
          </a:xfrm>
        </p:spPr>
        <p:txBody>
          <a:bodyPr>
            <a:noAutofit/>
          </a:bodyPr>
          <a:lstStyle/>
          <a:p>
            <a:r>
              <a:rPr lang="es-GT" sz="2800" dirty="0">
                <a:latin typeface="Arial" panose="020B0604020202020204" pitchFamily="34" charset="0"/>
                <a:cs typeface="Arial" panose="020B0604020202020204" pitchFamily="34" charset="0"/>
              </a:rPr>
              <a:t>EJECUCIÓN PRESUPUESTARIA POR GRUPO DE GASTO AL SEGUNDO CUATRIMESTRE 2021</a:t>
            </a:r>
            <a:endParaRPr lang="es-GT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upo 8"/>
          <p:cNvGrpSpPr/>
          <p:nvPr/>
        </p:nvGrpSpPr>
        <p:grpSpPr>
          <a:xfrm>
            <a:off x="395563" y="1521151"/>
            <a:ext cx="5432668" cy="4213077"/>
            <a:chOff x="0" y="0"/>
            <a:chExt cx="6957060" cy="3568593"/>
          </a:xfrm>
        </p:grpSpPr>
        <p:sp>
          <p:nvSpPr>
            <p:cNvPr id="10" name="Cuadro de texto 17"/>
            <p:cNvSpPr txBox="1"/>
            <p:nvPr/>
          </p:nvSpPr>
          <p:spPr>
            <a:xfrm>
              <a:off x="0" y="0"/>
              <a:ext cx="6940881" cy="269350"/>
            </a:xfrm>
            <a:prstGeom prst="rect">
              <a:avLst/>
            </a:prstGeom>
            <a:solidFill>
              <a:srgbClr val="448DD0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s-MX" sz="14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Comisión Presidencial Contra la Corrupción</a:t>
              </a:r>
              <a:endParaRPr lang="es-GT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11" name="Gráfico 10">
              <a:extLst>
                <a:ext uri="{FF2B5EF4-FFF2-40B4-BE49-F238E27FC236}">
                  <a16:creationId xmlns:a16="http://schemas.microsoft.com/office/drawing/2014/main" id="{DF33A3FD-E6BA-40B3-86EE-998638D01AEF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98519216"/>
                </p:ext>
              </p:extLst>
            </p:nvPr>
          </p:nvGraphicFramePr>
          <p:xfrm>
            <a:off x="0" y="285008"/>
            <a:ext cx="6957060" cy="328358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2CD47D5A-D585-4C2C-8422-859E3242F5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6631218"/>
              </p:ext>
            </p:extLst>
          </p:nvPr>
        </p:nvGraphicFramePr>
        <p:xfrm>
          <a:off x="6315342" y="2644171"/>
          <a:ext cx="5662879" cy="38733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" name="Cuadro de texto 120"/>
          <p:cNvSpPr txBox="1"/>
          <p:nvPr/>
        </p:nvSpPr>
        <p:spPr>
          <a:xfrm>
            <a:off x="6324975" y="2315910"/>
            <a:ext cx="5655712" cy="310227"/>
          </a:xfrm>
          <a:prstGeom prst="rect">
            <a:avLst/>
          </a:prstGeom>
          <a:solidFill>
            <a:srgbClr val="448DD0"/>
          </a:solidFill>
          <a:ln w="6350">
            <a:solidFill>
              <a:schemeClr val="tx1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400" b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Comisión Presidencial de Asuntos Municipales</a:t>
            </a:r>
            <a:endParaRPr lang="es-GT" sz="110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86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3168" y="793024"/>
            <a:ext cx="11173098" cy="1045029"/>
          </a:xfr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anchor="ctr" anchorCtr="0">
            <a:normAutofit fontScale="90000"/>
          </a:bodyPr>
          <a:lstStyle/>
          <a:p>
            <a:r>
              <a:rPr lang="es-GT" dirty="0">
                <a:latin typeface="Arial" panose="020B0604020202020204" pitchFamily="34" charset="0"/>
                <a:cs typeface="Arial" panose="020B0604020202020204" pitchFamily="34" charset="0"/>
              </a:rPr>
              <a:t>¿CUÁL ES LA IMPORTANCIA DEL PAGO DE SERVIDORES PÚBLICOS?</a:t>
            </a:r>
            <a:br>
              <a:rPr lang="es-GT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GT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GT" sz="4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 txBox="1">
            <a:spLocks/>
          </p:cNvSpPr>
          <p:nvPr/>
        </p:nvSpPr>
        <p:spPr>
          <a:xfrm>
            <a:off x="1410058" y="2133520"/>
            <a:ext cx="9614018" cy="3895166"/>
          </a:xfrm>
          <a:prstGeom prst="rect">
            <a:avLst/>
          </a:prstGeo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D1F3C"/>
                </a:solidFill>
                <a:latin typeface="Montserrat" panose="00000500000000000000" pitchFamily="50" charset="0"/>
                <a:ea typeface="+mj-ea"/>
                <a:cs typeface="+mj-cs"/>
              </a:defRPr>
            </a:lvl1pPr>
          </a:lstStyle>
          <a:p>
            <a:pPr algn="just">
              <a:lnSpc>
                <a:spcPct val="150000"/>
              </a:lnSpc>
            </a:pPr>
            <a:r>
              <a:rPr lang="es-GT" sz="16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erogaciones que se realizan para el pago de los servidores públicos, son de suma importancia, debido a que el </a:t>
            </a:r>
            <a:r>
              <a:rPr lang="es-MX" sz="16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trabajo </a:t>
            </a:r>
            <a:r>
              <a:rPr lang="es-MX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</a:t>
            </a:r>
            <a:r>
              <a:rPr lang="es-MX" sz="16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desempeñan permite cumplir </a:t>
            </a:r>
            <a:r>
              <a:rPr lang="es-MX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las funciones que le </a:t>
            </a:r>
            <a:r>
              <a:rPr lang="es-MX" sz="16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corresponden, </a:t>
            </a:r>
            <a:r>
              <a:rPr lang="es-MX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conformidad con la Ley del Organismo Ejecutivo, Decreto Número </a:t>
            </a:r>
            <a:r>
              <a:rPr lang="es-MX" sz="16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114-97 </a:t>
            </a:r>
            <a:r>
              <a:rPr lang="es-MX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Congreso de la República de Guatemala y el Reglamento Orgánico Interno de la Secretaría General de la Presidencia de la República, Acuerdo </a:t>
            </a:r>
            <a:r>
              <a:rPr lang="es-MX" sz="16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Gubernativo Número 80-2020.</a:t>
            </a:r>
          </a:p>
          <a:p>
            <a:pPr algn="just">
              <a:lnSpc>
                <a:spcPct val="150000"/>
              </a:lnSpc>
            </a:pPr>
            <a:endParaRPr lang="es-MX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MX" sz="16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función principal de la </a:t>
            </a:r>
            <a:r>
              <a:rPr lang="es-MX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Secretaría General de la </a:t>
            </a:r>
            <a:r>
              <a:rPr lang="es-MX" sz="16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Presidencia de la República, es tramitar </a:t>
            </a:r>
            <a:r>
              <a:rPr lang="es-MX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asuntos de Gobierno del Despacho del Presidente, </a:t>
            </a:r>
            <a:r>
              <a:rPr lang="es-MX" sz="16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lo que </a:t>
            </a:r>
            <a:r>
              <a:rPr lang="es-MX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recurso humano </a:t>
            </a:r>
            <a:r>
              <a:rPr lang="es-MX" sz="16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reviste vital importancia para </a:t>
            </a:r>
            <a:r>
              <a:rPr lang="es-MX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funcionamiento de la misma, </a:t>
            </a:r>
            <a:r>
              <a:rPr lang="es-MX" sz="16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brindando </a:t>
            </a:r>
            <a:r>
              <a:rPr lang="es-MX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apoyo jurídico y administrativo de carácter constante e inmediato al Presidente de la República.</a:t>
            </a:r>
            <a:endParaRPr lang="es-GT" sz="1400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GT" sz="14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14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GT" sz="1400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Desarrollando capacidades de ciencia de datos en Directivos Público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8368" y="237076"/>
            <a:ext cx="1111896" cy="1111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437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6581" y="840649"/>
            <a:ext cx="10566219" cy="1045029"/>
          </a:xfr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anchor="ctr" anchorCtr="0">
            <a:normAutofit fontScale="90000"/>
          </a:bodyPr>
          <a:lstStyle/>
          <a:p>
            <a:pPr algn="l"/>
            <a:r>
              <a:rPr lang="es-GT" dirty="0">
                <a:latin typeface="Arial" panose="020B0604020202020204" pitchFamily="34" charset="0"/>
                <a:cs typeface="Arial" panose="020B0604020202020204" pitchFamily="34" charset="0"/>
              </a:rPr>
              <a:t>PAGO DE SALARIOS A SERVIDORES PÚBLICOS </a:t>
            </a:r>
            <a:r>
              <a:rPr lang="es-GT" dirty="0" smtClean="0">
                <a:latin typeface="Arial" panose="020B0604020202020204" pitchFamily="34" charset="0"/>
                <a:cs typeface="Arial" panose="020B0604020202020204" pitchFamily="34" charset="0"/>
              </a:rPr>
              <a:t>Y HONORARIOS</a:t>
            </a:r>
            <a:r>
              <a:rPr lang="es-GT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GT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GT" sz="4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 txBox="1">
            <a:spLocks/>
          </p:cNvSpPr>
          <p:nvPr/>
        </p:nvSpPr>
        <p:spPr>
          <a:xfrm>
            <a:off x="4667794" y="1611085"/>
            <a:ext cx="7406641" cy="4153807"/>
          </a:xfrm>
          <a:prstGeom prst="rect">
            <a:avLst/>
          </a:prstGeo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vert="horz" lIns="91440" tIns="45720" rIns="91440" bIns="45720" rtlCol="0" anchor="ctr" anchorCtr="0">
            <a:normAutofit fontScale="6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D1F3C"/>
                </a:solidFill>
                <a:latin typeface="Montserrat" panose="00000500000000000000" pitchFamily="50" charset="0"/>
                <a:ea typeface="+mj-ea"/>
                <a:cs typeface="+mj-cs"/>
              </a:defRPr>
            </a:lvl1pPr>
          </a:lstStyle>
          <a:p>
            <a:pPr algn="just">
              <a:lnSpc>
                <a:spcPct val="150000"/>
              </a:lnSpc>
            </a:pPr>
            <a:r>
              <a:rPr lang="es-GT" sz="27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Presupuesto vigente total para el pago de servidores públicos</a:t>
            </a:r>
          </a:p>
          <a:p>
            <a:pPr marL="0" lvl="1" algn="just">
              <a:lnSpc>
                <a:spcPct val="150000"/>
              </a:lnSpc>
              <a:spcBef>
                <a:spcPct val="0"/>
              </a:spcBef>
            </a:pPr>
            <a:r>
              <a:rPr lang="es-GT" sz="45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Q.21,332,286.00</a:t>
            </a:r>
            <a:endParaRPr lang="es-GT" sz="45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s-GT" sz="24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GT" sz="27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Presupuesto utilizado al </a:t>
            </a:r>
            <a:r>
              <a:rPr lang="es-GT" sz="27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segundo cuatrimestre 2021</a:t>
            </a:r>
            <a:r>
              <a:rPr lang="es-GT" sz="2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GT" sz="27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el pago de servidores públicos</a:t>
            </a:r>
          </a:p>
          <a:p>
            <a:pPr marL="0" lvl="1" algn="just">
              <a:lnSpc>
                <a:spcPct val="150000"/>
              </a:lnSpc>
              <a:spcBef>
                <a:spcPct val="0"/>
              </a:spcBef>
            </a:pPr>
            <a:r>
              <a:rPr lang="es-GT" sz="45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Q.11,384,251.46</a:t>
            </a:r>
            <a:endParaRPr lang="es-GT" sz="45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s-GT" sz="24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GT" sz="27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Presupuesto pendiente de utilizar para el pago de servidores públicos</a:t>
            </a:r>
          </a:p>
          <a:p>
            <a:pPr marL="0" lvl="1" algn="just">
              <a:lnSpc>
                <a:spcPct val="150000"/>
              </a:lnSpc>
              <a:spcBef>
                <a:spcPct val="0"/>
              </a:spcBef>
            </a:pPr>
            <a:r>
              <a:rPr lang="es-GT" sz="45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Q.  9,948,034.54</a:t>
            </a:r>
            <a:endParaRPr lang="es-GT" sz="45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s-GT" sz="2000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 txBox="1">
            <a:spLocks/>
          </p:cNvSpPr>
          <p:nvPr/>
        </p:nvSpPr>
        <p:spPr>
          <a:xfrm>
            <a:off x="387531" y="2351314"/>
            <a:ext cx="3327219" cy="2423886"/>
          </a:xfrm>
          <a:prstGeom prst="rect">
            <a:avLst/>
          </a:prstGeo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vert="horz" lIns="91440" tIns="45720" rIns="91440" bIns="45720" rtlCol="0" anchor="ctr" anchorCtr="0">
            <a:normAutofit fontScale="7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D1F3C"/>
                </a:solidFill>
                <a:latin typeface="Montserrat" panose="00000500000000000000" pitchFamily="50" charset="0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s-GT" sz="2000" b="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20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GT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Para la </a:t>
            </a:r>
            <a:r>
              <a:rPr lang="es-GT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Secretaría General de la Presidencia de la República </a:t>
            </a:r>
            <a:r>
              <a:rPr lang="es-GT" sz="22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s-GT" sz="22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 </a:t>
            </a:r>
            <a:r>
              <a:rPr lang="es-GT" sz="22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rubro constituye el </a:t>
            </a:r>
            <a:r>
              <a:rPr lang="es-GT" sz="2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85.33%</a:t>
            </a:r>
            <a:r>
              <a:rPr lang="es-GT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GT" sz="22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total del </a:t>
            </a:r>
            <a:r>
              <a:rPr lang="es-GT" sz="22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presupuesto.</a:t>
            </a:r>
            <a:r>
              <a:rPr lang="es-GT" sz="20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20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GT" sz="2000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 descr="Desarrollando capacidades de ciencia de datos en Directivos Público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8368" y="237076"/>
            <a:ext cx="1111896" cy="1111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932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2398" y="270509"/>
            <a:ext cx="10566219" cy="1045029"/>
          </a:xfr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anchor="ctr" anchorCtr="0">
            <a:noAutofit/>
          </a:bodyPr>
          <a:lstStyle/>
          <a:p>
            <a:r>
              <a:rPr lang="es-GT" sz="2400" dirty="0">
                <a:latin typeface="Arial" panose="020B0604020202020204" pitchFamily="34" charset="0"/>
                <a:cs typeface="Arial" panose="020B0604020202020204" pitchFamily="34" charset="0"/>
              </a:rPr>
              <a:t>PAGO DE SALARIOS A SERVIDORES </a:t>
            </a:r>
            <a:r>
              <a:rPr lang="es-G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PÚBLICOS Y HONORARIOS</a:t>
            </a:r>
            <a:r>
              <a:rPr lang="es-GT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GT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GT" sz="2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 txBox="1">
            <a:spLocks/>
          </p:cNvSpPr>
          <p:nvPr/>
        </p:nvSpPr>
        <p:spPr>
          <a:xfrm>
            <a:off x="873578" y="2180398"/>
            <a:ext cx="3327219" cy="2423886"/>
          </a:xfrm>
          <a:prstGeom prst="rect">
            <a:avLst/>
          </a:prstGeo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vert="horz" lIns="91440" tIns="45720" rIns="91440" bIns="45720" rtlCol="0" anchor="ctr" anchorCtr="0">
            <a:normAutofit fontScale="7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D1F3C"/>
                </a:solidFill>
                <a:latin typeface="Montserrat" panose="00000500000000000000" pitchFamily="50" charset="0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s-GT" sz="1800" b="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18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GT" sz="1800" b="0" dirty="0">
                <a:latin typeface="Arial" panose="020B0604020202020204" pitchFamily="34" charset="0"/>
                <a:cs typeface="Arial" panose="020B0604020202020204" pitchFamily="34" charset="0"/>
              </a:rPr>
              <a:t>Para la </a:t>
            </a:r>
            <a:r>
              <a:rPr lang="es-GT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Comisión Presidencial Contra la Corrupción </a:t>
            </a:r>
            <a:r>
              <a:rPr lang="es-GT" sz="1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s-GT" sz="1900" b="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s-GT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Comisión Presidencial de Asuntos Municipales </a:t>
            </a:r>
            <a:r>
              <a:rPr lang="es-GT" sz="1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rubro constituye el </a:t>
            </a:r>
            <a:r>
              <a:rPr lang="es-GT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86.48% </a:t>
            </a:r>
            <a:r>
              <a:rPr lang="es-GT" sz="1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s-GT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GT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73.04%, </a:t>
            </a:r>
            <a:r>
              <a:rPr lang="es-GT" sz="1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respectivamente, </a:t>
            </a:r>
            <a:r>
              <a:rPr lang="es-GT" sz="18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total de su presupuesto.</a:t>
            </a:r>
            <a:r>
              <a:rPr lang="es-GT" sz="20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20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GT" sz="2000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 descr="Desarrollando capacidades de ciencia de datos en Directivos Público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8368" y="237076"/>
            <a:ext cx="1111896" cy="1111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upo 2"/>
          <p:cNvGrpSpPr/>
          <p:nvPr/>
        </p:nvGrpSpPr>
        <p:grpSpPr>
          <a:xfrm>
            <a:off x="4507680" y="793023"/>
            <a:ext cx="5792258" cy="3040404"/>
            <a:chOff x="4781146" y="1563880"/>
            <a:chExt cx="5792258" cy="3040404"/>
          </a:xfrm>
        </p:grpSpPr>
        <p:sp>
          <p:nvSpPr>
            <p:cNvPr id="5" name="Título 1">
              <a:extLst>
                <a:ext uri="{FF2B5EF4-FFF2-40B4-BE49-F238E27FC236}">
                  <a16:creationId xmlns:a16="http://schemas.microsoft.com/office/drawing/2014/main" id="{E40743F2-234A-4544-BBAC-8877FB423F76}"/>
                </a:ext>
              </a:extLst>
            </p:cNvPr>
            <p:cNvSpPr txBox="1">
              <a:spLocks/>
            </p:cNvSpPr>
            <p:nvPr/>
          </p:nvSpPr>
          <p:spPr>
            <a:xfrm>
              <a:off x="4781146" y="1915878"/>
              <a:ext cx="5792258" cy="2688406"/>
            </a:xfrm>
            <a:prstGeom prst="rect">
              <a:avLst/>
            </a:prstGeom>
            <a:noFill/>
            <a:effectLst>
              <a:outerShdw blurRad="50800" dist="50800" dir="5400000" sx="1000" sy="1000" algn="ctr" rotWithShape="0">
                <a:srgbClr val="000000"/>
              </a:outerShdw>
            </a:effectLst>
          </p:spPr>
          <p:txBody>
            <a:bodyPr vert="horz" lIns="91440" tIns="45720" rIns="91440" bIns="45720" rtlCol="0" anchor="ctr" anchorCtr="0">
              <a:normAutofit fontScale="97500"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000" b="1" kern="1200">
                  <a:solidFill>
                    <a:srgbClr val="0D1F3C"/>
                  </a:solidFill>
                  <a:latin typeface="Montserrat" panose="00000500000000000000" pitchFamily="50" charset="0"/>
                  <a:ea typeface="+mj-ea"/>
                  <a:cs typeface="+mj-cs"/>
                </a:defRPr>
              </a:lvl1pPr>
            </a:lstStyle>
            <a:p>
              <a:pPr algn="just">
                <a:lnSpc>
                  <a:spcPct val="150000"/>
                </a:lnSpc>
              </a:pPr>
              <a:r>
                <a:rPr lang="es-GT" sz="11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Presupuesto vigente total para el pago de servidores públicos</a:t>
              </a:r>
            </a:p>
            <a:p>
              <a:pPr marL="0" lvl="1" algn="just">
                <a:lnSpc>
                  <a:spcPct val="150000"/>
                </a:lnSpc>
                <a:spcBef>
                  <a:spcPct val="0"/>
                </a:spcBef>
              </a:pPr>
              <a:r>
                <a:rPr lang="es-GT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Q.  9,945,595.00</a:t>
              </a:r>
            </a:p>
            <a:p>
              <a:pPr algn="just">
                <a:lnSpc>
                  <a:spcPct val="150000"/>
                </a:lnSpc>
              </a:pPr>
              <a:endParaRPr lang="es-GT" sz="1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>
                <a:lnSpc>
                  <a:spcPct val="150000"/>
                </a:lnSpc>
              </a:pPr>
              <a:r>
                <a:rPr lang="es-GT" sz="11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Presupuesto utilizado al </a:t>
              </a:r>
              <a:r>
                <a:rPr lang="es-GT" sz="1100" u="sng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segundo cuatrimestre 2021</a:t>
              </a:r>
              <a:r>
                <a:rPr lang="es-GT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GT" sz="11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para el pago de servidores públicos</a:t>
              </a:r>
            </a:p>
            <a:p>
              <a:pPr marL="0" lvl="1" algn="just">
                <a:lnSpc>
                  <a:spcPct val="150000"/>
                </a:lnSpc>
                <a:spcBef>
                  <a:spcPct val="0"/>
                </a:spcBef>
              </a:pPr>
              <a:r>
                <a:rPr lang="es-GT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Q.  5,751,817.94</a:t>
              </a:r>
            </a:p>
            <a:p>
              <a:pPr algn="just">
                <a:lnSpc>
                  <a:spcPct val="150000"/>
                </a:lnSpc>
              </a:pPr>
              <a:endParaRPr lang="es-GT" sz="1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>
                <a:lnSpc>
                  <a:spcPct val="150000"/>
                </a:lnSpc>
              </a:pPr>
              <a:r>
                <a:rPr lang="es-GT" sz="11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Presupuesto pendiente de utilizar para el pago de servidores públicos</a:t>
              </a:r>
            </a:p>
            <a:p>
              <a:pPr marL="0" lvl="1" algn="just">
                <a:lnSpc>
                  <a:spcPct val="150000"/>
                </a:lnSpc>
                <a:spcBef>
                  <a:spcPct val="0"/>
                </a:spcBef>
              </a:pPr>
              <a:r>
                <a:rPr lang="es-GT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Q.  4,193,777.06</a:t>
              </a:r>
            </a:p>
            <a:p>
              <a:pPr algn="just">
                <a:lnSpc>
                  <a:spcPct val="150000"/>
                </a:lnSpc>
              </a:pPr>
              <a:endParaRPr lang="es-GT" sz="9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Título 1">
              <a:extLst>
                <a:ext uri="{FF2B5EF4-FFF2-40B4-BE49-F238E27FC236}">
                  <a16:creationId xmlns:a16="http://schemas.microsoft.com/office/drawing/2014/main" id="{67D0DB10-AE31-47D2-A485-453D2186D26D}"/>
                </a:ext>
              </a:extLst>
            </p:cNvPr>
            <p:cNvSpPr txBox="1">
              <a:spLocks/>
            </p:cNvSpPr>
            <p:nvPr/>
          </p:nvSpPr>
          <p:spPr>
            <a:xfrm>
              <a:off x="4781146" y="1563880"/>
              <a:ext cx="5792258" cy="32179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3600" b="1" kern="1200">
                  <a:solidFill>
                    <a:srgbClr val="0D1F3C"/>
                  </a:solidFill>
                  <a:latin typeface="Montserrat" panose="00000500000000000000" pitchFamily="50" charset="0"/>
                  <a:ea typeface="+mj-ea"/>
                  <a:cs typeface="+mj-cs"/>
                </a:defRPr>
              </a:lvl1pPr>
            </a:lstStyle>
            <a:p>
              <a:r>
                <a:rPr lang="es-GT" sz="14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Comisión Presidencial Contra la Corrupción</a:t>
              </a:r>
              <a:endParaRPr lang="es-GT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" name="Título 1">
            <a:extLst>
              <a:ext uri="{FF2B5EF4-FFF2-40B4-BE49-F238E27FC236}">
                <a16:creationId xmlns:a16="http://schemas.microsoft.com/office/drawing/2014/main" id="{67D0DB10-AE31-47D2-A485-453D2186D26D}"/>
              </a:ext>
            </a:extLst>
          </p:cNvPr>
          <p:cNvSpPr txBox="1">
            <a:spLocks/>
          </p:cNvSpPr>
          <p:nvPr/>
        </p:nvSpPr>
        <p:spPr>
          <a:xfrm>
            <a:off x="4507680" y="3853876"/>
            <a:ext cx="5792258" cy="3217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D1F3C"/>
                </a:solidFill>
                <a:latin typeface="Montserrat" panose="00000500000000000000" pitchFamily="50" charset="0"/>
                <a:ea typeface="+mj-ea"/>
                <a:cs typeface="+mj-cs"/>
              </a:defRPr>
            </a:lvl1pPr>
          </a:lstStyle>
          <a:p>
            <a:r>
              <a:rPr lang="es-GT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Comisión Presidencial de Asuntos Municipales</a:t>
            </a:r>
            <a:endParaRPr lang="es-GT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 txBox="1">
            <a:spLocks/>
          </p:cNvSpPr>
          <p:nvPr/>
        </p:nvSpPr>
        <p:spPr>
          <a:xfrm>
            <a:off x="4507680" y="4169594"/>
            <a:ext cx="5792258" cy="2688406"/>
          </a:xfrm>
          <a:prstGeom prst="rect">
            <a:avLst/>
          </a:prstGeo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vert="horz" lIns="91440" tIns="45720" rIns="91440" bIns="45720" rtlCol="0" anchor="ctr" anchorCtr="0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D1F3C"/>
                </a:solidFill>
                <a:latin typeface="Montserrat" panose="00000500000000000000" pitchFamily="50" charset="0"/>
                <a:ea typeface="+mj-ea"/>
                <a:cs typeface="+mj-cs"/>
              </a:defRPr>
            </a:lvl1pPr>
          </a:lstStyle>
          <a:p>
            <a:pPr algn="just">
              <a:lnSpc>
                <a:spcPct val="150000"/>
              </a:lnSpc>
            </a:pPr>
            <a:r>
              <a:rPr lang="es-GT" sz="11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Presupuesto vigente total para el pago de servidores públicos</a:t>
            </a:r>
          </a:p>
          <a:p>
            <a:pPr marL="0" lvl="1" algn="just">
              <a:lnSpc>
                <a:spcPct val="150000"/>
              </a:lnSpc>
              <a:spcBef>
                <a:spcPct val="0"/>
              </a:spcBef>
            </a:pPr>
            <a:r>
              <a:rPr lang="es-GT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Q. 3,652,282.00</a:t>
            </a:r>
          </a:p>
          <a:p>
            <a:pPr algn="just">
              <a:lnSpc>
                <a:spcPct val="150000"/>
              </a:lnSpc>
            </a:pPr>
            <a:endParaRPr lang="es-GT" sz="10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GT" sz="11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Presupuesto utilizado al </a:t>
            </a:r>
            <a:r>
              <a:rPr lang="es-GT" sz="11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segundo cuatrimestre 2021</a:t>
            </a:r>
            <a:r>
              <a:rPr lang="es-GT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GT" sz="11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el pago de servidores públicos</a:t>
            </a:r>
          </a:p>
          <a:p>
            <a:pPr marL="0" lvl="1" algn="just">
              <a:lnSpc>
                <a:spcPct val="150000"/>
              </a:lnSpc>
              <a:spcBef>
                <a:spcPct val="0"/>
              </a:spcBef>
            </a:pPr>
            <a:r>
              <a:rPr lang="es-GT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Q. 2,050,588.20</a:t>
            </a:r>
          </a:p>
          <a:p>
            <a:pPr algn="just">
              <a:lnSpc>
                <a:spcPct val="150000"/>
              </a:lnSpc>
            </a:pPr>
            <a:endParaRPr lang="es-GT" sz="10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GT" sz="11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Presupuesto pendiente de utilizar para el pago de servidores públicos</a:t>
            </a:r>
          </a:p>
          <a:p>
            <a:pPr marL="0" lvl="1" algn="just">
              <a:lnSpc>
                <a:spcPct val="150000"/>
              </a:lnSpc>
              <a:spcBef>
                <a:spcPct val="0"/>
              </a:spcBef>
            </a:pPr>
            <a:r>
              <a:rPr lang="es-GT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Q. 1,601,693.80</a:t>
            </a:r>
          </a:p>
          <a:p>
            <a:pPr algn="just">
              <a:lnSpc>
                <a:spcPct val="150000"/>
              </a:lnSpc>
            </a:pPr>
            <a:endParaRPr lang="es-GT" sz="900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69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50854" y="793024"/>
            <a:ext cx="11173098" cy="1045029"/>
          </a:xfr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anchor="ctr" anchorCtr="0">
            <a:noAutofit/>
          </a:bodyPr>
          <a:lstStyle/>
          <a:p>
            <a:r>
              <a:rPr lang="es-GT" sz="2800" dirty="0">
                <a:latin typeface="Arial" panose="020B0604020202020204" pitchFamily="34" charset="0"/>
                <a:cs typeface="Arial" panose="020B0604020202020204" pitchFamily="34" charset="0"/>
              </a:rPr>
              <a:t>¿EN QUÉ INVIERTE </a:t>
            </a:r>
            <a:r>
              <a:rPr lang="es-G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LA SECRETARÍA GENERAL DE LA PRESIDENCIA DE LA REPÚBLICA?</a:t>
            </a:r>
            <a:r>
              <a:rPr lang="es-GT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GT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GT" sz="28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 txBox="1">
            <a:spLocks/>
          </p:cNvSpPr>
          <p:nvPr/>
        </p:nvSpPr>
        <p:spPr>
          <a:xfrm>
            <a:off x="4253135" y="1587461"/>
            <a:ext cx="6971534" cy="5579063"/>
          </a:xfrm>
          <a:prstGeom prst="rect">
            <a:avLst/>
          </a:prstGeo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D1F3C"/>
                </a:solidFill>
                <a:latin typeface="Montserrat" panose="00000500000000000000" pitchFamily="50" charset="0"/>
                <a:ea typeface="+mj-ea"/>
                <a:cs typeface="+mj-cs"/>
              </a:defRPr>
            </a:lvl1pPr>
          </a:lstStyle>
          <a:p>
            <a:pPr algn="just">
              <a:lnSpc>
                <a:spcPct val="150000"/>
              </a:lnSpc>
            </a:pPr>
            <a:r>
              <a:rPr lang="es-MX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MX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presupuesto de Inversión </a:t>
            </a:r>
            <a:r>
              <a:rPr lang="es-MX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vigente </a:t>
            </a:r>
            <a:r>
              <a:rPr lang="es-MX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MX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Secretaría General de la Presidencia de la República, se </a:t>
            </a:r>
            <a:r>
              <a:rPr lang="es-MX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encuentra principalmente </a:t>
            </a:r>
            <a:r>
              <a:rPr lang="es-MX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los renglones de gasto 322 Mobiliario y </a:t>
            </a:r>
            <a:r>
              <a:rPr lang="es-MX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equipo </a:t>
            </a:r>
            <a:r>
              <a:rPr lang="es-MX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oficina, 328 Equipo de cómputo y 329 Otras maquinarias y </a:t>
            </a:r>
            <a:r>
              <a:rPr lang="es-MX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equipos.</a:t>
            </a:r>
            <a:endParaRPr lang="es-GT" sz="4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s-GT" sz="5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s-GT" sz="20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GT" sz="2000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GT" sz="20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20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GT" sz="2000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 txBox="1">
            <a:spLocks/>
          </p:cNvSpPr>
          <p:nvPr/>
        </p:nvSpPr>
        <p:spPr>
          <a:xfrm>
            <a:off x="387531" y="1838053"/>
            <a:ext cx="3327219" cy="2772047"/>
          </a:xfrm>
          <a:prstGeom prst="rect">
            <a:avLst/>
          </a:prstGeo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vert="horz" lIns="91440" tIns="45720" rIns="91440" bIns="45720" rtlCol="0" anchor="ctr" anchorCtr="0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D1F3C"/>
                </a:solidFill>
                <a:latin typeface="Montserrat" panose="00000500000000000000" pitchFamily="50" charset="0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s-GT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GT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inversión se divide principalmente en </a:t>
            </a:r>
            <a:r>
              <a:rPr lang="es-GT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adquisición </a:t>
            </a:r>
            <a:r>
              <a:rPr lang="es-GT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GT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mobiliario y equipo</a:t>
            </a:r>
            <a:r>
              <a:rPr lang="es-GT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GT" sz="22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4" descr="Edificio - Iconos gratis de edificio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7110" y="91453"/>
            <a:ext cx="1288467" cy="1288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90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 txBox="1">
            <a:spLocks/>
          </p:cNvSpPr>
          <p:nvPr/>
        </p:nvSpPr>
        <p:spPr>
          <a:xfrm>
            <a:off x="4667794" y="1611085"/>
            <a:ext cx="7406641" cy="4153807"/>
          </a:xfrm>
          <a:prstGeom prst="rect">
            <a:avLst/>
          </a:prstGeo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vert="horz" lIns="91440" tIns="45720" rIns="91440" bIns="45720" rtlCol="0" anchor="ctr" anchorCtr="0">
            <a:normAutofit fontScale="6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D1F3C"/>
                </a:solidFill>
                <a:latin typeface="Montserrat" panose="00000500000000000000" pitchFamily="50" charset="0"/>
                <a:ea typeface="+mj-ea"/>
                <a:cs typeface="+mj-cs"/>
              </a:defRPr>
            </a:lvl1pPr>
          </a:lstStyle>
          <a:p>
            <a:pPr algn="just">
              <a:lnSpc>
                <a:spcPct val="150000"/>
              </a:lnSpc>
            </a:pPr>
            <a:r>
              <a:rPr lang="es-GT" sz="27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Presupuesto vigente total para la inversión</a:t>
            </a:r>
          </a:p>
          <a:p>
            <a:pPr marL="0" lvl="1" algn="just">
              <a:lnSpc>
                <a:spcPct val="150000"/>
              </a:lnSpc>
              <a:spcBef>
                <a:spcPct val="0"/>
              </a:spcBef>
            </a:pPr>
            <a:r>
              <a:rPr lang="es-GT" sz="45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Q. 369,000.00</a:t>
            </a:r>
          </a:p>
          <a:p>
            <a:pPr algn="just">
              <a:lnSpc>
                <a:spcPct val="150000"/>
              </a:lnSpc>
            </a:pPr>
            <a:endParaRPr lang="es-GT" sz="24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GT" sz="27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Presupuesto utilizado al </a:t>
            </a:r>
            <a:r>
              <a:rPr lang="es-GT" sz="27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segundo cuatrimestre 2021</a:t>
            </a:r>
            <a:r>
              <a:rPr lang="es-GT" sz="2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GT" sz="27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la inversión</a:t>
            </a:r>
          </a:p>
          <a:p>
            <a:pPr marL="0" lvl="1" algn="just">
              <a:lnSpc>
                <a:spcPct val="150000"/>
              </a:lnSpc>
              <a:spcBef>
                <a:spcPct val="0"/>
              </a:spcBef>
            </a:pPr>
            <a:r>
              <a:rPr lang="es-GT" sz="45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Q. 283,006.96</a:t>
            </a:r>
          </a:p>
          <a:p>
            <a:pPr algn="just">
              <a:lnSpc>
                <a:spcPct val="150000"/>
              </a:lnSpc>
            </a:pPr>
            <a:endParaRPr lang="es-GT" sz="24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GT" sz="27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Presupuesto pendiente de utilizar para la inversión</a:t>
            </a:r>
          </a:p>
          <a:p>
            <a:pPr marL="0" lvl="1" algn="just">
              <a:lnSpc>
                <a:spcPct val="150000"/>
              </a:lnSpc>
              <a:spcBef>
                <a:spcPct val="0"/>
              </a:spcBef>
            </a:pPr>
            <a:r>
              <a:rPr lang="es-GT" sz="45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Q.   85,993.04</a:t>
            </a:r>
          </a:p>
          <a:p>
            <a:pPr algn="just">
              <a:lnSpc>
                <a:spcPct val="150000"/>
              </a:lnSpc>
            </a:pPr>
            <a:endParaRPr lang="es-GT" sz="2000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 txBox="1">
            <a:spLocks/>
          </p:cNvSpPr>
          <p:nvPr/>
        </p:nvSpPr>
        <p:spPr>
          <a:xfrm>
            <a:off x="387531" y="2351314"/>
            <a:ext cx="3327219" cy="2423886"/>
          </a:xfrm>
          <a:prstGeom prst="rect">
            <a:avLst/>
          </a:prstGeo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vert="horz" lIns="91440" tIns="45720" rIns="91440" bIns="45720" rtlCol="0" anchor="ctr" anchorCtr="0">
            <a:normAutofit fontScale="6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D1F3C"/>
                </a:solidFill>
                <a:latin typeface="Montserrat" panose="00000500000000000000" pitchFamily="50" charset="0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s-GT" sz="2000" b="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20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GT" sz="2400" b="0" dirty="0">
                <a:latin typeface="Arial" panose="020B0604020202020204" pitchFamily="34" charset="0"/>
                <a:cs typeface="Arial" panose="020B0604020202020204" pitchFamily="34" charset="0"/>
              </a:rPr>
              <a:t>Para la </a:t>
            </a:r>
            <a:r>
              <a:rPr lang="es-GT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Secretaría General de la Presidencia de la República </a:t>
            </a:r>
            <a:r>
              <a:rPr lang="es-GT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s-GT" sz="22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 </a:t>
            </a:r>
            <a:r>
              <a:rPr lang="es-GT" sz="22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rubro constituye el </a:t>
            </a:r>
            <a:r>
              <a:rPr lang="es-GT" sz="2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1.48%</a:t>
            </a:r>
            <a:r>
              <a:rPr lang="es-GT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GT" sz="22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total </a:t>
            </a:r>
            <a:r>
              <a:rPr lang="es-GT" sz="22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su presupuesto.</a:t>
            </a:r>
            <a:r>
              <a:rPr lang="es-GT" sz="20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20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GT" sz="2000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7531" y="945424"/>
            <a:ext cx="10470969" cy="1045029"/>
          </a:xfr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anchor="ctr" anchorCtr="0">
            <a:normAutofit fontScale="90000"/>
          </a:bodyPr>
          <a:lstStyle/>
          <a:p>
            <a:r>
              <a:rPr lang="es-GT" dirty="0">
                <a:latin typeface="Arial" panose="020B0604020202020204" pitchFamily="34" charset="0"/>
                <a:cs typeface="Arial" panose="020B0604020202020204" pitchFamily="34" charset="0"/>
              </a:rPr>
              <a:t>MONTO UTILIZADO EN </a:t>
            </a:r>
            <a:r>
              <a:rPr lang="es-GT" dirty="0" smtClean="0">
                <a:latin typeface="Arial" panose="020B0604020202020204" pitchFamily="34" charset="0"/>
                <a:cs typeface="Arial" panose="020B0604020202020204" pitchFamily="34" charset="0"/>
              </a:rPr>
              <a:t>INVERSIÓN</a:t>
            </a:r>
            <a:r>
              <a:rPr lang="es-GT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GT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GT" sz="4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4" descr="Edificio - Iconos gratis de edificio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7110" y="91453"/>
            <a:ext cx="1288467" cy="1288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8103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 txBox="1">
            <a:spLocks/>
          </p:cNvSpPr>
          <p:nvPr/>
        </p:nvSpPr>
        <p:spPr>
          <a:xfrm>
            <a:off x="4736160" y="1093409"/>
            <a:ext cx="5202599" cy="3072010"/>
          </a:xfrm>
          <a:prstGeom prst="rect">
            <a:avLst/>
          </a:prstGeo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vert="horz" lIns="91440" tIns="45720" rIns="91440" bIns="45720" rtlCol="0" anchor="ctr" anchorCtr="0">
            <a:normAutofit fontScale="4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D1F3C"/>
                </a:solidFill>
                <a:latin typeface="Montserrat" panose="00000500000000000000" pitchFamily="50" charset="0"/>
                <a:ea typeface="+mj-ea"/>
                <a:cs typeface="+mj-cs"/>
              </a:defRPr>
            </a:lvl1pPr>
          </a:lstStyle>
          <a:p>
            <a:pPr algn="just">
              <a:lnSpc>
                <a:spcPct val="150000"/>
              </a:lnSpc>
            </a:pPr>
            <a:r>
              <a:rPr lang="es-GT" sz="27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Presupuesto vigente total para la inversión</a:t>
            </a:r>
          </a:p>
          <a:p>
            <a:pPr marL="0" lvl="1" algn="just">
              <a:lnSpc>
                <a:spcPct val="150000"/>
              </a:lnSpc>
              <a:spcBef>
                <a:spcPct val="0"/>
              </a:spcBef>
            </a:pPr>
            <a:r>
              <a:rPr lang="es-GT" sz="45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Q. 113,500.00</a:t>
            </a:r>
          </a:p>
          <a:p>
            <a:pPr algn="just">
              <a:lnSpc>
                <a:spcPct val="150000"/>
              </a:lnSpc>
            </a:pPr>
            <a:endParaRPr lang="es-GT" sz="24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GT" sz="27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Presupuesto utilizado al </a:t>
            </a:r>
            <a:r>
              <a:rPr lang="es-GT" sz="27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segundo cuatrimestre 2021</a:t>
            </a:r>
            <a:r>
              <a:rPr lang="es-GT" sz="2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GT" sz="27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la inversión</a:t>
            </a:r>
          </a:p>
          <a:p>
            <a:pPr marL="0" lvl="1" algn="just">
              <a:lnSpc>
                <a:spcPct val="150000"/>
              </a:lnSpc>
              <a:spcBef>
                <a:spcPct val="0"/>
              </a:spcBef>
            </a:pPr>
            <a:r>
              <a:rPr lang="es-GT" sz="45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Q. 102,905.92</a:t>
            </a:r>
          </a:p>
          <a:p>
            <a:pPr algn="just">
              <a:lnSpc>
                <a:spcPct val="150000"/>
              </a:lnSpc>
            </a:pPr>
            <a:endParaRPr lang="es-GT" sz="24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GT" sz="27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Presupuesto pendiente de utilizar para la inversión</a:t>
            </a:r>
          </a:p>
          <a:p>
            <a:pPr marL="0" lvl="1" algn="just">
              <a:lnSpc>
                <a:spcPct val="150000"/>
              </a:lnSpc>
              <a:spcBef>
                <a:spcPct val="0"/>
              </a:spcBef>
            </a:pPr>
            <a:r>
              <a:rPr lang="es-GT" sz="45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Q.   10,594.08</a:t>
            </a:r>
          </a:p>
          <a:p>
            <a:pPr algn="just">
              <a:lnSpc>
                <a:spcPct val="150000"/>
              </a:lnSpc>
            </a:pPr>
            <a:endParaRPr lang="es-GT" sz="2000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 txBox="1">
            <a:spLocks/>
          </p:cNvSpPr>
          <p:nvPr/>
        </p:nvSpPr>
        <p:spPr>
          <a:xfrm>
            <a:off x="387531" y="2351314"/>
            <a:ext cx="3327219" cy="2423886"/>
          </a:xfrm>
          <a:prstGeom prst="rect">
            <a:avLst/>
          </a:prstGeo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vert="horz" lIns="91440" tIns="45720" rIns="91440" bIns="45720" rtlCol="0" anchor="ctr" anchorCtr="0">
            <a:normAutofit fontScale="6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D1F3C"/>
                </a:solidFill>
                <a:latin typeface="Montserrat" panose="00000500000000000000" pitchFamily="50" charset="0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s-GT" sz="2000" b="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20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GT" sz="2400" b="0" dirty="0">
                <a:latin typeface="Arial" panose="020B0604020202020204" pitchFamily="34" charset="0"/>
                <a:cs typeface="Arial" panose="020B0604020202020204" pitchFamily="34" charset="0"/>
              </a:rPr>
              <a:t>Para la </a:t>
            </a:r>
            <a:r>
              <a:rPr lang="es-GT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Comisión Presidencial Contra la Corrupción </a:t>
            </a:r>
            <a:r>
              <a:rPr lang="es-GT" sz="2400" b="0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s-GT" sz="2800" b="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s-GT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Comisión Presidencial de Asuntos Municipales </a:t>
            </a:r>
            <a:r>
              <a:rPr lang="es-GT" sz="22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rubro constituye </a:t>
            </a:r>
            <a:r>
              <a:rPr lang="es-GT" sz="2200" b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GT" sz="22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0.99%</a:t>
            </a:r>
            <a:r>
              <a:rPr lang="es-GT" sz="2200" b="0" smtClean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s-GT" sz="22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4.6</a:t>
            </a:r>
            <a:r>
              <a:rPr lang="es-GT" sz="2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%,</a:t>
            </a:r>
            <a:r>
              <a:rPr lang="es-GT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respectivamente, </a:t>
            </a:r>
            <a:r>
              <a:rPr lang="es-GT" sz="22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</a:t>
            </a:r>
            <a:r>
              <a:rPr lang="es-GT" sz="22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</a:t>
            </a:r>
            <a:r>
              <a:rPr lang="es-GT" sz="22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su presupuesto.</a:t>
            </a:r>
            <a:endParaRPr lang="es-GT" sz="2000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4981" y="618123"/>
            <a:ext cx="10470969" cy="1045029"/>
          </a:xfr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anchor="ctr" anchorCtr="0">
            <a:noAutofit/>
          </a:bodyPr>
          <a:lstStyle/>
          <a:p>
            <a:r>
              <a:rPr lang="es-GT" sz="3200" dirty="0">
                <a:latin typeface="Arial" panose="020B0604020202020204" pitchFamily="34" charset="0"/>
                <a:cs typeface="Arial" panose="020B0604020202020204" pitchFamily="34" charset="0"/>
              </a:rPr>
              <a:t>MONTO UTILIZADO EN </a:t>
            </a:r>
            <a:r>
              <a:rPr lang="es-GT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INVERSIÓN</a:t>
            </a:r>
            <a:r>
              <a:rPr lang="es-GT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GT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GT" sz="3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4" descr="Edificio - Iconos gratis de edificio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7110" y="91453"/>
            <a:ext cx="1288467" cy="1288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 txBox="1">
            <a:spLocks/>
          </p:cNvSpPr>
          <p:nvPr/>
        </p:nvSpPr>
        <p:spPr>
          <a:xfrm>
            <a:off x="4736161" y="4076552"/>
            <a:ext cx="5202599" cy="3072010"/>
          </a:xfrm>
          <a:prstGeom prst="rect">
            <a:avLst/>
          </a:prstGeo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vert="horz" lIns="91440" tIns="45720" rIns="91440" bIns="45720" rtlCol="0" anchor="ctr" anchorCtr="0">
            <a:normAutofit fontScale="4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D1F3C"/>
                </a:solidFill>
                <a:latin typeface="Montserrat" panose="00000500000000000000" pitchFamily="50" charset="0"/>
                <a:ea typeface="+mj-ea"/>
                <a:cs typeface="+mj-cs"/>
              </a:defRPr>
            </a:lvl1pPr>
          </a:lstStyle>
          <a:p>
            <a:pPr algn="just">
              <a:lnSpc>
                <a:spcPct val="150000"/>
              </a:lnSpc>
            </a:pPr>
            <a:r>
              <a:rPr lang="es-GT" sz="27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Presupuesto vigente total para la inversión</a:t>
            </a:r>
          </a:p>
          <a:p>
            <a:pPr marL="0" lvl="1" algn="just">
              <a:lnSpc>
                <a:spcPct val="150000"/>
              </a:lnSpc>
              <a:spcBef>
                <a:spcPct val="0"/>
              </a:spcBef>
            </a:pPr>
            <a:r>
              <a:rPr lang="es-GT" sz="45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Q. 230,000.00</a:t>
            </a:r>
          </a:p>
          <a:p>
            <a:pPr algn="just">
              <a:lnSpc>
                <a:spcPct val="150000"/>
              </a:lnSpc>
            </a:pPr>
            <a:endParaRPr lang="es-GT" sz="24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GT" sz="27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Presupuesto utilizado al </a:t>
            </a:r>
            <a:r>
              <a:rPr lang="es-GT" sz="27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segundo cuatrimestre 2021</a:t>
            </a:r>
            <a:r>
              <a:rPr lang="es-GT" sz="2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GT" sz="27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la inversión</a:t>
            </a:r>
          </a:p>
          <a:p>
            <a:pPr marL="0" lvl="1" algn="just">
              <a:lnSpc>
                <a:spcPct val="150000"/>
              </a:lnSpc>
              <a:spcBef>
                <a:spcPct val="0"/>
              </a:spcBef>
            </a:pPr>
            <a:r>
              <a:rPr lang="es-GT" sz="45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Q.     3,248.00</a:t>
            </a:r>
          </a:p>
          <a:p>
            <a:pPr algn="just">
              <a:lnSpc>
                <a:spcPct val="150000"/>
              </a:lnSpc>
            </a:pPr>
            <a:endParaRPr lang="es-GT" sz="24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GT" sz="27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Presupuesto pendiente de utilizar para la inversión</a:t>
            </a:r>
          </a:p>
          <a:p>
            <a:pPr marL="0" lvl="1" algn="just">
              <a:lnSpc>
                <a:spcPct val="150000"/>
              </a:lnSpc>
              <a:spcBef>
                <a:spcPct val="0"/>
              </a:spcBef>
            </a:pPr>
            <a:r>
              <a:rPr lang="es-GT" sz="45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Q. 226,752.00</a:t>
            </a:r>
          </a:p>
          <a:p>
            <a:pPr algn="just">
              <a:lnSpc>
                <a:spcPct val="150000"/>
              </a:lnSpc>
            </a:pPr>
            <a:endParaRPr lang="es-GT" sz="2000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67D0DB10-AE31-47D2-A485-453D2186D26D}"/>
              </a:ext>
            </a:extLst>
          </p:cNvPr>
          <p:cNvSpPr txBox="1">
            <a:spLocks/>
          </p:cNvSpPr>
          <p:nvPr/>
        </p:nvSpPr>
        <p:spPr>
          <a:xfrm>
            <a:off x="4736159" y="1058122"/>
            <a:ext cx="5792258" cy="3217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D1F3C"/>
                </a:solidFill>
                <a:latin typeface="Montserrat" panose="00000500000000000000" pitchFamily="50" charset="0"/>
                <a:ea typeface="+mj-ea"/>
                <a:cs typeface="+mj-cs"/>
              </a:defRPr>
            </a:lvl1pPr>
          </a:lstStyle>
          <a:p>
            <a:r>
              <a:rPr lang="es-GT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Comisión Presidencial Contra la Corrupción</a:t>
            </a:r>
            <a:endParaRPr lang="es-GT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67D0DB10-AE31-47D2-A485-453D2186D26D}"/>
              </a:ext>
            </a:extLst>
          </p:cNvPr>
          <p:cNvSpPr txBox="1">
            <a:spLocks/>
          </p:cNvSpPr>
          <p:nvPr/>
        </p:nvSpPr>
        <p:spPr>
          <a:xfrm>
            <a:off x="4736159" y="4004520"/>
            <a:ext cx="5792258" cy="3217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D1F3C"/>
                </a:solidFill>
                <a:latin typeface="Montserrat" panose="00000500000000000000" pitchFamily="50" charset="0"/>
                <a:ea typeface="+mj-ea"/>
                <a:cs typeface="+mj-cs"/>
              </a:defRPr>
            </a:lvl1pPr>
          </a:lstStyle>
          <a:p>
            <a:r>
              <a:rPr lang="es-GT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Comisión Presidencial de Asuntos Municipales</a:t>
            </a:r>
            <a:endParaRPr lang="es-GT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91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8725" y="1011890"/>
            <a:ext cx="9146435" cy="1045029"/>
          </a:xfr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anchor="ctr" anchorCtr="0">
            <a:noAutofit/>
          </a:bodyPr>
          <a:lstStyle/>
          <a:p>
            <a:r>
              <a:rPr lang="es-GT" sz="2800" dirty="0">
                <a:latin typeface="Arial" panose="020B0604020202020204" pitchFamily="34" charset="0"/>
                <a:cs typeface="Arial" panose="020B0604020202020204" pitchFamily="34" charset="0"/>
              </a:rPr>
              <a:t>¿QUÉ FINALIDADES ATIENDE </a:t>
            </a:r>
            <a:r>
              <a:rPr lang="es-G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LA SECRETARÍA GENERAL DE LA PRESIDENCIA DE LA REPÚBLICA?</a:t>
            </a:r>
            <a:r>
              <a:rPr lang="es-GT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GT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GT" sz="28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 txBox="1">
            <a:spLocks/>
          </p:cNvSpPr>
          <p:nvPr/>
        </p:nvSpPr>
        <p:spPr>
          <a:xfrm>
            <a:off x="728725" y="1428620"/>
            <a:ext cx="10885520" cy="3812120"/>
          </a:xfrm>
          <a:prstGeom prst="rect">
            <a:avLst/>
          </a:prstGeo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vert="horz" lIns="91440" tIns="45720" rIns="91440" bIns="45720" rtlCol="0" anchor="ctr" anchorCtr="0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D1F3C"/>
                </a:solidFill>
                <a:latin typeface="Montserrat" panose="00000500000000000000" pitchFamily="50" charset="0"/>
                <a:ea typeface="+mj-ea"/>
                <a:cs typeface="+mj-cs"/>
              </a:defRPr>
            </a:lvl1pPr>
          </a:lstStyle>
          <a:p>
            <a:pPr algn="just">
              <a:lnSpc>
                <a:spcPct val="150000"/>
              </a:lnSpc>
            </a:pPr>
            <a:r>
              <a:rPr lang="es-GT" sz="2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2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GT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acuerdo con el Manual de Clasificaciones Presupuestarias para el Sector Público de Guatemala, la </a:t>
            </a:r>
            <a:r>
              <a:rPr lang="es-GT" sz="2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principal finalidad que se atiende es Servicios Públicos Generales </a:t>
            </a:r>
            <a:r>
              <a:rPr lang="es-GT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s-GT" sz="2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</a:t>
            </a:r>
            <a:r>
              <a:rPr lang="es-GT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  <a:r>
              <a:rPr lang="es-GT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GT" sz="2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presupuesto total </a:t>
            </a:r>
            <a:r>
              <a:rPr lang="es-GT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 Secretaría General de la Presidencia de la República y las Comisiones Presidenciales Contra la Corrupción y de Asuntos Municipales.</a:t>
            </a:r>
            <a:endParaRPr lang="es-GT" sz="24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 descr="Target arm | Icono Grati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7707" y="56535"/>
            <a:ext cx="1477870" cy="1477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402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D0DB10-AE31-47D2-A485-453D2186D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9611" y="575125"/>
            <a:ext cx="8791303" cy="547089"/>
          </a:xfrm>
        </p:spPr>
        <p:txBody>
          <a:bodyPr>
            <a:noAutofit/>
          </a:bodyPr>
          <a:lstStyle/>
          <a:p>
            <a:r>
              <a:rPr lang="es-GT" sz="2800" dirty="0">
                <a:latin typeface="Arial" panose="020B0604020202020204" pitchFamily="34" charset="0"/>
                <a:cs typeface="Arial" panose="020B0604020202020204" pitchFamily="34" charset="0"/>
              </a:rPr>
              <a:t>EJECUCIÓN PRESUPUESTARIA POR FINALIDAD AL SEGUNDO CUATRIMESTRE 2021</a:t>
            </a:r>
            <a:endParaRPr lang="es-GT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4029075" y="1457960"/>
            <a:ext cx="3752850" cy="4999990"/>
            <a:chOff x="0" y="0"/>
            <a:chExt cx="5612130" cy="2360930"/>
          </a:xfrm>
        </p:grpSpPr>
        <p:graphicFrame>
          <p:nvGraphicFramePr>
            <p:cNvPr id="9" name="Gráfico 8">
              <a:extLst>
                <a:ext uri="{FF2B5EF4-FFF2-40B4-BE49-F238E27FC236}">
                  <a16:creationId xmlns:a16="http://schemas.microsoft.com/office/drawing/2014/main" id="{B78277C6-A84A-4603-A315-C3389A552752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167519994"/>
                </p:ext>
              </p:extLst>
            </p:nvPr>
          </p:nvGraphicFramePr>
          <p:xfrm>
            <a:off x="0" y="285750"/>
            <a:ext cx="5612130" cy="20751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0" name="Cuadro de texto 114"/>
            <p:cNvSpPr txBox="1"/>
            <p:nvPr/>
          </p:nvSpPr>
          <p:spPr>
            <a:xfrm>
              <a:off x="0" y="0"/>
              <a:ext cx="5604179" cy="143623"/>
            </a:xfrm>
            <a:prstGeom prst="rect">
              <a:avLst/>
            </a:prstGeom>
            <a:solidFill>
              <a:srgbClr val="448DD0"/>
            </a:solidFill>
            <a:ln w="6350">
              <a:solidFill>
                <a:schemeClr val="tx1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s-MX" sz="1100" b="1" dirty="0"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Secretaría General de la Presidencia de la República</a:t>
              </a:r>
              <a:endParaRPr lang="es-GT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1" name="Grupo 10"/>
          <p:cNvGrpSpPr/>
          <p:nvPr/>
        </p:nvGrpSpPr>
        <p:grpSpPr>
          <a:xfrm>
            <a:off x="151447" y="2524125"/>
            <a:ext cx="3782378" cy="3933825"/>
            <a:chOff x="0" y="0"/>
            <a:chExt cx="4587903" cy="2997642"/>
          </a:xfrm>
        </p:grpSpPr>
        <p:sp>
          <p:nvSpPr>
            <p:cNvPr id="12" name="Cuadro de texto 24"/>
            <p:cNvSpPr txBox="1"/>
            <p:nvPr/>
          </p:nvSpPr>
          <p:spPr>
            <a:xfrm>
              <a:off x="0" y="0"/>
              <a:ext cx="4587903" cy="238539"/>
            </a:xfrm>
            <a:prstGeom prst="rect">
              <a:avLst/>
            </a:prstGeom>
            <a:solidFill>
              <a:srgbClr val="448DD0"/>
            </a:solidFill>
            <a:ln w="6350">
              <a:solidFill>
                <a:schemeClr val="tx1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50000"/>
                </a:lnSpc>
                <a:spcAft>
                  <a:spcPts val="800"/>
                </a:spcAft>
              </a:pPr>
              <a:r>
                <a:rPr lang="es-MX" sz="1100" b="1" dirty="0"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Comisión Presidencial Contra la Corrupción</a:t>
              </a:r>
              <a:endParaRPr lang="es-GT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3" name="Gráfico 12"/>
            <p:cNvGraphicFramePr/>
            <p:nvPr/>
          </p:nvGraphicFramePr>
          <p:xfrm>
            <a:off x="0" y="254442"/>
            <a:ext cx="4572000" cy="274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  <p:grpSp>
        <p:nvGrpSpPr>
          <p:cNvPr id="14" name="Grupo 13"/>
          <p:cNvGrpSpPr/>
          <p:nvPr/>
        </p:nvGrpSpPr>
        <p:grpSpPr>
          <a:xfrm>
            <a:off x="7890286" y="2524125"/>
            <a:ext cx="4156062" cy="3933825"/>
            <a:chOff x="0" y="0"/>
            <a:chExt cx="4587903" cy="2989690"/>
          </a:xfrm>
        </p:grpSpPr>
        <p:graphicFrame>
          <p:nvGraphicFramePr>
            <p:cNvPr id="15" name="Gráfico 14"/>
            <p:cNvGraphicFramePr/>
            <p:nvPr/>
          </p:nvGraphicFramePr>
          <p:xfrm>
            <a:off x="0" y="246490"/>
            <a:ext cx="4572000" cy="274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sp>
          <p:nvSpPr>
            <p:cNvPr id="16" name="Cuadro de texto 133"/>
            <p:cNvSpPr txBox="1"/>
            <p:nvPr/>
          </p:nvSpPr>
          <p:spPr>
            <a:xfrm>
              <a:off x="0" y="0"/>
              <a:ext cx="4587903" cy="238539"/>
            </a:xfrm>
            <a:prstGeom prst="rect">
              <a:avLst/>
            </a:prstGeom>
            <a:solidFill>
              <a:srgbClr val="448DD0"/>
            </a:solidFill>
            <a:ln w="6350">
              <a:solidFill>
                <a:schemeClr val="tx1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50000"/>
                </a:lnSpc>
                <a:spcAft>
                  <a:spcPts val="800"/>
                </a:spcAft>
              </a:pPr>
              <a:r>
                <a:rPr lang="es-MX" sz="1100" b="1" dirty="0"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Comisión Presidencial de Asuntos Municipales</a:t>
              </a:r>
              <a:endParaRPr lang="es-GT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3085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">
            <a:extLst>
              <a:ext uri="{FF2B5EF4-FFF2-40B4-BE49-F238E27FC236}">
                <a16:creationId xmlns:a16="http://schemas.microsoft.com/office/drawing/2014/main" id="{A2162693-C48A-1D46-A173-005AE60ACA54}"/>
              </a:ext>
            </a:extLst>
          </p:cNvPr>
          <p:cNvSpPr txBox="1">
            <a:spLocks/>
          </p:cNvSpPr>
          <p:nvPr/>
        </p:nvSpPr>
        <p:spPr>
          <a:xfrm>
            <a:off x="2865120" y="5017050"/>
            <a:ext cx="9144000" cy="157244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GT" sz="3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RENDICIÓN DE CUENTAS</a:t>
            </a:r>
          </a:p>
          <a:p>
            <a:pPr algn="r"/>
            <a:r>
              <a:rPr lang="es-GT" sz="37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3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GT" sz="37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 ESPECÍFICOS</a:t>
            </a:r>
          </a:p>
          <a:p>
            <a:pPr algn="r"/>
            <a:r>
              <a:rPr lang="es-GT" sz="37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SEGUNDO CUATRIMESTRE 2021</a:t>
            </a:r>
          </a:p>
        </p:txBody>
      </p:sp>
    </p:spTree>
    <p:extLst>
      <p:ext uri="{BB962C8B-B14F-4D97-AF65-F5344CB8AC3E}">
        <p14:creationId xmlns:p14="http://schemas.microsoft.com/office/powerpoint/2010/main" val="129706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D0DB10-AE31-47D2-A485-453D2186D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3701" y="544971"/>
            <a:ext cx="9092725" cy="547089"/>
          </a:xfrm>
        </p:spPr>
        <p:txBody>
          <a:bodyPr>
            <a:noAutofit/>
          </a:bodyPr>
          <a:lstStyle/>
          <a:p>
            <a:r>
              <a:rPr lang="es-GT" sz="2800" dirty="0">
                <a:latin typeface="Garamond" panose="02020404030301010803" pitchFamily="18" charset="0"/>
                <a:cs typeface="Arial" panose="020B0604020202020204" pitchFamily="34" charset="0"/>
              </a:rPr>
              <a:t>PRINCIPALES FUNCIONES DE </a:t>
            </a:r>
            <a:r>
              <a:rPr lang="es-GT" sz="2800" dirty="0" smtClean="0">
                <a:latin typeface="Garamond" panose="02020404030301010803" pitchFamily="18" charset="0"/>
                <a:cs typeface="Arial" panose="020B0604020202020204" pitchFamily="34" charset="0"/>
              </a:rPr>
              <a:t>LA SECRETARÍA GENERAL DE LA PRESIDENCIA DE LA REPÚBLICA</a:t>
            </a:r>
            <a:endParaRPr lang="es-GT" sz="2800" b="1" dirty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0246042C-1ABA-4355-A47C-701F270E7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458" y="1547434"/>
            <a:ext cx="11724830" cy="4614170"/>
          </a:xfrm>
        </p:spPr>
        <p:txBody>
          <a:bodyPr>
            <a:noAutofit/>
          </a:bodyPr>
          <a:lstStyle/>
          <a:p>
            <a:pPr marL="457200" lvl="1" indent="0" algn="just">
              <a:lnSpc>
                <a:spcPct val="150000"/>
              </a:lnSpc>
              <a:buNone/>
            </a:pPr>
            <a:r>
              <a:rPr lang="es-GT" sz="1300" dirty="0">
                <a:latin typeface="Arial" panose="020B0604020202020204" pitchFamily="34" charset="0"/>
                <a:cs typeface="Arial" panose="020B0604020202020204" pitchFamily="34" charset="0"/>
              </a:rPr>
              <a:t>De conformidad con las normas que regulan su funcionamiento, las principales funciones </a:t>
            </a:r>
            <a:r>
              <a:rPr lang="es-GT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son</a:t>
            </a:r>
            <a:r>
              <a:rPr lang="es-GT" sz="13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 algn="just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s-MX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Dar </a:t>
            </a:r>
            <a:r>
              <a:rPr lang="es-MX" sz="1300" dirty="0">
                <a:latin typeface="Arial" panose="020B0604020202020204" pitchFamily="34" charset="0"/>
                <a:cs typeface="Arial" panose="020B0604020202020204" pitchFamily="34" charset="0"/>
              </a:rPr>
              <a:t>fe administrativa de los Acuerdos Gubernativos y demás disposiciones del Presidente de la República, suscribiéndolos.</a:t>
            </a:r>
          </a:p>
          <a:p>
            <a:pPr lvl="1" algn="just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s-MX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Distribuir </a:t>
            </a:r>
            <a:r>
              <a:rPr lang="es-MX" sz="1300" dirty="0">
                <a:latin typeface="Arial" panose="020B0604020202020204" pitchFamily="34" charset="0"/>
                <a:cs typeface="Arial" panose="020B0604020202020204" pitchFamily="34" charset="0"/>
              </a:rPr>
              <a:t>las consultas técnicas y legales a los órganos de asesoría de la Presidencia.</a:t>
            </a:r>
          </a:p>
          <a:p>
            <a:pPr lvl="1" algn="just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s-MX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Revisar </a:t>
            </a:r>
            <a:r>
              <a:rPr lang="es-MX" sz="1300" dirty="0">
                <a:latin typeface="Arial" panose="020B0604020202020204" pitchFamily="34" charset="0"/>
                <a:cs typeface="Arial" panose="020B0604020202020204" pitchFamily="34" charset="0"/>
              </a:rPr>
              <a:t>los expedientes que se sometan a conocimiento y aprobación del Presidente de la República.</a:t>
            </a:r>
          </a:p>
          <a:p>
            <a:pPr lvl="1" algn="just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s-MX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Velar </a:t>
            </a:r>
            <a:r>
              <a:rPr lang="es-MX" sz="1300" dirty="0">
                <a:latin typeface="Arial" panose="020B0604020202020204" pitchFamily="34" charset="0"/>
                <a:cs typeface="Arial" panose="020B0604020202020204" pitchFamily="34" charset="0"/>
              </a:rPr>
              <a:t>porque el despacho del Presidente se tramite con la prontitud necesaria</a:t>
            </a:r>
            <a:r>
              <a:rPr lang="es-MX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 algn="just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s-GT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Tramitar los asuntos de Gobierno del Despacho del Presidente de la República;</a:t>
            </a:r>
          </a:p>
          <a:p>
            <a:pPr lvl="1" algn="just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s-MX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Garantizar la seguridad y certeza jurídica del accionar de la Presidencia de la República;</a:t>
            </a:r>
            <a:endParaRPr lang="es-GT" sz="1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s-GT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Actuar </a:t>
            </a:r>
            <a:r>
              <a:rPr lang="es-GT" sz="1300" dirty="0">
                <a:latin typeface="Arial" panose="020B0604020202020204" pitchFamily="34" charset="0"/>
                <a:cs typeface="Arial" panose="020B0604020202020204" pitchFamily="34" charset="0"/>
              </a:rPr>
              <a:t>como enlace entre la Presidencia de la República y demás entidades del Organismo Ejecutivo</a:t>
            </a:r>
            <a:r>
              <a:rPr lang="es-GT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1" algn="just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s-GT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Emitir circulares a los Ministerios de Estado, Secretarías de la Presidencia de la República y demás entidades de la Administración Pública, para dar fluidez a los asuntos o procedimientos administrativos que le son propios;</a:t>
            </a:r>
          </a:p>
          <a:p>
            <a:pPr lvl="1" algn="just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s-MX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Ejercer, por delegación del Presidente de la República, el control de las entidades administrativas dependientes de la Presidencia de la República;</a:t>
            </a:r>
            <a:endParaRPr lang="es-GT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s-GT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Promover, por instrucciones del Presidente de la República, el régimen jurídico-administrativo del Estado que propicie la eficiencia y eficacia;</a:t>
            </a:r>
          </a:p>
          <a:p>
            <a:pPr lvl="1" algn="just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s-MX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Coordinar, </a:t>
            </a:r>
            <a:r>
              <a:rPr lang="es-MX" sz="1300" dirty="0">
                <a:latin typeface="Arial" panose="020B0604020202020204" pitchFamily="34" charset="0"/>
                <a:cs typeface="Arial" panose="020B0604020202020204" pitchFamily="34" charset="0"/>
              </a:rPr>
              <a:t>por </a:t>
            </a:r>
            <a:r>
              <a:rPr lang="es-MX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instrucciones del </a:t>
            </a:r>
            <a:r>
              <a:rPr lang="es-MX" sz="1300" dirty="0">
                <a:latin typeface="Arial" panose="020B0604020202020204" pitchFamily="34" charset="0"/>
                <a:cs typeface="Arial" panose="020B0604020202020204" pitchFamily="34" charset="0"/>
              </a:rPr>
              <a:t>Presidente de la </a:t>
            </a:r>
            <a:r>
              <a:rPr lang="es-MX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República, porque la administración pública se desarrolle en armonía con los principios que la orientan.</a:t>
            </a:r>
            <a:endParaRPr lang="es-GT" sz="1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just">
              <a:buNone/>
            </a:pPr>
            <a:endParaRPr lang="es-GT" sz="1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just">
              <a:buNone/>
            </a:pPr>
            <a:r>
              <a:rPr lang="es-GT" sz="1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GT" sz="13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13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GT" sz="13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es-GT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1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6">
            <a:extLst>
              <a:ext uri="{FF2B5EF4-FFF2-40B4-BE49-F238E27FC236}">
                <a16:creationId xmlns:a16="http://schemas.microsoft.com/office/drawing/2014/main" id="{FDEFACA7-B903-4B3E-851C-F8FB7B3942D0}"/>
              </a:ext>
            </a:extLst>
          </p:cNvPr>
          <p:cNvSpPr txBox="1">
            <a:spLocks/>
          </p:cNvSpPr>
          <p:nvPr/>
        </p:nvSpPr>
        <p:spPr>
          <a:xfrm>
            <a:off x="523876" y="1666876"/>
            <a:ext cx="10972800" cy="4552950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lnSpc>
                <a:spcPct val="150000"/>
              </a:lnSpc>
              <a:buNone/>
            </a:pPr>
            <a:r>
              <a:rPr lang="es-C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Se atendió </a:t>
            </a:r>
            <a:r>
              <a:rPr lang="es-CR" sz="1500" dirty="0">
                <a:latin typeface="Arial" panose="020B0604020202020204" pitchFamily="34" charset="0"/>
                <a:cs typeface="Arial" panose="020B0604020202020204" pitchFamily="34" charset="0"/>
              </a:rPr>
              <a:t>un total de 415 </a:t>
            </a:r>
            <a:r>
              <a:rPr lang="es-C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expedientes relacionados con </a:t>
            </a:r>
            <a:r>
              <a:rPr lang="es-MX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la asesoría y consultoría legal, </a:t>
            </a:r>
            <a:r>
              <a:rPr lang="es-C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CR" sz="1500" dirty="0">
                <a:latin typeface="Arial" panose="020B0604020202020204" pitchFamily="34" charset="0"/>
                <a:cs typeface="Arial" panose="020B0604020202020204" pitchFamily="34" charset="0"/>
              </a:rPr>
              <a:t>los cuales 209 corresponden a expedientes administrativos y 206 a expedientes judiciales</a:t>
            </a:r>
            <a:r>
              <a:rPr lang="es-C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s-GT" sz="15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s-GT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7675" lvl="0" indent="-361950" algn="just">
              <a:lnSpc>
                <a:spcPct val="150000"/>
              </a:lnSpc>
              <a:buFont typeface="Courier New" panose="02070309020205020404" pitchFamily="49" charset="0"/>
              <a:buChar char="o"/>
              <a:tabLst>
                <a:tab pos="85725" algn="l"/>
              </a:tabLst>
            </a:pPr>
            <a:r>
              <a:rPr lang="es-CR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Expedientes </a:t>
            </a:r>
            <a:r>
              <a:rPr lang="es-CR" sz="1500" b="1" dirty="0">
                <a:latin typeface="Arial" panose="020B0604020202020204" pitchFamily="34" charset="0"/>
                <a:cs typeface="Arial" panose="020B0604020202020204" pitchFamily="34" charset="0"/>
              </a:rPr>
              <a:t>Administrativos. </a:t>
            </a:r>
            <a:r>
              <a:rPr lang="es-C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Dictámenes </a:t>
            </a:r>
            <a:r>
              <a:rPr lang="es-CR" sz="1500" dirty="0">
                <a:latin typeface="Arial" panose="020B0604020202020204" pitchFamily="34" charset="0"/>
                <a:cs typeface="Arial" panose="020B0604020202020204" pitchFamily="34" charset="0"/>
              </a:rPr>
              <a:t>y Opiniones que permitieron facilitar al Presidente de la República la toma de </a:t>
            </a:r>
            <a:r>
              <a:rPr lang="es-C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decisiones y dotar </a:t>
            </a:r>
            <a:r>
              <a:rPr lang="es-CR" sz="1500" dirty="0">
                <a:latin typeface="Arial" panose="020B0604020202020204" pitchFamily="34" charset="0"/>
                <a:cs typeface="Arial" panose="020B0604020202020204" pitchFamily="34" charset="0"/>
              </a:rPr>
              <a:t>de certeza jurídica las disposiciones emanadas del Presidente de la República</a:t>
            </a:r>
            <a:r>
              <a:rPr lang="es-C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CR" sz="1500" dirty="0">
                <a:latin typeface="Arial" panose="020B0604020202020204" pitchFamily="34" charset="0"/>
                <a:cs typeface="Arial" panose="020B0604020202020204" pitchFamily="34" charset="0"/>
              </a:rPr>
              <a:t>materializadas en Acuerdos </a:t>
            </a:r>
            <a:r>
              <a:rPr lang="es-C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Gubernativos y otras Disposiciones. </a:t>
            </a:r>
            <a:endParaRPr lang="es-GT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7675" lvl="0" indent="-361950" algn="just">
              <a:lnSpc>
                <a:spcPct val="150000"/>
              </a:lnSpc>
              <a:buFont typeface="Courier New" panose="02070309020205020404" pitchFamily="49" charset="0"/>
              <a:buChar char="o"/>
              <a:tabLst>
                <a:tab pos="85725" algn="l"/>
              </a:tabLst>
            </a:pPr>
            <a:r>
              <a:rPr lang="es-CR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Expedientes </a:t>
            </a:r>
            <a:r>
              <a:rPr lang="es-CR" sz="1500" b="1" dirty="0">
                <a:latin typeface="Arial" panose="020B0604020202020204" pitchFamily="34" charset="0"/>
                <a:cs typeface="Arial" panose="020B0604020202020204" pitchFamily="34" charset="0"/>
              </a:rPr>
              <a:t>Judiciales. </a:t>
            </a:r>
            <a:r>
              <a:rPr lang="es-C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Evacuación </a:t>
            </a:r>
            <a:r>
              <a:rPr lang="es-CR" sz="1500" dirty="0">
                <a:latin typeface="Arial" panose="020B0604020202020204" pitchFamily="34" charset="0"/>
                <a:cs typeface="Arial" panose="020B0604020202020204" pitchFamily="34" charset="0"/>
              </a:rPr>
              <a:t>de audiencias conferidas al Presidente de la República en las diferentes acciones constitucionales, a través de los memoriales respectivos, diligenciados oportuna y eficientemente</a:t>
            </a:r>
            <a:r>
              <a:rPr lang="es-C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, lo que </a:t>
            </a:r>
            <a:r>
              <a:rPr lang="es-CR" sz="1500" dirty="0">
                <a:latin typeface="Arial" panose="020B0604020202020204" pitchFamily="34" charset="0"/>
                <a:cs typeface="Arial" panose="020B0604020202020204" pitchFamily="34" charset="0"/>
              </a:rPr>
              <a:t>ha permitido resultados favorables plasmados a través de la suspensión definitiva </a:t>
            </a:r>
            <a:r>
              <a:rPr lang="es-C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de acciones de amparo, </a:t>
            </a:r>
            <a:r>
              <a:rPr lang="es-CR" sz="1500" dirty="0">
                <a:latin typeface="Arial" panose="020B0604020202020204" pitchFamily="34" charset="0"/>
                <a:cs typeface="Arial" panose="020B0604020202020204" pitchFamily="34" charset="0"/>
              </a:rPr>
              <a:t>sentencias denegando los mismos e inconstitucionalidades </a:t>
            </a:r>
            <a:r>
              <a:rPr lang="es-C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CR" sz="1500" dirty="0">
                <a:latin typeface="Arial" panose="020B0604020202020204" pitchFamily="34" charset="0"/>
                <a:cs typeface="Arial" panose="020B0604020202020204" pitchFamily="34" charset="0"/>
              </a:rPr>
              <a:t>las cuales se declara sin lugar la acción interpuesta. Así como, asesorías y acompañamientos en actuaciones de índole judicial al personal de la Secretaría General, sosteniendo los derechos que corresponden a la misma y apoyando en la obtención de mejores resultados</a:t>
            </a:r>
            <a:r>
              <a:rPr lang="es-C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GT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s-GT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s-GT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s-GT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s-GT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ítulo 1">
            <a:extLst>
              <a:ext uri="{FF2B5EF4-FFF2-40B4-BE49-F238E27FC236}">
                <a16:creationId xmlns:a16="http://schemas.microsoft.com/office/drawing/2014/main" id="{1E4339DE-E389-44FD-9430-E98D48BA7BA0}"/>
              </a:ext>
            </a:extLst>
          </p:cNvPr>
          <p:cNvSpPr txBox="1">
            <a:spLocks/>
          </p:cNvSpPr>
          <p:nvPr/>
        </p:nvSpPr>
        <p:spPr>
          <a:xfrm>
            <a:off x="1819216" y="455573"/>
            <a:ext cx="8734484" cy="6689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D1F3C"/>
                </a:solidFill>
                <a:latin typeface="Montserrat" panose="00000500000000000000" pitchFamily="50" charset="0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s-GT" sz="2400" dirty="0">
                <a:latin typeface="Arial" panose="020B0604020202020204" pitchFamily="34" charset="0"/>
                <a:cs typeface="Arial" panose="020B0604020202020204" pitchFamily="34" charset="0"/>
              </a:rPr>
              <a:t>PRINCIPALES RESULTADOS Y </a:t>
            </a:r>
            <a:r>
              <a:rPr lang="es-G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AVANCES DEL </a:t>
            </a:r>
            <a:br>
              <a:rPr lang="es-GT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G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SEGUNDO CUATRIMESTRE 2021</a:t>
            </a:r>
            <a:endParaRPr lang="es-GT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13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6">
            <a:extLst>
              <a:ext uri="{FF2B5EF4-FFF2-40B4-BE49-F238E27FC236}">
                <a16:creationId xmlns:a16="http://schemas.microsoft.com/office/drawing/2014/main" id="{FDEFACA7-B903-4B3E-851C-F8FB7B3942D0}"/>
              </a:ext>
            </a:extLst>
          </p:cNvPr>
          <p:cNvSpPr txBox="1">
            <a:spLocks/>
          </p:cNvSpPr>
          <p:nvPr/>
        </p:nvSpPr>
        <p:spPr>
          <a:xfrm>
            <a:off x="723900" y="1371600"/>
            <a:ext cx="10506075" cy="5284693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150000"/>
              </a:lnSpc>
            </a:pPr>
            <a:r>
              <a:rPr lang="es-CR" sz="2000" dirty="0">
                <a:latin typeface="Arial" panose="020B0604020202020204" pitchFamily="34" charset="0"/>
                <a:cs typeface="Arial" panose="020B0604020202020204" pitchFamily="34" charset="0"/>
              </a:rPr>
              <a:t>Se atendió un total de 51 solicitudes de información pública de las cuales 43 corresponden a la Secretaría General de la Presidencia de la República y 8 al Presidente de la República de Guatemala. </a:t>
            </a:r>
            <a:endParaRPr lang="es-C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es-CR" sz="2000" dirty="0">
                <a:latin typeface="Arial" panose="020B0604020202020204" pitchFamily="34" charset="0"/>
                <a:cs typeface="Arial" panose="020B0604020202020204" pitchFamily="34" charset="0"/>
              </a:rPr>
              <a:t>dio fe administrativa de 244 Acuerdos Gubernativos</a:t>
            </a:r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s-CR" sz="2000" dirty="0">
                <a:latin typeface="Arial" panose="020B0604020202020204" pitchFamily="34" charset="0"/>
                <a:cs typeface="Arial" panose="020B0604020202020204" pitchFamily="34" charset="0"/>
              </a:rPr>
              <a:t>través de la Secretaría General de la Presidencia de la República, se presentaron 3 iniciativas de ley al Congreso de la República</a:t>
            </a:r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tramitó un total de 681 expedientes de contratación de bienes y servicios en general de 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las dependencias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adscritas a la Presidencia de la 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República, y de la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Secretaría General de la Presidencia de la 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República.</a:t>
            </a:r>
            <a:endParaRPr lang="es-G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s-C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es-G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Font typeface="Arial" panose="020B0604020202020204" pitchFamily="34" charset="0"/>
              <a:buNone/>
            </a:pPr>
            <a:endParaRPr lang="es-G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s-G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s-G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s-G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s-G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s-G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ítulo 1">
            <a:extLst>
              <a:ext uri="{FF2B5EF4-FFF2-40B4-BE49-F238E27FC236}">
                <a16:creationId xmlns:a16="http://schemas.microsoft.com/office/drawing/2014/main" id="{1E4339DE-E389-44FD-9430-E98D48BA7BA0}"/>
              </a:ext>
            </a:extLst>
          </p:cNvPr>
          <p:cNvSpPr txBox="1">
            <a:spLocks/>
          </p:cNvSpPr>
          <p:nvPr/>
        </p:nvSpPr>
        <p:spPr>
          <a:xfrm>
            <a:off x="1819216" y="455573"/>
            <a:ext cx="8734484" cy="6689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D1F3C"/>
                </a:solidFill>
                <a:latin typeface="Montserrat" panose="00000500000000000000" pitchFamily="50" charset="0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s-GT" sz="2400" dirty="0">
                <a:latin typeface="Arial" panose="020B0604020202020204" pitchFamily="34" charset="0"/>
                <a:cs typeface="Arial" panose="020B0604020202020204" pitchFamily="34" charset="0"/>
              </a:rPr>
              <a:t>PRINCIPALES RESULTADOS Y </a:t>
            </a:r>
            <a:r>
              <a:rPr lang="es-G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AVANCES DEL </a:t>
            </a:r>
            <a:br>
              <a:rPr lang="es-GT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G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SEGUNDO CUATRIMESTRE 2021</a:t>
            </a:r>
            <a:endParaRPr lang="es-GT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07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">
            <a:extLst>
              <a:ext uri="{FF2B5EF4-FFF2-40B4-BE49-F238E27FC236}">
                <a16:creationId xmlns:a16="http://schemas.microsoft.com/office/drawing/2014/main" id="{A2162693-C48A-1D46-A173-005AE60ACA54}"/>
              </a:ext>
            </a:extLst>
          </p:cNvPr>
          <p:cNvSpPr txBox="1">
            <a:spLocks/>
          </p:cNvSpPr>
          <p:nvPr/>
        </p:nvSpPr>
        <p:spPr>
          <a:xfrm>
            <a:off x="2934787" y="4972043"/>
            <a:ext cx="9144000" cy="157244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50000"/>
              </a:lnSpc>
            </a:pPr>
            <a:r>
              <a:rPr lang="es-GT" sz="3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RENDICIÓN DE CUENTAS</a:t>
            </a:r>
            <a:r>
              <a:rPr lang="es-GT" sz="34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3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GT" sz="3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TENDENCIAS Y DESAFÍOS</a:t>
            </a:r>
          </a:p>
        </p:txBody>
      </p:sp>
    </p:spTree>
    <p:extLst>
      <p:ext uri="{BB962C8B-B14F-4D97-AF65-F5344CB8AC3E}">
        <p14:creationId xmlns:p14="http://schemas.microsoft.com/office/powerpoint/2010/main" val="1110065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7530" y="1041218"/>
            <a:ext cx="10049693" cy="1045029"/>
          </a:xfr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anchor="ctr" anchorCtr="0">
            <a:normAutofit fontScale="90000"/>
          </a:bodyPr>
          <a:lstStyle/>
          <a:p>
            <a:r>
              <a:rPr lang="es-GT" dirty="0">
                <a:latin typeface="Arial" panose="020B0604020202020204" pitchFamily="34" charset="0"/>
                <a:cs typeface="Arial" panose="020B0604020202020204" pitchFamily="34" charset="0"/>
              </a:rPr>
              <a:t>¿QUÉ TENDENCIA MUESTRA EL USO DE LOS RECURSOS PÚBLICOS?</a:t>
            </a:r>
            <a:br>
              <a:rPr lang="es-GT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GT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GT" sz="4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 txBox="1">
            <a:spLocks/>
          </p:cNvSpPr>
          <p:nvPr/>
        </p:nvSpPr>
        <p:spPr>
          <a:xfrm>
            <a:off x="676274" y="2016193"/>
            <a:ext cx="10626091" cy="952772"/>
          </a:xfrm>
          <a:prstGeom prst="rect">
            <a:avLst/>
          </a:prstGeo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D1F3C"/>
                </a:solidFill>
                <a:latin typeface="Montserrat" panose="00000500000000000000" pitchFamily="50" charset="0"/>
                <a:ea typeface="+mj-ea"/>
                <a:cs typeface="+mj-cs"/>
              </a:defRPr>
            </a:lvl1pPr>
          </a:lstStyle>
          <a:p>
            <a:pPr algn="just">
              <a:lnSpc>
                <a:spcPct val="150000"/>
              </a:lnSpc>
            </a:pPr>
            <a:r>
              <a:rPr lang="es-GT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tendencia de ejecución presupuestaria del segundo cuatrimestre, es similar a la del primer cuatrimestre, según se observa a continuación:</a:t>
            </a:r>
            <a:endParaRPr lang="es-GT" sz="2000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GT" sz="20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20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GT" sz="2000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70" name="Picture 2" descr="7 TENDENCIAS TECNOLÓGICAS PARA EL EL 2021 | MQ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5785" y="-89694"/>
            <a:ext cx="2406215" cy="1927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7968210"/>
              </p:ext>
            </p:extLst>
          </p:nvPr>
        </p:nvGraphicFramePr>
        <p:xfrm>
          <a:off x="758951" y="2715986"/>
          <a:ext cx="10460736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32721">
                  <a:extLst>
                    <a:ext uri="{9D8B030D-6E8A-4147-A177-3AD203B41FA5}">
                      <a16:colId xmlns:a16="http://schemas.microsoft.com/office/drawing/2014/main" val="2752519715"/>
                    </a:ext>
                  </a:extLst>
                </a:gridCol>
                <a:gridCol w="1606135">
                  <a:extLst>
                    <a:ext uri="{9D8B030D-6E8A-4147-A177-3AD203B41FA5}">
                      <a16:colId xmlns:a16="http://schemas.microsoft.com/office/drawing/2014/main" val="4267132472"/>
                    </a:ext>
                  </a:extLst>
                </a:gridCol>
                <a:gridCol w="1560940">
                  <a:extLst>
                    <a:ext uri="{9D8B030D-6E8A-4147-A177-3AD203B41FA5}">
                      <a16:colId xmlns:a16="http://schemas.microsoft.com/office/drawing/2014/main" val="2767971684"/>
                    </a:ext>
                  </a:extLst>
                </a:gridCol>
                <a:gridCol w="1560940">
                  <a:extLst>
                    <a:ext uri="{9D8B030D-6E8A-4147-A177-3AD203B41FA5}">
                      <a16:colId xmlns:a16="http://schemas.microsoft.com/office/drawing/2014/main" val="3987014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Entidad</a:t>
                      </a:r>
                      <a:endParaRPr lang="es-G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% Ejecutado Primer Cuatrimestre</a:t>
                      </a:r>
                      <a:endParaRPr lang="es-G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% Ejecutado Segundo</a:t>
                      </a:r>
                      <a:r>
                        <a:rPr lang="es-MX" sz="1400" baseline="0" dirty="0" smtClean="0"/>
                        <a:t> Cuatrimestre</a:t>
                      </a:r>
                      <a:endParaRPr lang="es-G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% Ejecutado Total</a:t>
                      </a:r>
                      <a:endParaRPr lang="es-GT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7094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GT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Secretaría General de la Presidencia de la República</a:t>
                      </a:r>
                      <a:endParaRPr lang="es-G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25.40%</a:t>
                      </a:r>
                      <a:endParaRPr lang="es-GT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G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27.95%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GT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53.35%</a:t>
                      </a:r>
                      <a:endParaRPr lang="es-GT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7871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GT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Comisión Presidencial Contra la Corrupción</a:t>
                      </a:r>
                      <a:endParaRPr lang="es-G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25.92%</a:t>
                      </a:r>
                      <a:endParaRPr lang="es-GT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G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28.92%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GT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54.84%</a:t>
                      </a:r>
                      <a:endParaRPr lang="es-GT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7434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GT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Comisión Presidencial de Asuntos Municipales</a:t>
                      </a:r>
                      <a:endParaRPr lang="es-G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21.77%</a:t>
                      </a:r>
                      <a:endParaRPr lang="es-GT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G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25.52%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GT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47.29%</a:t>
                      </a:r>
                      <a:endParaRPr lang="es-GT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4846909"/>
                  </a:ext>
                </a:extLst>
              </a:tr>
            </a:tbl>
          </a:graphicData>
        </a:graphic>
      </p:graphicFrame>
      <p:sp>
        <p:nvSpPr>
          <p:cNvPr id="7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 txBox="1">
            <a:spLocks/>
          </p:cNvSpPr>
          <p:nvPr/>
        </p:nvSpPr>
        <p:spPr>
          <a:xfrm>
            <a:off x="1773610" y="5356655"/>
            <a:ext cx="9029700" cy="952772"/>
          </a:xfrm>
          <a:prstGeom prst="rect">
            <a:avLst/>
          </a:prstGeo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D1F3C"/>
                </a:solidFill>
                <a:latin typeface="Montserrat" panose="00000500000000000000" pitchFamily="50" charset="0"/>
                <a:ea typeface="+mj-ea"/>
                <a:cs typeface="+mj-cs"/>
              </a:defRPr>
            </a:lvl1pPr>
          </a:lstStyle>
          <a:p>
            <a:pPr algn="just">
              <a:lnSpc>
                <a:spcPct val="150000"/>
              </a:lnSpc>
            </a:pPr>
            <a:r>
              <a:rPr lang="es-GT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 anterior, debido a que el mayor porcentaje de ejecución corresponde al pago de salarios y honorarios por servicios personales, por ser el principal recurso de la Secretaría General de la Presidencia de la República y las Comisiones Presidenciales Contra la Corrupción y de Asuntos Municipales.</a:t>
            </a:r>
            <a:endParaRPr lang="es-GT" sz="2000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GT" sz="20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20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GT" sz="2000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55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7531" y="1041218"/>
            <a:ext cx="9788436" cy="1045029"/>
          </a:xfr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anchor="ctr" anchorCtr="0">
            <a:normAutofit fontScale="90000"/>
          </a:bodyPr>
          <a:lstStyle/>
          <a:p>
            <a:r>
              <a:rPr lang="es-GT" dirty="0">
                <a:latin typeface="Arial" panose="020B0604020202020204" pitchFamily="34" charset="0"/>
                <a:cs typeface="Arial" panose="020B0604020202020204" pitchFamily="34" charset="0"/>
              </a:rPr>
              <a:t>¿QUÉ RESULTADOS SE OBTUVIERON EN EL MARCO DE LA </a:t>
            </a:r>
            <a:r>
              <a:rPr lang="es-GT" dirty="0" err="1">
                <a:latin typeface="Arial" panose="020B0604020202020204" pitchFamily="34" charset="0"/>
                <a:cs typeface="Arial" panose="020B0604020202020204" pitchFamily="34" charset="0"/>
              </a:rPr>
              <a:t>PGG</a:t>
            </a:r>
            <a:r>
              <a:rPr lang="es-GT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br>
              <a:rPr lang="es-GT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GT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GT" sz="4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 txBox="1">
            <a:spLocks/>
          </p:cNvSpPr>
          <p:nvPr/>
        </p:nvSpPr>
        <p:spPr>
          <a:xfrm>
            <a:off x="3486150" y="1678171"/>
            <a:ext cx="8401050" cy="3964032"/>
          </a:xfrm>
          <a:prstGeom prst="rect">
            <a:avLst/>
          </a:prstGeo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D1F3C"/>
                </a:solidFill>
                <a:latin typeface="Montserrat" panose="00000500000000000000" pitchFamily="50" charset="0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</a:pPr>
            <a:r>
              <a:rPr lang="es-GT" sz="15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GT" sz="15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Política General de Gobierno </a:t>
            </a:r>
            <a:r>
              <a:rPr lang="es-GT" sz="15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GT" sz="15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PGG</a:t>
            </a:r>
            <a:r>
              <a:rPr lang="es-GT" sz="15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es el plan de acción del Gobierno de Guatemala, en donde se plasman los objetivos estratégicos y los lineamientos de las políticas públicas.</a:t>
            </a:r>
          </a:p>
          <a:p>
            <a:pPr algn="just">
              <a:lnSpc>
                <a:spcPct val="100000"/>
              </a:lnSpc>
            </a:pPr>
            <a:endParaRPr lang="es-GT" sz="15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es-GT" sz="1500" b="0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GT" sz="1500" b="0" dirty="0">
                <a:latin typeface="Arial" panose="020B0604020202020204" pitchFamily="34" charset="0"/>
                <a:cs typeface="Arial" panose="020B0604020202020204" pitchFamily="34" charset="0"/>
              </a:rPr>
              <a:t>Secretaría General de la Presidencia de la República, tiene participación en una de las metas establecidas en la Política General de Gobierno 2020-2024, siendo la siguiente:</a:t>
            </a:r>
          </a:p>
          <a:p>
            <a:pPr algn="just">
              <a:lnSpc>
                <a:spcPct val="100000"/>
              </a:lnSpc>
            </a:pPr>
            <a:r>
              <a:rPr lang="es-GT" sz="1500" b="0" i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s-GT" sz="15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s-GT" sz="1500" i="1" dirty="0">
                <a:latin typeface="Arial" panose="020B0604020202020204" pitchFamily="34" charset="0"/>
                <a:cs typeface="Arial" panose="020B0604020202020204" pitchFamily="34" charset="0"/>
              </a:rPr>
              <a:t>“Para el año 2023 se ha implementado la agenda legislativa en apoyo a la Política General de Gobierno 2020-2024 (58 iniciativas de ley presentadas al Congreso de la República).”</a:t>
            </a:r>
            <a:endParaRPr lang="es-GT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es-GT" sz="1500" b="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just">
              <a:lnSpc>
                <a:spcPct val="100000"/>
              </a:lnSpc>
            </a:pPr>
            <a:r>
              <a:rPr lang="es-GT" sz="1500" b="0" dirty="0">
                <a:latin typeface="Arial" panose="020B0604020202020204" pitchFamily="34" charset="0"/>
                <a:cs typeface="Arial" panose="020B0604020202020204" pitchFamily="34" charset="0"/>
              </a:rPr>
              <a:t>Esta meta tiene como responsable al Gabinete de Gobierno; sin embargo, a través de la Secretaría General de la Presidencia de la República se realiza la remisión al Congreso de la República de Guatemala de las iniciativas de ley a que hace referencia la meta en mención, por lo que a continuación se muestra el avance de esta meta en el Primer y Segundo Cuatrimestre de ejercicio fiscal 2021:</a:t>
            </a:r>
          </a:p>
          <a:p>
            <a:pPr>
              <a:lnSpc>
                <a:spcPct val="100000"/>
              </a:lnSpc>
            </a:pPr>
            <a:endParaRPr lang="es-GT" sz="1500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s-GT" sz="15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15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GT" sz="1500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 txBox="1">
            <a:spLocks/>
          </p:cNvSpPr>
          <p:nvPr/>
        </p:nvSpPr>
        <p:spPr>
          <a:xfrm>
            <a:off x="206556" y="1939525"/>
            <a:ext cx="3279594" cy="2772047"/>
          </a:xfrm>
          <a:prstGeom prst="rect">
            <a:avLst/>
          </a:prstGeo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vert="horz" lIns="91440" tIns="45720" rIns="91440" bIns="45720" rtlCol="0" anchor="ctr" anchorCtr="0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D1F3C"/>
                </a:solidFill>
                <a:latin typeface="Montserrat" panose="00000500000000000000" pitchFamily="50" charset="0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s-GT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GT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contribuyó con </a:t>
            </a:r>
            <a:r>
              <a:rPr lang="es-GT" sz="16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pilar </a:t>
            </a:r>
            <a:r>
              <a:rPr lang="es-MX" sz="1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Estado responsable, transparente y efectivo.</a:t>
            </a:r>
            <a:endParaRPr lang="es-GT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8" name="Picture 6" descr="Noticias de Canción de Abril - TuneCor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3182" y="202303"/>
            <a:ext cx="1482929" cy="1475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17509" y="5266370"/>
            <a:ext cx="8053782" cy="1286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60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7531" y="1041218"/>
            <a:ext cx="9788436" cy="1045029"/>
          </a:xfr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anchor="ctr" anchorCtr="0">
            <a:normAutofit fontScale="90000"/>
          </a:bodyPr>
          <a:lstStyle/>
          <a:p>
            <a:r>
              <a:rPr lang="es-GT" dirty="0">
                <a:latin typeface="Arial" panose="020B0604020202020204" pitchFamily="34" charset="0"/>
                <a:cs typeface="Arial" panose="020B0604020202020204" pitchFamily="34" charset="0"/>
              </a:rPr>
              <a:t>¿QUÉ MEDIDAS DE TRANSPARENCIA SE HAN APLICADO?</a:t>
            </a:r>
            <a:br>
              <a:rPr lang="es-GT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GT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GT" sz="4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 txBox="1">
            <a:spLocks/>
          </p:cNvSpPr>
          <p:nvPr/>
        </p:nvSpPr>
        <p:spPr>
          <a:xfrm>
            <a:off x="1333500" y="1563732"/>
            <a:ext cx="9810750" cy="5238750"/>
          </a:xfrm>
          <a:prstGeom prst="rect">
            <a:avLst/>
          </a:prstGeo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D1F3C"/>
                </a:solidFill>
                <a:latin typeface="Montserrat" panose="00000500000000000000" pitchFamily="50" charset="0"/>
                <a:ea typeface="+mj-ea"/>
                <a:cs typeface="+mj-cs"/>
              </a:defRPr>
            </a:lvl1pPr>
          </a:lstStyle>
          <a:p>
            <a:pPr algn="just">
              <a:lnSpc>
                <a:spcPct val="150000"/>
              </a:lnSpc>
            </a:pPr>
            <a:r>
              <a:rPr lang="es-GT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garantizar el </a:t>
            </a:r>
            <a:r>
              <a:rPr lang="es-GT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uso adecuado del </a:t>
            </a:r>
            <a:r>
              <a:rPr lang="es-GT" sz="2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presupuesto </a:t>
            </a:r>
            <a:r>
              <a:rPr lang="es-GT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público </a:t>
            </a:r>
            <a:r>
              <a:rPr lang="es-GT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el avance en el cumplimiento de los objetivos de Estado, </a:t>
            </a:r>
            <a:r>
              <a:rPr lang="es-GT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Secretaría General de la Presidencia de la República </a:t>
            </a:r>
            <a:r>
              <a:rPr lang="es-GT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 adoptado </a:t>
            </a:r>
            <a:r>
              <a:rPr lang="es-MX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medidas </a:t>
            </a:r>
            <a:r>
              <a:rPr lang="es-MX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transparencia y eliminación del gasto superfluo, conforme a principios de austeridad, dentro de las </a:t>
            </a:r>
            <a:r>
              <a:rPr lang="es-MX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cuales está </a:t>
            </a:r>
            <a:r>
              <a:rPr lang="es-MX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implementación de Disposiciones internas para la reducción sustancial de diversos </a:t>
            </a:r>
            <a:r>
              <a:rPr lang="es-MX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gastos como combustible y telefonía. </a:t>
            </a:r>
            <a:r>
              <a:rPr lang="es-MX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Asimismo, se publica dentro del portal web, la información de rendición de cuentas de la gestión institucional, la cual es de libre acceso a la ciudadanía, en cumplimiento a la Ley de Acceso a la Información Pública, Ley del Presupuesto General de Ingresos y Egresos del Estado para el Ejercicio Fiscal 2019 con vigencia para el </a:t>
            </a:r>
            <a:r>
              <a:rPr lang="es-MX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2021, </a:t>
            </a:r>
            <a:r>
              <a:rPr lang="es-MX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Ley Orgánica del Presupuesto.</a:t>
            </a:r>
            <a:endParaRPr lang="es-GT" sz="2000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GT" sz="20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20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GT" sz="2000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346" name="Picture 10" descr="Iconos de Transparencia - 450 iconos vectoriales grati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2121" y="200840"/>
            <a:ext cx="1471205" cy="1471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401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7531" y="1041218"/>
            <a:ext cx="9788436" cy="1045029"/>
          </a:xfr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anchor="ctr" anchorCtr="0">
            <a:normAutofit fontScale="90000"/>
          </a:bodyPr>
          <a:lstStyle/>
          <a:p>
            <a:r>
              <a:rPr lang="es-GT" dirty="0">
                <a:latin typeface="Arial" panose="020B0604020202020204" pitchFamily="34" charset="0"/>
                <a:cs typeface="Arial" panose="020B0604020202020204" pitchFamily="34" charset="0"/>
              </a:rPr>
              <a:t>¿QUÉ DESAFÍOS INSTITUCIONALES SE TIENEN DURANTE 2021?</a:t>
            </a:r>
            <a:br>
              <a:rPr lang="es-GT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GT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GT" sz="4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 txBox="1">
            <a:spLocks/>
          </p:cNvSpPr>
          <p:nvPr/>
        </p:nvSpPr>
        <p:spPr>
          <a:xfrm>
            <a:off x="638175" y="1563732"/>
            <a:ext cx="11275151" cy="5238750"/>
          </a:xfrm>
          <a:prstGeom prst="rect">
            <a:avLst/>
          </a:prstGeo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D1F3C"/>
                </a:solidFill>
                <a:latin typeface="Montserrat" panose="00000500000000000000" pitchFamily="50" charset="0"/>
                <a:ea typeface="+mj-ea"/>
                <a:cs typeface="+mj-cs"/>
              </a:defRPr>
            </a:lvl1pPr>
          </a:lstStyle>
          <a:p>
            <a:pPr algn="just">
              <a:lnSpc>
                <a:spcPct val="150000"/>
              </a:lnSpc>
            </a:pPr>
            <a:r>
              <a:rPr lang="es-MX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Uno de los </a:t>
            </a:r>
            <a:r>
              <a:rPr lang="es-GT" sz="2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principales desafíos </a:t>
            </a:r>
            <a:r>
              <a:rPr lang="es-MX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</a:t>
            </a:r>
            <a:r>
              <a:rPr lang="es-MX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capacitación constante del </a:t>
            </a:r>
            <a:r>
              <a:rPr lang="es-MX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personal, la cual </a:t>
            </a:r>
            <a:r>
              <a:rPr lang="es-MX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de gran importancia para el fortalecimiento de las capacidades del recurso </a:t>
            </a:r>
            <a:r>
              <a:rPr lang="es-MX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humano; así también, contar </a:t>
            </a:r>
            <a:r>
              <a:rPr lang="es-MX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el equipo, mobiliario y los </a:t>
            </a:r>
            <a:r>
              <a:rPr lang="es-MX" sz="20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sistemas </a:t>
            </a:r>
            <a:r>
              <a:rPr lang="es-MX" sz="2000" b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informáticos adecuados</a:t>
            </a:r>
            <a:r>
              <a:rPr lang="es-MX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que </a:t>
            </a:r>
            <a:r>
              <a:rPr lang="es-MX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tengan </a:t>
            </a:r>
            <a:r>
              <a:rPr lang="es-MX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estándares del manejo y seguridad de la información </a:t>
            </a:r>
            <a:r>
              <a:rPr lang="es-MX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se encuentra bajo </a:t>
            </a:r>
            <a:r>
              <a:rPr lang="es-MX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resguardo de la Secretaría General de la Presidencia de la República. </a:t>
            </a:r>
            <a:endParaRPr lang="es-GT" sz="20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GT" sz="2000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GT" sz="20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20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GT" sz="2000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290" name="Picture 2" descr="Icono-Comprensión-Desafio Neurolectura | Desafío Neurolectura"/>
          <p:cNvPicPr>
            <a:picLocks noChangeAspect="1" noChangeArrowheads="1"/>
          </p:cNvPicPr>
          <p:nvPr/>
        </p:nvPicPr>
        <p:blipFill>
          <a:blip r:embed="rId4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0090" y="133797"/>
            <a:ext cx="1796960" cy="1814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3902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594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D0DB10-AE31-47D2-A485-453D2186D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300" y="552537"/>
            <a:ext cx="9077325" cy="547089"/>
          </a:xfrm>
        </p:spPr>
        <p:txBody>
          <a:bodyPr>
            <a:noAutofit/>
          </a:bodyPr>
          <a:lstStyle/>
          <a:p>
            <a:r>
              <a:rPr lang="es-GT" sz="2800" dirty="0">
                <a:latin typeface="Garamond" panose="02020404030301010803" pitchFamily="18" charset="0"/>
                <a:cs typeface="Arial" panose="020B0604020202020204" pitchFamily="34" charset="0"/>
              </a:rPr>
              <a:t>PRINCIPALES </a:t>
            </a:r>
            <a:r>
              <a:rPr lang="es-GT" sz="2800" dirty="0" smtClean="0">
                <a:latin typeface="Garamond" panose="02020404030301010803" pitchFamily="18" charset="0"/>
                <a:cs typeface="Arial" panose="020B0604020202020204" pitchFamily="34" charset="0"/>
              </a:rPr>
              <a:t>OBJETIVOS </a:t>
            </a:r>
            <a:r>
              <a:rPr lang="es-GT" sz="2800" dirty="0">
                <a:latin typeface="Garamond" panose="02020404030301010803" pitchFamily="18" charset="0"/>
                <a:cs typeface="Arial" panose="020B0604020202020204" pitchFamily="34" charset="0"/>
              </a:rPr>
              <a:t>DE </a:t>
            </a:r>
            <a:r>
              <a:rPr lang="es-GT" sz="2800" dirty="0" smtClean="0">
                <a:latin typeface="Garamond" panose="02020404030301010803" pitchFamily="18" charset="0"/>
                <a:cs typeface="Arial" panose="020B0604020202020204" pitchFamily="34" charset="0"/>
              </a:rPr>
              <a:t>LA SECRETARÍA GENERAL DE LA PRESIDENCIA DE LA REPÚBLICA</a:t>
            </a:r>
            <a:endParaRPr lang="es-GT" sz="2800" b="1" dirty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0246042C-1ABA-4355-A47C-701F270E7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324" y="1624347"/>
            <a:ext cx="10646230" cy="4614170"/>
          </a:xfrm>
        </p:spPr>
        <p:txBody>
          <a:bodyPr numCol="2">
            <a:normAutofit fontScale="70000" lnSpcReduction="20000"/>
          </a:bodyPr>
          <a:lstStyle/>
          <a:p>
            <a:pPr marL="457200" lvl="1" indent="0" algn="just">
              <a:lnSpc>
                <a:spcPct val="150000"/>
              </a:lnSpc>
              <a:buNone/>
            </a:pPr>
            <a:r>
              <a:rPr lang="es-GT" sz="2600" dirty="0">
                <a:latin typeface="Arial" panose="020B0604020202020204" pitchFamily="34" charset="0"/>
                <a:cs typeface="Arial" panose="020B0604020202020204" pitchFamily="34" charset="0"/>
              </a:rPr>
              <a:t>Para el cumplimiento de sus funciones </a:t>
            </a:r>
            <a:r>
              <a:rPr lang="es-GT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la Secretaría General de la Presidencia de la República cumple </a:t>
            </a:r>
            <a:r>
              <a:rPr lang="es-GT" sz="2600" dirty="0">
                <a:latin typeface="Arial" panose="020B0604020202020204" pitchFamily="34" charset="0"/>
                <a:cs typeface="Arial" panose="020B0604020202020204" pitchFamily="34" charset="0"/>
              </a:rPr>
              <a:t>los siguientes objetivos</a:t>
            </a:r>
            <a:r>
              <a:rPr lang="es-GT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lvl="1" indent="0" algn="just">
              <a:lnSpc>
                <a:spcPct val="150000"/>
              </a:lnSpc>
              <a:buNone/>
            </a:pPr>
            <a:endParaRPr lang="es-GT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s-GT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Ejercer las funciones que de acuerdo a su competencia corresponden, con eficiencia, eficacia, calidad y de manera transparente, logrando así brindar la seguridad y certeza jurídica en el accionar del Presidente de la República.</a:t>
            </a:r>
          </a:p>
          <a:p>
            <a:pPr lvl="1" algn="just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§"/>
            </a:pPr>
            <a:endParaRPr lang="es-GT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s-GT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Realizar seguimiento y evaluación a las acciones planteadas, para la consecución de los resultados institucionales inmediato, intermedio y final.</a:t>
            </a:r>
          </a:p>
          <a:p>
            <a:pPr marL="457200" lvl="1" indent="0" algn="just">
              <a:lnSpc>
                <a:spcPct val="150000"/>
              </a:lnSpc>
              <a:buClr>
                <a:srgbClr val="0070C0"/>
              </a:buClr>
              <a:buNone/>
            </a:pPr>
            <a:endParaRPr lang="es-GT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s-GT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Dar cumplimiento a las acciones definidas en los Planes Estratégico, Operativo y Multianual en el marco de la legislación vigente.</a:t>
            </a:r>
            <a:endParaRPr lang="es-GT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s-G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57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">
            <a:extLst>
              <a:ext uri="{FF2B5EF4-FFF2-40B4-BE49-F238E27FC236}">
                <a16:creationId xmlns:a16="http://schemas.microsoft.com/office/drawing/2014/main" id="{A2162693-C48A-1D46-A173-005AE60ACA54}"/>
              </a:ext>
            </a:extLst>
          </p:cNvPr>
          <p:cNvSpPr txBox="1">
            <a:spLocks/>
          </p:cNvSpPr>
          <p:nvPr/>
        </p:nvSpPr>
        <p:spPr>
          <a:xfrm>
            <a:off x="2865120" y="5017050"/>
            <a:ext cx="9144000" cy="157244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GT" sz="3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RENDICIÓN DE CUENTAS</a:t>
            </a:r>
          </a:p>
          <a:p>
            <a:pPr algn="r"/>
            <a:r>
              <a:rPr lang="es-GT" sz="37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3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GT" sz="37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PARTE GENERAL</a:t>
            </a:r>
          </a:p>
          <a:p>
            <a:pPr algn="r"/>
            <a:r>
              <a:rPr lang="es-GT" sz="37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SEGUNDO CUATRIMESTRE 2021</a:t>
            </a:r>
          </a:p>
        </p:txBody>
      </p:sp>
    </p:spTree>
    <p:extLst>
      <p:ext uri="{BB962C8B-B14F-4D97-AF65-F5344CB8AC3E}">
        <p14:creationId xmlns:p14="http://schemas.microsoft.com/office/powerpoint/2010/main" val="272884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D0DB10-AE31-47D2-A485-453D2186D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562062"/>
            <a:ext cx="8819260" cy="547089"/>
          </a:xfrm>
        </p:spPr>
        <p:txBody>
          <a:bodyPr>
            <a:noAutofit/>
          </a:bodyPr>
          <a:lstStyle/>
          <a:p>
            <a:r>
              <a:rPr lang="es-GT" sz="2000" dirty="0">
                <a:latin typeface="Arial" panose="020B0604020202020204" pitchFamily="34" charset="0"/>
                <a:cs typeface="Arial" panose="020B0604020202020204" pitchFamily="34" charset="0"/>
              </a:rPr>
              <a:t>CIFRAS GENERALES DEL PRESUPUESTO AL SEGUNDO CUATRIMESTRE </a:t>
            </a:r>
            <a:r>
              <a:rPr lang="es-G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br>
              <a:rPr lang="es-GT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G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SECRETARÍA GENERAL DE LA PRESIDENCIA DE LA REPÚBLICA</a:t>
            </a:r>
            <a:endParaRPr lang="es-G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0246042C-1ABA-4355-A47C-701F270E7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976" y="1754975"/>
            <a:ext cx="5876924" cy="492204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G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s-GT" dirty="0">
                <a:latin typeface="Arial" panose="020B0604020202020204" pitchFamily="34" charset="0"/>
                <a:cs typeface="Arial" panose="020B0604020202020204" pitchFamily="34" charset="0"/>
              </a:rPr>
              <a:t>Presupuesto vigente </a:t>
            </a:r>
            <a:r>
              <a:rPr lang="es-GT" b="1" dirty="0">
                <a:latin typeface="Arial" panose="020B0604020202020204" pitchFamily="34" charset="0"/>
                <a:cs typeface="Arial" panose="020B0604020202020204" pitchFamily="34" charset="0"/>
              </a:rPr>
              <a:t>total:</a:t>
            </a:r>
          </a:p>
          <a:p>
            <a:pPr marL="457200" lvl="1" indent="0">
              <a:buNone/>
            </a:pPr>
            <a:r>
              <a:rPr lang="es-GT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lvl="1" indent="0">
              <a:buNone/>
            </a:pPr>
            <a:endParaRPr lang="es-GT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s-GT" dirty="0">
                <a:latin typeface="Arial" panose="020B0604020202020204" pitchFamily="34" charset="0"/>
                <a:cs typeface="Arial" panose="020B0604020202020204" pitchFamily="34" charset="0"/>
              </a:rPr>
              <a:t>Presupuesto </a:t>
            </a:r>
            <a:r>
              <a:rPr lang="es-GT" b="1" dirty="0">
                <a:latin typeface="Arial" panose="020B0604020202020204" pitchFamily="34" charset="0"/>
                <a:cs typeface="Arial" panose="020B0604020202020204" pitchFamily="34" charset="0"/>
              </a:rPr>
              <a:t>ejecutado</a:t>
            </a:r>
            <a:r>
              <a:rPr lang="es-GT" dirty="0">
                <a:latin typeface="Arial" panose="020B0604020202020204" pitchFamily="34" charset="0"/>
                <a:cs typeface="Arial" panose="020B0604020202020204" pitchFamily="34" charset="0"/>
              </a:rPr>
              <a:t> (utilizado):</a:t>
            </a:r>
            <a:br>
              <a:rPr lang="es-GT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GT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s-GT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s-GT" b="1" dirty="0">
                <a:latin typeface="Arial" panose="020B0604020202020204" pitchFamily="34" charset="0"/>
                <a:cs typeface="Arial" panose="020B0604020202020204" pitchFamily="34" charset="0"/>
              </a:rPr>
              <a:t>Saldo</a:t>
            </a:r>
            <a:r>
              <a:rPr lang="es-GT" dirty="0">
                <a:latin typeface="Arial" panose="020B0604020202020204" pitchFamily="34" charset="0"/>
                <a:cs typeface="Arial" panose="020B0604020202020204" pitchFamily="34" charset="0"/>
              </a:rPr>
              <a:t> por ejecutar </a:t>
            </a:r>
            <a:br>
              <a:rPr lang="es-GT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GT" dirty="0">
                <a:latin typeface="Arial" panose="020B0604020202020204" pitchFamily="34" charset="0"/>
                <a:cs typeface="Arial" panose="020B0604020202020204" pitchFamily="34" charset="0"/>
              </a:rPr>
              <a:t>(por utilizar):</a:t>
            </a:r>
            <a:br>
              <a:rPr lang="es-GT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GT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s-G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Marcador de contenido 6">
            <a:extLst>
              <a:ext uri="{FF2B5EF4-FFF2-40B4-BE49-F238E27FC236}">
                <a16:creationId xmlns:a16="http://schemas.microsoft.com/office/drawing/2014/main" id="{0246042C-1ABA-4355-A47C-701F270E798C}"/>
              </a:ext>
            </a:extLst>
          </p:cNvPr>
          <p:cNvSpPr txBox="1">
            <a:spLocks/>
          </p:cNvSpPr>
          <p:nvPr/>
        </p:nvSpPr>
        <p:spPr>
          <a:xfrm>
            <a:off x="4754880" y="1619794"/>
            <a:ext cx="5969726" cy="15414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G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r">
              <a:buNone/>
            </a:pPr>
            <a:r>
              <a:rPr lang="es-GT" sz="45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Q. 25,000,000.00</a:t>
            </a:r>
          </a:p>
          <a:p>
            <a:pPr marL="457200" lvl="1" indent="0" algn="r">
              <a:buNone/>
            </a:pPr>
            <a:endParaRPr lang="es-GT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r">
              <a:buNone/>
            </a:pPr>
            <a:endParaRPr lang="es-GT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Marcador de contenido 6">
            <a:extLst>
              <a:ext uri="{FF2B5EF4-FFF2-40B4-BE49-F238E27FC236}">
                <a16:creationId xmlns:a16="http://schemas.microsoft.com/office/drawing/2014/main" id="{0246042C-1ABA-4355-A47C-701F270E798C}"/>
              </a:ext>
            </a:extLst>
          </p:cNvPr>
          <p:cNvSpPr txBox="1">
            <a:spLocks/>
          </p:cNvSpPr>
          <p:nvPr/>
        </p:nvSpPr>
        <p:spPr>
          <a:xfrm>
            <a:off x="4754880" y="3114705"/>
            <a:ext cx="5969726" cy="15414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G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r">
              <a:buNone/>
            </a:pPr>
            <a:r>
              <a:rPr lang="es-GT" sz="45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Q. 13,338,643.16</a:t>
            </a:r>
          </a:p>
          <a:p>
            <a:pPr marL="457200" lvl="1" indent="0" algn="r">
              <a:buNone/>
            </a:pPr>
            <a:endParaRPr lang="es-GT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r">
              <a:buNone/>
            </a:pPr>
            <a:endParaRPr lang="es-GT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Marcador de contenido 6">
            <a:extLst>
              <a:ext uri="{FF2B5EF4-FFF2-40B4-BE49-F238E27FC236}">
                <a16:creationId xmlns:a16="http://schemas.microsoft.com/office/drawing/2014/main" id="{0246042C-1ABA-4355-A47C-701F270E798C}"/>
              </a:ext>
            </a:extLst>
          </p:cNvPr>
          <p:cNvSpPr txBox="1">
            <a:spLocks/>
          </p:cNvSpPr>
          <p:nvPr/>
        </p:nvSpPr>
        <p:spPr>
          <a:xfrm>
            <a:off x="4754880" y="4656122"/>
            <a:ext cx="5969726" cy="15414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G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r">
              <a:buNone/>
            </a:pPr>
            <a:r>
              <a:rPr lang="es-GT" sz="45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Q. 11,661,356.84</a:t>
            </a:r>
          </a:p>
          <a:p>
            <a:pPr marL="457200" lvl="1" indent="0" algn="r">
              <a:buNone/>
            </a:pPr>
            <a:endParaRPr lang="es-GT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r">
              <a:buNone/>
            </a:pPr>
            <a:endParaRPr lang="es-GT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472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D0DB10-AE31-47D2-A485-453D2186D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562062"/>
            <a:ext cx="8819260" cy="547089"/>
          </a:xfrm>
        </p:spPr>
        <p:txBody>
          <a:bodyPr>
            <a:noAutofit/>
          </a:bodyPr>
          <a:lstStyle/>
          <a:p>
            <a:r>
              <a:rPr lang="es-GT" sz="2000" dirty="0">
                <a:latin typeface="Arial" panose="020B0604020202020204" pitchFamily="34" charset="0"/>
                <a:cs typeface="Arial" panose="020B0604020202020204" pitchFamily="34" charset="0"/>
              </a:rPr>
              <a:t>CIFRAS GENERALES DEL PRESUPUESTO AL SEGUNDO CUATRIMESTRE </a:t>
            </a:r>
            <a:r>
              <a:rPr lang="es-G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es-G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3589233" y="1603709"/>
            <a:ext cx="6170063" cy="2253031"/>
            <a:chOff x="3589233" y="1603709"/>
            <a:chExt cx="6170063" cy="2253031"/>
          </a:xfrm>
        </p:grpSpPr>
        <p:sp>
          <p:nvSpPr>
            <p:cNvPr id="14" name="Marcador de contenido 6">
              <a:extLst>
                <a:ext uri="{FF2B5EF4-FFF2-40B4-BE49-F238E27FC236}">
                  <a16:creationId xmlns:a16="http://schemas.microsoft.com/office/drawing/2014/main" id="{0246042C-1ABA-4355-A47C-701F270E798C}"/>
                </a:ext>
              </a:extLst>
            </p:cNvPr>
            <p:cNvSpPr txBox="1">
              <a:spLocks/>
            </p:cNvSpPr>
            <p:nvPr/>
          </p:nvSpPr>
          <p:spPr>
            <a:xfrm>
              <a:off x="3589233" y="1603709"/>
              <a:ext cx="6170063" cy="225303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Montserrat" panose="00000500000000000000" pitchFamily="50" charset="0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Montserrat" panose="00000500000000000000" pitchFamily="50" charset="0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Montserrat" panose="00000500000000000000" pitchFamily="50" charset="0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anose="00000500000000000000" pitchFamily="50" charset="0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anose="00000500000000000000" pitchFamily="50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20000"/>
                </a:lnSpc>
                <a:buFont typeface="Arial" panose="020B0604020202020204" pitchFamily="34" charset="0"/>
                <a:buNone/>
              </a:pPr>
              <a:r>
                <a:rPr lang="es-MX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Comisión Presidencial Contra la Corrupción</a:t>
              </a:r>
              <a:endParaRPr lang="es-GT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Marcador de contenido 6">
              <a:extLst>
                <a:ext uri="{FF2B5EF4-FFF2-40B4-BE49-F238E27FC236}">
                  <a16:creationId xmlns:a16="http://schemas.microsoft.com/office/drawing/2014/main" id="{0246042C-1ABA-4355-A47C-701F270E798C}"/>
                </a:ext>
              </a:extLst>
            </p:cNvPr>
            <p:cNvSpPr txBox="1">
              <a:spLocks/>
            </p:cNvSpPr>
            <p:nvPr/>
          </p:nvSpPr>
          <p:spPr>
            <a:xfrm>
              <a:off x="7079334" y="2156847"/>
              <a:ext cx="2679962" cy="1541417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Montserrat" panose="00000500000000000000" pitchFamily="50" charset="0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Montserrat" panose="00000500000000000000" pitchFamily="50" charset="0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Montserrat" panose="00000500000000000000" pitchFamily="50" charset="0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anose="00000500000000000000" pitchFamily="50" charset="0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anose="00000500000000000000" pitchFamily="50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 algn="r">
                <a:spcBef>
                  <a:spcPts val="1000"/>
                </a:spcBef>
                <a:buNone/>
              </a:pPr>
              <a:r>
                <a:rPr lang="es-GT" sz="2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Q. </a:t>
              </a:r>
              <a:r>
                <a:rPr lang="es-GT" sz="2000" b="1" dirty="0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11,500,000.00</a:t>
              </a:r>
            </a:p>
            <a:p>
              <a:pPr marL="914400" lvl="1" indent="-457200" algn="r">
                <a:buAutoNum type="alphaUcPeriod" startAt="17"/>
              </a:pPr>
              <a:endParaRPr lang="es-GT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914400" lvl="1" indent="-457200" algn="r">
                <a:buAutoNum type="alphaUcPeriod" startAt="17"/>
              </a:pPr>
              <a:r>
                <a:rPr lang="es-GT" sz="2000" b="1" dirty="0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6,306,954.35</a:t>
              </a:r>
            </a:p>
            <a:p>
              <a:pPr marL="914400" lvl="1" indent="-457200" algn="r">
                <a:buAutoNum type="alphaUcPeriod" startAt="17"/>
              </a:pPr>
              <a:endParaRPr lang="es-GT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457200" lvl="1" indent="0" algn="r">
                <a:buNone/>
              </a:pPr>
              <a:r>
                <a:rPr lang="es-GT" sz="2000" b="1" dirty="0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Q.  5,193,045.65</a:t>
              </a:r>
            </a:p>
          </p:txBody>
        </p:sp>
      </p:grp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0246042C-1ABA-4355-A47C-701F270E7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1047" y="1689878"/>
            <a:ext cx="4754880" cy="373997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G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s-GT" sz="2000" dirty="0">
                <a:latin typeface="Arial" panose="020B0604020202020204" pitchFamily="34" charset="0"/>
                <a:cs typeface="Arial" panose="020B0604020202020204" pitchFamily="34" charset="0"/>
              </a:rPr>
              <a:t>Presupuesto vigente </a:t>
            </a:r>
            <a:r>
              <a:rPr lang="es-GT" sz="2000" b="1" dirty="0">
                <a:latin typeface="Arial" panose="020B0604020202020204" pitchFamily="34" charset="0"/>
                <a:cs typeface="Arial" panose="020B0604020202020204" pitchFamily="34" charset="0"/>
              </a:rPr>
              <a:t>total:</a:t>
            </a:r>
          </a:p>
          <a:p>
            <a:pPr marL="457200" lvl="1" indent="0">
              <a:buNone/>
            </a:pPr>
            <a:r>
              <a:rPr lang="es-G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G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s-GT" sz="2000" dirty="0">
                <a:latin typeface="Arial" panose="020B0604020202020204" pitchFamily="34" charset="0"/>
                <a:cs typeface="Arial" panose="020B0604020202020204" pitchFamily="34" charset="0"/>
              </a:rPr>
              <a:t>Presupuesto </a:t>
            </a:r>
            <a:r>
              <a:rPr lang="es-GT" sz="2000" b="1" dirty="0">
                <a:latin typeface="Arial" panose="020B0604020202020204" pitchFamily="34" charset="0"/>
                <a:cs typeface="Arial" panose="020B0604020202020204" pitchFamily="34" charset="0"/>
              </a:rPr>
              <a:t>ejecutado</a:t>
            </a:r>
            <a:r>
              <a:rPr lang="es-GT" sz="2000" dirty="0">
                <a:latin typeface="Arial" panose="020B0604020202020204" pitchFamily="34" charset="0"/>
                <a:cs typeface="Arial" panose="020B0604020202020204" pitchFamily="34" charset="0"/>
              </a:rPr>
              <a:t> (utilizado):</a:t>
            </a:r>
            <a:br>
              <a:rPr lang="es-GT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G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s-GT" sz="2000" b="1" dirty="0">
                <a:latin typeface="Arial" panose="020B0604020202020204" pitchFamily="34" charset="0"/>
                <a:cs typeface="Arial" panose="020B0604020202020204" pitchFamily="34" charset="0"/>
              </a:rPr>
              <a:t>Saldo</a:t>
            </a:r>
            <a:r>
              <a:rPr lang="es-GT" sz="2000" dirty="0">
                <a:latin typeface="Arial" panose="020B0604020202020204" pitchFamily="34" charset="0"/>
                <a:cs typeface="Arial" panose="020B0604020202020204" pitchFamily="34" charset="0"/>
              </a:rPr>
              <a:t> por </a:t>
            </a:r>
            <a:r>
              <a:rPr lang="es-G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ejecutar (por </a:t>
            </a:r>
            <a:r>
              <a:rPr lang="es-GT" sz="2000" dirty="0">
                <a:latin typeface="Arial" panose="020B0604020202020204" pitchFamily="34" charset="0"/>
                <a:cs typeface="Arial" panose="020B0604020202020204" pitchFamily="34" charset="0"/>
              </a:rPr>
              <a:t>utilizar</a:t>
            </a:r>
            <a:r>
              <a:rPr lang="es-G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  <a:endParaRPr lang="es-G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upo 2"/>
          <p:cNvGrpSpPr/>
          <p:nvPr/>
        </p:nvGrpSpPr>
        <p:grpSpPr>
          <a:xfrm>
            <a:off x="3111047" y="4251402"/>
            <a:ext cx="6768269" cy="3750158"/>
            <a:chOff x="4088307" y="4059274"/>
            <a:chExt cx="6768269" cy="3750158"/>
          </a:xfrm>
        </p:grpSpPr>
        <p:sp>
          <p:nvSpPr>
            <p:cNvPr id="15" name="Marcador de contenido 6">
              <a:extLst>
                <a:ext uri="{FF2B5EF4-FFF2-40B4-BE49-F238E27FC236}">
                  <a16:creationId xmlns:a16="http://schemas.microsoft.com/office/drawing/2014/main" id="{0246042C-1ABA-4355-A47C-701F270E798C}"/>
                </a:ext>
              </a:extLst>
            </p:cNvPr>
            <p:cNvSpPr txBox="1">
              <a:spLocks/>
            </p:cNvSpPr>
            <p:nvPr/>
          </p:nvSpPr>
          <p:spPr>
            <a:xfrm>
              <a:off x="4621849" y="4059274"/>
              <a:ext cx="6170063" cy="225303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Montserrat" panose="00000500000000000000" pitchFamily="50" charset="0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Montserrat" panose="00000500000000000000" pitchFamily="50" charset="0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Montserrat" panose="00000500000000000000" pitchFamily="50" charset="0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anose="00000500000000000000" pitchFamily="50" charset="0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anose="00000500000000000000" pitchFamily="50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20000"/>
                </a:lnSpc>
                <a:buFont typeface="Arial" panose="020B0604020202020204" pitchFamily="34" charset="0"/>
                <a:buNone/>
              </a:pPr>
              <a:r>
                <a:rPr lang="es-MX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Comisión Presidencial de Asuntos Municipales</a:t>
              </a:r>
              <a:endParaRPr lang="es-GT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Marcador de contenido 6">
              <a:extLst>
                <a:ext uri="{FF2B5EF4-FFF2-40B4-BE49-F238E27FC236}">
                  <a16:creationId xmlns:a16="http://schemas.microsoft.com/office/drawing/2014/main" id="{0246042C-1ABA-4355-A47C-701F270E798C}"/>
                </a:ext>
              </a:extLst>
            </p:cNvPr>
            <p:cNvSpPr txBox="1">
              <a:spLocks/>
            </p:cNvSpPr>
            <p:nvPr/>
          </p:nvSpPr>
          <p:spPr>
            <a:xfrm>
              <a:off x="4088307" y="4069462"/>
              <a:ext cx="4754880" cy="373997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Montserrat" panose="00000500000000000000" pitchFamily="50" charset="0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Montserrat" panose="00000500000000000000" pitchFamily="50" charset="0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Montserrat" panose="00000500000000000000" pitchFamily="50" charset="0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anose="00000500000000000000" pitchFamily="50" charset="0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anose="00000500000000000000" pitchFamily="50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endParaRPr lang="es-GT" b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457200" lvl="1" indent="0">
                <a:buFont typeface="Arial" panose="020B0604020202020204" pitchFamily="34" charset="0"/>
                <a:buNone/>
              </a:pPr>
              <a:r>
                <a:rPr lang="es-GT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Presupuesto vigente </a:t>
              </a:r>
              <a:r>
                <a:rPr lang="es-GT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total:</a:t>
              </a:r>
            </a:p>
            <a:p>
              <a:pPr marL="457200" lvl="1" indent="0">
                <a:buFont typeface="Arial" panose="020B0604020202020204" pitchFamily="34" charset="0"/>
                <a:buNone/>
              </a:pPr>
              <a:r>
                <a:rPr lang="es-GT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s-GT" sz="20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457200" lvl="1" indent="0">
                <a:buFont typeface="Arial" panose="020B0604020202020204" pitchFamily="34" charset="0"/>
                <a:buNone/>
              </a:pPr>
              <a:r>
                <a:rPr lang="es-GT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Presupuesto </a:t>
              </a:r>
              <a:r>
                <a:rPr lang="es-GT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ejecutado</a:t>
              </a:r>
              <a:r>
                <a:rPr lang="es-GT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(utilizado):</a:t>
              </a:r>
              <a:br>
                <a:rPr lang="es-GT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es-GT" sz="20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457200" lvl="1" indent="0">
                <a:buFont typeface="Arial" panose="020B0604020202020204" pitchFamily="34" charset="0"/>
                <a:buNone/>
              </a:pPr>
              <a:r>
                <a:rPr lang="es-GT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Saldo</a:t>
              </a:r>
              <a:r>
                <a:rPr lang="es-GT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por ejecutar (por utilizar):</a:t>
              </a:r>
              <a:endParaRPr lang="es-GT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Marcador de contenido 6">
              <a:extLst>
                <a:ext uri="{FF2B5EF4-FFF2-40B4-BE49-F238E27FC236}">
                  <a16:creationId xmlns:a16="http://schemas.microsoft.com/office/drawing/2014/main" id="{0246042C-1ABA-4355-A47C-701F270E798C}"/>
                </a:ext>
              </a:extLst>
            </p:cNvPr>
            <p:cNvSpPr txBox="1">
              <a:spLocks/>
            </p:cNvSpPr>
            <p:nvPr/>
          </p:nvSpPr>
          <p:spPr>
            <a:xfrm>
              <a:off x="8176614" y="4194345"/>
              <a:ext cx="2679962" cy="1541417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Montserrat" panose="00000500000000000000" pitchFamily="50" charset="0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Montserrat" panose="00000500000000000000" pitchFamily="50" charset="0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Montserrat" panose="00000500000000000000" pitchFamily="50" charset="0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anose="00000500000000000000" pitchFamily="50" charset="0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Montserrat" panose="00000500000000000000" pitchFamily="50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endParaRPr lang="es-GT" sz="2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457200" lvl="1" indent="0" algn="r">
                <a:buNone/>
              </a:pPr>
              <a:r>
                <a:rPr lang="es-GT" sz="2000" b="1" dirty="0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Q.  5,000,000.00</a:t>
              </a:r>
            </a:p>
            <a:p>
              <a:pPr marL="457200" lvl="1" indent="0" algn="r">
                <a:buNone/>
              </a:pPr>
              <a:endParaRPr lang="es-GT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457200" lvl="1" indent="0" algn="r">
                <a:buNone/>
              </a:pPr>
              <a:r>
                <a:rPr lang="es-GT" sz="2000" b="1" dirty="0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Q.  2,364,479.58</a:t>
              </a:r>
            </a:p>
            <a:p>
              <a:pPr marL="457200" lvl="1" indent="0" algn="r">
                <a:buNone/>
              </a:pPr>
              <a:endParaRPr lang="es-GT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457200" lvl="1" indent="0" algn="r">
                <a:buNone/>
              </a:pPr>
              <a:r>
                <a:rPr lang="es-GT" sz="2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Q.  </a:t>
              </a:r>
              <a:r>
                <a:rPr lang="es-GT" sz="2000" b="1" dirty="0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2,635,520.42</a:t>
              </a:r>
              <a:endParaRPr lang="es-GT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457200" lvl="1" indent="0" algn="r">
                <a:buNone/>
              </a:pPr>
              <a:endParaRPr lang="es-GT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457200" lvl="1" indent="0" algn="r">
                <a:buNone/>
              </a:pPr>
              <a:endParaRPr lang="es-GT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6" name="Imagen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973" y="1418889"/>
            <a:ext cx="2732388" cy="2502292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322" y="4748444"/>
            <a:ext cx="2568918" cy="1252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22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D0DB10-AE31-47D2-A485-453D2186D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562062"/>
            <a:ext cx="8673737" cy="547089"/>
          </a:xfrm>
        </p:spPr>
        <p:txBody>
          <a:bodyPr>
            <a:noAutofit/>
          </a:bodyPr>
          <a:lstStyle/>
          <a:p>
            <a:r>
              <a:rPr lang="es-GT" sz="2800" dirty="0">
                <a:latin typeface="Arial" panose="020B0604020202020204" pitchFamily="34" charset="0"/>
                <a:cs typeface="Arial" panose="020B0604020202020204" pitchFamily="34" charset="0"/>
              </a:rPr>
              <a:t>CIFRAS GENERALES DEL PRESUPUESTO AL SEGUNDO CUATRIMESTRE 2021</a:t>
            </a:r>
            <a:endParaRPr lang="es-GT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0246042C-1ABA-4355-A47C-701F270E7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1804" y="1897636"/>
            <a:ext cx="4585065" cy="144542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s-G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s-GT" sz="2600" b="1" dirty="0">
                <a:latin typeface="Arial" panose="020B0604020202020204" pitchFamily="34" charset="0"/>
                <a:cs typeface="Arial" panose="020B0604020202020204" pitchFamily="34" charset="0"/>
              </a:rPr>
              <a:t>Porcentaje de ejecución</a:t>
            </a:r>
            <a:r>
              <a:rPr lang="es-GT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lvl="1" indent="0">
              <a:buNone/>
            </a:pPr>
            <a:endParaRPr lang="es-G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s-GT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/>
            <a:endParaRPr lang="es-G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Marcador de contenido 6">
            <a:extLst>
              <a:ext uri="{FF2B5EF4-FFF2-40B4-BE49-F238E27FC236}">
                <a16:creationId xmlns:a16="http://schemas.microsoft.com/office/drawing/2014/main" id="{0246042C-1ABA-4355-A47C-701F270E798C}"/>
              </a:ext>
            </a:extLst>
          </p:cNvPr>
          <p:cNvSpPr txBox="1">
            <a:spLocks/>
          </p:cNvSpPr>
          <p:nvPr/>
        </p:nvSpPr>
        <p:spPr>
          <a:xfrm>
            <a:off x="6156258" y="1628339"/>
            <a:ext cx="2884203" cy="19840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G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r">
              <a:buNone/>
            </a:pPr>
            <a:r>
              <a:rPr lang="es-GT" sz="5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53.35%</a:t>
            </a:r>
          </a:p>
          <a:p>
            <a:pPr marL="457200" lvl="1" indent="0" algn="r">
              <a:buNone/>
            </a:pPr>
            <a:endParaRPr lang="es-GT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Marcador de contenido 6">
            <a:extLst>
              <a:ext uri="{FF2B5EF4-FFF2-40B4-BE49-F238E27FC236}">
                <a16:creationId xmlns:a16="http://schemas.microsoft.com/office/drawing/2014/main" id="{0246042C-1ABA-4355-A47C-701F270E798C}"/>
              </a:ext>
            </a:extLst>
          </p:cNvPr>
          <p:cNvSpPr txBox="1">
            <a:spLocks/>
          </p:cNvSpPr>
          <p:nvPr/>
        </p:nvSpPr>
        <p:spPr>
          <a:xfrm>
            <a:off x="2431804" y="3733693"/>
            <a:ext cx="4585065" cy="144542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GT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s-G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Porcentaje de ejecución</a:t>
            </a:r>
            <a:r>
              <a:rPr lang="es-GT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es-GT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s-GT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/>
            <a:endParaRPr lang="es-G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Marcador de contenido 6">
            <a:extLst>
              <a:ext uri="{FF2B5EF4-FFF2-40B4-BE49-F238E27FC236}">
                <a16:creationId xmlns:a16="http://schemas.microsoft.com/office/drawing/2014/main" id="{0246042C-1ABA-4355-A47C-701F270E798C}"/>
              </a:ext>
            </a:extLst>
          </p:cNvPr>
          <p:cNvSpPr txBox="1">
            <a:spLocks/>
          </p:cNvSpPr>
          <p:nvPr/>
        </p:nvSpPr>
        <p:spPr>
          <a:xfrm>
            <a:off x="6156258" y="3464396"/>
            <a:ext cx="2884203" cy="19840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G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r">
              <a:buNone/>
            </a:pPr>
            <a:r>
              <a:rPr lang="es-GT" sz="5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54.84%</a:t>
            </a:r>
            <a:endParaRPr lang="es-GT" sz="5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r">
              <a:buNone/>
            </a:pPr>
            <a:endParaRPr lang="es-GT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Marcador de contenido 6">
            <a:extLst>
              <a:ext uri="{FF2B5EF4-FFF2-40B4-BE49-F238E27FC236}">
                <a16:creationId xmlns:a16="http://schemas.microsoft.com/office/drawing/2014/main" id="{0246042C-1ABA-4355-A47C-701F270E798C}"/>
              </a:ext>
            </a:extLst>
          </p:cNvPr>
          <p:cNvSpPr txBox="1">
            <a:spLocks/>
          </p:cNvSpPr>
          <p:nvPr/>
        </p:nvSpPr>
        <p:spPr>
          <a:xfrm>
            <a:off x="2431804" y="5448414"/>
            <a:ext cx="4585065" cy="144542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GT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s-GT" sz="2600" b="1" smtClean="0">
                <a:latin typeface="Arial" panose="020B0604020202020204" pitchFamily="34" charset="0"/>
                <a:cs typeface="Arial" panose="020B0604020202020204" pitchFamily="34" charset="0"/>
              </a:rPr>
              <a:t>Porcentaje de ejecución</a:t>
            </a:r>
            <a:r>
              <a:rPr lang="es-GT" b="1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es-GT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s-GT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/>
            <a:endParaRPr lang="es-G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Marcador de contenido 6">
            <a:extLst>
              <a:ext uri="{FF2B5EF4-FFF2-40B4-BE49-F238E27FC236}">
                <a16:creationId xmlns:a16="http://schemas.microsoft.com/office/drawing/2014/main" id="{0246042C-1ABA-4355-A47C-701F270E798C}"/>
              </a:ext>
            </a:extLst>
          </p:cNvPr>
          <p:cNvSpPr txBox="1">
            <a:spLocks/>
          </p:cNvSpPr>
          <p:nvPr/>
        </p:nvSpPr>
        <p:spPr>
          <a:xfrm>
            <a:off x="6156258" y="5179117"/>
            <a:ext cx="2884203" cy="19840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ontserrat" panose="00000500000000000000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G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r">
              <a:buNone/>
            </a:pPr>
            <a:r>
              <a:rPr lang="es-GT" sz="5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47.29%</a:t>
            </a:r>
            <a:endParaRPr lang="es-GT" sz="5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r">
              <a:buNone/>
            </a:pPr>
            <a:endParaRPr lang="es-GT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67D0DB10-AE31-47D2-A485-453D2186D26D}"/>
              </a:ext>
            </a:extLst>
          </p:cNvPr>
          <p:cNvSpPr txBox="1">
            <a:spLocks/>
          </p:cNvSpPr>
          <p:nvPr/>
        </p:nvSpPr>
        <p:spPr>
          <a:xfrm>
            <a:off x="2760293" y="1683733"/>
            <a:ext cx="6563170" cy="4278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D1F3C"/>
                </a:solidFill>
                <a:latin typeface="Montserrat" panose="00000500000000000000" pitchFamily="50" charset="0"/>
                <a:ea typeface="+mj-ea"/>
                <a:cs typeface="+mj-cs"/>
              </a:defRPr>
            </a:lvl1pPr>
          </a:lstStyle>
          <a:p>
            <a:r>
              <a:rPr lang="es-GT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Secretaría General de la Presidencia de la República</a:t>
            </a:r>
            <a:endParaRPr lang="es-GT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67D0DB10-AE31-47D2-A485-453D2186D26D}"/>
              </a:ext>
            </a:extLst>
          </p:cNvPr>
          <p:cNvSpPr txBox="1">
            <a:spLocks/>
          </p:cNvSpPr>
          <p:nvPr/>
        </p:nvSpPr>
        <p:spPr>
          <a:xfrm>
            <a:off x="2760293" y="3417940"/>
            <a:ext cx="6563170" cy="4278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D1F3C"/>
                </a:solidFill>
                <a:latin typeface="Montserrat" panose="00000500000000000000" pitchFamily="50" charset="0"/>
                <a:ea typeface="+mj-ea"/>
                <a:cs typeface="+mj-cs"/>
              </a:defRPr>
            </a:lvl1pPr>
          </a:lstStyle>
          <a:p>
            <a:r>
              <a:rPr lang="es-GT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Comisión Presidencial Contra la Corrupción</a:t>
            </a:r>
            <a:endParaRPr lang="es-GT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67D0DB10-AE31-47D2-A485-453D2186D26D}"/>
              </a:ext>
            </a:extLst>
          </p:cNvPr>
          <p:cNvSpPr txBox="1">
            <a:spLocks/>
          </p:cNvSpPr>
          <p:nvPr/>
        </p:nvSpPr>
        <p:spPr>
          <a:xfrm>
            <a:off x="2760293" y="5179117"/>
            <a:ext cx="6563170" cy="4278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D1F3C"/>
                </a:solidFill>
                <a:latin typeface="Montserrat" panose="00000500000000000000" pitchFamily="50" charset="0"/>
                <a:ea typeface="+mj-ea"/>
                <a:cs typeface="+mj-cs"/>
              </a:defRPr>
            </a:lvl1pPr>
          </a:lstStyle>
          <a:p>
            <a:r>
              <a:rPr lang="es-GT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Comisión </a:t>
            </a:r>
            <a:r>
              <a:rPr lang="es-GT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Presidencial de Asuntos Municipales</a:t>
            </a:r>
            <a:endParaRPr lang="es-GT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96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7531" y="858364"/>
            <a:ext cx="11173098" cy="1045029"/>
          </a:xfr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anchor="ctr" anchorCtr="0">
            <a:noAutofit/>
          </a:bodyPr>
          <a:lstStyle/>
          <a:p>
            <a:r>
              <a:rPr lang="es-GT" sz="3200" dirty="0">
                <a:latin typeface="Arial" panose="020B0604020202020204" pitchFamily="34" charset="0"/>
                <a:cs typeface="Arial" panose="020B0604020202020204" pitchFamily="34" charset="0"/>
              </a:rPr>
              <a:t>¿EN QUÉ UTILIZA EL </a:t>
            </a:r>
            <a:r>
              <a:rPr lang="es-GT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PRESUPUESTO LA SECRETARÍA GENERAL DE LA PRESIDENCIA DE LA REPÚBLICA?</a:t>
            </a:r>
            <a:r>
              <a:rPr lang="es-GT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GT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GT" sz="3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 txBox="1">
            <a:spLocks/>
          </p:cNvSpPr>
          <p:nvPr/>
        </p:nvSpPr>
        <p:spPr>
          <a:xfrm>
            <a:off x="3367043" y="1721224"/>
            <a:ext cx="8533221" cy="4814047"/>
          </a:xfrm>
          <a:prstGeom prst="rect">
            <a:avLst/>
          </a:prstGeo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vert="horz" lIns="91440" tIns="45720" rIns="91440" bIns="45720" rtlCol="0" anchor="ctr" anchorCtr="0">
            <a:normAutofit fontScale="9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D1F3C"/>
                </a:solidFill>
                <a:latin typeface="Montserrat" panose="00000500000000000000" pitchFamily="50" charset="0"/>
                <a:ea typeface="+mj-ea"/>
                <a:cs typeface="+mj-cs"/>
              </a:defRPr>
            </a:lvl1pPr>
          </a:lstStyle>
          <a:p>
            <a:pPr algn="just">
              <a:lnSpc>
                <a:spcPct val="150000"/>
              </a:lnSpc>
            </a:pPr>
            <a:r>
              <a:rPr lang="es-GT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GT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presupuesto </a:t>
            </a:r>
            <a:r>
              <a:rPr lang="es-GT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utiliza </a:t>
            </a:r>
            <a:r>
              <a:rPr lang="es-GT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el pago de salarios y honorarios por servicios personales, que contribuyen al cumplimiento de las funciones que por mandato legal tiene asignadas, y en la adquisición </a:t>
            </a:r>
            <a:r>
              <a:rPr lang="es-GT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GT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bienes, servicios</a:t>
            </a:r>
            <a:r>
              <a:rPr lang="es-GT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GT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suministros, mobiliario </a:t>
            </a:r>
            <a:r>
              <a:rPr lang="es-GT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equipo  </a:t>
            </a:r>
            <a:r>
              <a:rPr lang="es-GT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son necesarios para su funcionamiento. </a:t>
            </a:r>
          </a:p>
          <a:p>
            <a:pPr algn="just">
              <a:lnSpc>
                <a:spcPct val="150000"/>
              </a:lnSpc>
            </a:pPr>
            <a:endParaRPr lang="es-GT" sz="20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GT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Asimismo, el presupuesto se utiliza en el pago de prestaciones laborales por retiro de personal de la institución, y en el cumplimiento de sentencias judiciales en materia laboral.</a:t>
            </a:r>
            <a:endParaRPr lang="es-GT" sz="20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s-GT" sz="20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GT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</a:t>
            </a:r>
            <a:r>
              <a:rPr lang="es-GT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 a conocer </a:t>
            </a:r>
            <a:r>
              <a:rPr lang="es-GT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la población </a:t>
            </a:r>
            <a:r>
              <a:rPr lang="es-GT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GT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qué se </a:t>
            </a:r>
            <a:r>
              <a:rPr lang="es-GT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utilizan los recursos financieros, a continuación se describe </a:t>
            </a:r>
            <a:r>
              <a:rPr lang="es-GT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</a:t>
            </a:r>
            <a:r>
              <a:rPr lang="es-GT" sz="2600" dirty="0">
                <a:solidFill>
                  <a:srgbClr val="197B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grupos de gasto</a:t>
            </a:r>
            <a:r>
              <a:rPr lang="es-GT" sz="2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s-GT" sz="2000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GT" sz="20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20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GT" sz="2000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E40743F2-234A-4544-BBAC-8877FB423F76}"/>
              </a:ext>
            </a:extLst>
          </p:cNvPr>
          <p:cNvSpPr txBox="1">
            <a:spLocks/>
          </p:cNvSpPr>
          <p:nvPr/>
        </p:nvSpPr>
        <p:spPr>
          <a:xfrm>
            <a:off x="387531" y="2672987"/>
            <a:ext cx="3327219" cy="1937113"/>
          </a:xfrm>
          <a:prstGeom prst="rect">
            <a:avLst/>
          </a:prstGeo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vert="horz" lIns="91440" tIns="45720" rIns="91440" bIns="45720" rtlCol="0" anchor="ctr" anchorCtr="0">
            <a:normAutofit fontScale="90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D1F3C"/>
                </a:solidFill>
                <a:latin typeface="Montserrat" panose="00000500000000000000" pitchFamily="50" charset="0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s-GT" sz="2000" b="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20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GT" sz="2000" b="0" dirty="0">
                <a:latin typeface="Arial" panose="020B0604020202020204" pitchFamily="34" charset="0"/>
                <a:cs typeface="Arial" panose="020B0604020202020204" pitchFamily="34" charset="0"/>
              </a:rPr>
              <a:t>El gasto se divide </a:t>
            </a:r>
          </a:p>
          <a:p>
            <a:pPr>
              <a:lnSpc>
                <a:spcPct val="150000"/>
              </a:lnSpc>
            </a:pPr>
            <a:r>
              <a:rPr lang="es-GT" sz="2000" b="0" dirty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GT" sz="3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06 </a:t>
            </a:r>
            <a:r>
              <a:rPr lang="es-GT" sz="2000" b="0" dirty="0">
                <a:latin typeface="Arial" panose="020B0604020202020204" pitchFamily="34" charset="0"/>
                <a:cs typeface="Arial" panose="020B0604020202020204" pitchFamily="34" charset="0"/>
              </a:rPr>
              <a:t>grupos</a:t>
            </a:r>
            <a:r>
              <a:rPr lang="es-GT" sz="20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GT" sz="20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GT" sz="2000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0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D0DB10-AE31-47D2-A485-453D2186D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9611" y="575125"/>
            <a:ext cx="8791303" cy="547089"/>
          </a:xfrm>
        </p:spPr>
        <p:txBody>
          <a:bodyPr>
            <a:noAutofit/>
          </a:bodyPr>
          <a:lstStyle/>
          <a:p>
            <a:r>
              <a:rPr lang="es-GT" sz="2800" dirty="0">
                <a:latin typeface="Arial" panose="020B0604020202020204" pitchFamily="34" charset="0"/>
                <a:cs typeface="Arial" panose="020B0604020202020204" pitchFamily="34" charset="0"/>
              </a:rPr>
              <a:t>EJECUCIÓN PRESUPUESTARIA POR GRUPO DE GASTO AL SEGUNDO CUATRIMESTRE 2021</a:t>
            </a:r>
            <a:endParaRPr lang="es-GT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upo 4"/>
          <p:cNvGrpSpPr/>
          <p:nvPr/>
        </p:nvGrpSpPr>
        <p:grpSpPr>
          <a:xfrm>
            <a:off x="786213" y="1384419"/>
            <a:ext cx="10625499" cy="4668909"/>
            <a:chOff x="0" y="0"/>
            <a:chExt cx="6940881" cy="5446561"/>
          </a:xfrm>
        </p:grpSpPr>
        <p:graphicFrame>
          <p:nvGraphicFramePr>
            <p:cNvPr id="7" name="Gráfico 6">
              <a:extLst>
                <a:ext uri="{FF2B5EF4-FFF2-40B4-BE49-F238E27FC236}">
                  <a16:creationId xmlns:a16="http://schemas.microsoft.com/office/drawing/2014/main" id="{B63D2A75-CF77-4502-B938-F1654B385AAC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031111361"/>
                </p:ext>
              </p:extLst>
            </p:nvPr>
          </p:nvGraphicFramePr>
          <p:xfrm>
            <a:off x="7951" y="278296"/>
            <a:ext cx="6932930" cy="516826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8" name="Cuadro de texto 111"/>
            <p:cNvSpPr txBox="1"/>
            <p:nvPr/>
          </p:nvSpPr>
          <p:spPr>
            <a:xfrm>
              <a:off x="0" y="0"/>
              <a:ext cx="6940881" cy="409447"/>
            </a:xfrm>
            <a:prstGeom prst="rect">
              <a:avLst/>
            </a:prstGeom>
            <a:solidFill>
              <a:srgbClr val="448DD0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s-MX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Secretaría General de la Presidencia de la República</a:t>
              </a:r>
              <a:endParaRPr lang="es-GT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6493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PCC PPT" id="{10F4F059-A0B9-1049-A250-F7623F8A7F99}" vid="{AC174B93-5168-7E41-BD8C-27F9E39DFEA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39D96561CF3FA49BA629FB29367CEAB" ma:contentTypeVersion="12" ma:contentTypeDescription="Crear nuevo documento." ma:contentTypeScope="" ma:versionID="82063a6b178adbe3c79d37e693bc162e">
  <xsd:schema xmlns:xsd="http://www.w3.org/2001/XMLSchema" xmlns:xs="http://www.w3.org/2001/XMLSchema" xmlns:p="http://schemas.microsoft.com/office/2006/metadata/properties" xmlns:ns3="efcf9931-6988-4c26-989d-90fd7d9d6177" xmlns:ns4="2de3127d-b50e-4c29-b846-9213acea4d89" targetNamespace="http://schemas.microsoft.com/office/2006/metadata/properties" ma:root="true" ma:fieldsID="3d9afdd1b157cbc26b4623f5f3ce62be" ns3:_="" ns4:_="">
    <xsd:import namespace="efcf9931-6988-4c26-989d-90fd7d9d6177"/>
    <xsd:import namespace="2de3127d-b50e-4c29-b846-9213acea4d8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cf9931-6988-4c26-989d-90fd7d9d617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e3127d-b50e-4c29-b846-9213acea4d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3F6A2CD-1165-4C44-BCDF-58BB3311353D}">
  <ds:schemaRefs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microsoft.com/office/2006/metadata/properties"/>
    <ds:schemaRef ds:uri="http://purl.org/dc/elements/1.1/"/>
    <ds:schemaRef ds:uri="efcf9931-6988-4c26-989d-90fd7d9d6177"/>
    <ds:schemaRef ds:uri="http://purl.org/dc/dcmitype/"/>
    <ds:schemaRef ds:uri="http://schemas.openxmlformats.org/package/2006/metadata/core-properties"/>
    <ds:schemaRef ds:uri="2de3127d-b50e-4c29-b846-9213acea4d89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8567AB3-BDA8-4F6A-BF08-04C51A48EB3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ACC9B7-7504-42A6-9CA1-27F36E1A7B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fcf9931-6988-4c26-989d-90fd7d9d6177"/>
    <ds:schemaRef ds:uri="2de3127d-b50e-4c29-b846-9213acea4d8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CPCC PPT 001</Template>
  <TotalTime>6261</TotalTime>
  <Words>1776</Words>
  <Application>Microsoft Office PowerPoint</Application>
  <PresentationFormat>Panorámica</PresentationFormat>
  <Paragraphs>284</Paragraphs>
  <Slides>27</Slides>
  <Notes>27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35" baseType="lpstr">
      <vt:lpstr>Arial</vt:lpstr>
      <vt:lpstr>Calibri</vt:lpstr>
      <vt:lpstr>Courier New</vt:lpstr>
      <vt:lpstr>Garamond</vt:lpstr>
      <vt:lpstr>Montserrat</vt:lpstr>
      <vt:lpstr>Times New Roman</vt:lpstr>
      <vt:lpstr>Wingdings</vt:lpstr>
      <vt:lpstr>Tema de Office</vt:lpstr>
      <vt:lpstr>RENDICIÓN DE CUENTAS DEL ORGANISMO EJECUTIVO   SEGUNDO CUATRIMESTRE 2021  SECRETARÍA GENERAL DE LA PRESIDENCIA DE LA REPUBLICA </vt:lpstr>
      <vt:lpstr>PRINCIPALES FUNCIONES DE LA SECRETARÍA GENERAL DE LA PRESIDENCIA DE LA REPÚBLICA</vt:lpstr>
      <vt:lpstr>PRINCIPALES OBJETIVOS DE LA SECRETARÍA GENERAL DE LA PRESIDENCIA DE LA REPÚBLICA</vt:lpstr>
      <vt:lpstr>Presentación de PowerPoint</vt:lpstr>
      <vt:lpstr>CIFRAS GENERALES DEL PRESUPUESTO AL SEGUNDO CUATRIMESTRE 2021 SECRETARÍA GENERAL DE LA PRESIDENCIA DE LA REPÚBLICA</vt:lpstr>
      <vt:lpstr>CIFRAS GENERALES DEL PRESUPUESTO AL SEGUNDO CUATRIMESTRE 2021</vt:lpstr>
      <vt:lpstr>CIFRAS GENERALES DEL PRESUPUESTO AL SEGUNDO CUATRIMESTRE 2021</vt:lpstr>
      <vt:lpstr>¿EN QUÉ UTILIZA EL PRESUPUESTO LA SECRETARÍA GENERAL DE LA PRESIDENCIA DE LA REPÚBLICA?  </vt:lpstr>
      <vt:lpstr>EJECUCIÓN PRESUPUESTARIA POR GRUPO DE GASTO AL SEGUNDO CUATRIMESTRE 2021</vt:lpstr>
      <vt:lpstr>EJECUCIÓN PRESUPUESTARIA POR GRUPO DE GASTO AL SEGUNDO CUATRIMESTRE 2021</vt:lpstr>
      <vt:lpstr>¿CUÁL ES LA IMPORTANCIA DEL PAGO DE SERVIDORES PÚBLICOS?  </vt:lpstr>
      <vt:lpstr>PAGO DE SALARIOS A SERVIDORES PÚBLICOS Y HONORARIOS  </vt:lpstr>
      <vt:lpstr>PAGO DE SALARIOS A SERVIDORES PÚBLICOS Y HONORARIOS  </vt:lpstr>
      <vt:lpstr>¿EN QUÉ INVIERTE LA SECRETARÍA GENERAL DE LA PRESIDENCIA DE LA REPÚBLICA?  </vt:lpstr>
      <vt:lpstr>MONTO UTILIZADO EN INVERSIÓN  </vt:lpstr>
      <vt:lpstr>MONTO UTILIZADO EN INVERSIÓN  </vt:lpstr>
      <vt:lpstr>¿QUÉ FINALIDADES ATIENDE LA SECRETARÍA GENERAL DE LA PRESIDENCIA DE LA REPÚBLICA?  </vt:lpstr>
      <vt:lpstr>EJECUCIÓN PRESUPUESTARIA POR FINALIDAD AL SEGUNDO CUATRIMESTRE 2021</vt:lpstr>
      <vt:lpstr>Presentación de PowerPoint</vt:lpstr>
      <vt:lpstr>Presentación de PowerPoint</vt:lpstr>
      <vt:lpstr>Presentación de PowerPoint</vt:lpstr>
      <vt:lpstr>Presentación de PowerPoint</vt:lpstr>
      <vt:lpstr>¿QUÉ TENDENCIA MUESTRA EL USO DE LOS RECURSOS PÚBLICOS?  </vt:lpstr>
      <vt:lpstr>¿QUÉ RESULTADOS SE OBTUVIERON EN EL MARCO DE LA PGG?  </vt:lpstr>
      <vt:lpstr>¿QUÉ MEDIDAS DE TRANSPARENCIA SE HAN APLICADO?  </vt:lpstr>
      <vt:lpstr>¿QUÉ DESAFÍOS INSTITUCIONALES SE TIENEN DURANTE 2021?  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TITULAR Subtitular</dc:title>
  <dc:subject/>
  <dc:creator>CPCC-RMONROY</dc:creator>
  <cp:keywords/>
  <dc:description/>
  <cp:lastModifiedBy>Alejandra del Pilar Díaz Palacios</cp:lastModifiedBy>
  <cp:revision>393</cp:revision>
  <cp:lastPrinted>2021-09-20T16:28:27Z</cp:lastPrinted>
  <dcterms:created xsi:type="dcterms:W3CDTF">2020-10-26T21:37:44Z</dcterms:created>
  <dcterms:modified xsi:type="dcterms:W3CDTF">2021-09-20T20:34:09Z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0x010100A39D96561CF3FA49BA629FB29367CEAB</vt:lpwstr>
  </property>
</Properties>
</file>