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322" r:id="rId5"/>
    <p:sldId id="353" r:id="rId6"/>
    <p:sldId id="354" r:id="rId7"/>
    <p:sldId id="309" r:id="rId8"/>
    <p:sldId id="352" r:id="rId9"/>
    <p:sldId id="355" r:id="rId10"/>
    <p:sldId id="342" r:id="rId11"/>
    <p:sldId id="327" r:id="rId12"/>
    <p:sldId id="336" r:id="rId13"/>
    <p:sldId id="356" r:id="rId14"/>
    <p:sldId id="334" r:id="rId15"/>
    <p:sldId id="357" r:id="rId16"/>
    <p:sldId id="335" r:id="rId17"/>
    <p:sldId id="337" r:id="rId18"/>
    <p:sldId id="367" r:id="rId19"/>
    <p:sldId id="363" r:id="rId20"/>
    <p:sldId id="340" r:id="rId21"/>
    <p:sldId id="364" r:id="rId22"/>
    <p:sldId id="339" r:id="rId23"/>
    <p:sldId id="359" r:id="rId24"/>
    <p:sldId id="324" r:id="rId25"/>
    <p:sldId id="317" r:id="rId26"/>
    <p:sldId id="360" r:id="rId27"/>
    <p:sldId id="365" r:id="rId28"/>
    <p:sldId id="366" r:id="rId29"/>
    <p:sldId id="362" r:id="rId30"/>
    <p:sldId id="348" r:id="rId31"/>
    <p:sldId id="349" r:id="rId32"/>
    <p:sldId id="351" r:id="rId33"/>
    <p:sldId id="350" r:id="rId34"/>
    <p:sldId id="319" r:id="rId35"/>
  </p:sldIdLst>
  <p:sldSz cx="12192000" cy="6858000"/>
  <p:notesSz cx="7010400" cy="92964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ía Enamorado" initials="ME" lastIdx="2" clrIdx="0">
    <p:extLst>
      <p:ext uri="{19B8F6BF-5375-455C-9EA6-DF929625EA0E}">
        <p15:presenceInfo xmlns:p15="http://schemas.microsoft.com/office/powerpoint/2012/main" userId="S-1-5-21-3493709827-1784827400-2039739247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86C0"/>
    <a:srgbClr val="179939"/>
    <a:srgbClr val="197BB4"/>
    <a:srgbClr val="BDD7EE"/>
    <a:srgbClr val="0D1F3C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94291" autoAdjust="0"/>
  </p:normalViewPr>
  <p:slideViewPr>
    <p:cSldViewPr snapToGrid="0">
      <p:cViewPr varScale="1">
        <p:scale>
          <a:sx n="109" d="100"/>
          <a:sy n="109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ncy Taracena" userId="30706b59-ae2d-4665-80e6-bc0e1ff749f1" providerId="ADAL" clId="{57602117-D532-42A8-A538-DD366B8D54C4}"/>
    <pc:docChg chg="undo custSel modSld">
      <pc:chgData name="Nancy Taracena" userId="30706b59-ae2d-4665-80e6-bc0e1ff749f1" providerId="ADAL" clId="{57602117-D532-42A8-A538-DD366B8D54C4}" dt="2021-07-21T17:18:32.551" v="754" actId="20577"/>
      <pc:docMkLst>
        <pc:docMk/>
      </pc:docMkLst>
      <pc:sldChg chg="modSp">
        <pc:chgData name="Nancy Taracena" userId="30706b59-ae2d-4665-80e6-bc0e1ff749f1" providerId="ADAL" clId="{57602117-D532-42A8-A538-DD366B8D54C4}" dt="2021-07-19T20:35:56.983" v="77" actId="27636"/>
        <pc:sldMkLst>
          <pc:docMk/>
          <pc:sldMk cId="1110065034" sldId="317"/>
        </pc:sldMkLst>
        <pc:spChg chg="mod">
          <ac:chgData name="Nancy Taracena" userId="30706b59-ae2d-4665-80e6-bc0e1ff749f1" providerId="ADAL" clId="{57602117-D532-42A8-A538-DD366B8D54C4}" dt="2021-07-19T20:35:56.983" v="77" actId="27636"/>
          <ac:spMkLst>
            <pc:docMk/>
            <pc:sldMk cId="1110065034" sldId="317"/>
            <ac:spMk id="11" creationId="{A2162693-C48A-1D46-A173-005AE60ACA54}"/>
          </ac:spMkLst>
        </pc:spChg>
      </pc:sldChg>
      <pc:sldChg chg="modSp">
        <pc:chgData name="Nancy Taracena" userId="30706b59-ae2d-4665-80e6-bc0e1ff749f1" providerId="ADAL" clId="{57602117-D532-42A8-A538-DD366B8D54C4}" dt="2021-07-21T15:23:04.221" v="181" actId="400"/>
        <pc:sldMkLst>
          <pc:docMk/>
          <pc:sldMk cId="2382081823" sldId="327"/>
        </pc:sldMkLst>
        <pc:spChg chg="mod">
          <ac:chgData name="Nancy Taracena" userId="30706b59-ae2d-4665-80e6-bc0e1ff749f1" providerId="ADAL" clId="{57602117-D532-42A8-A538-DD366B8D54C4}" dt="2021-07-19T20:35:57.036" v="79" actId="27636"/>
          <ac:spMkLst>
            <pc:docMk/>
            <pc:sldMk cId="2382081823" sldId="327"/>
            <ac:spMk id="4" creationId="{E40743F2-234A-4544-BBAC-8877FB423F76}"/>
          </ac:spMkLst>
        </pc:spChg>
        <pc:spChg chg="mod">
          <ac:chgData name="Nancy Taracena" userId="30706b59-ae2d-4665-80e6-bc0e1ff749f1" providerId="ADAL" clId="{57602117-D532-42A8-A538-DD366B8D54C4}" dt="2021-07-21T15:23:04.221" v="181" actId="400"/>
          <ac:spMkLst>
            <pc:docMk/>
            <pc:sldMk cId="2382081823" sldId="327"/>
            <ac:spMk id="5" creationId="{E40743F2-234A-4544-BBAC-8877FB423F76}"/>
          </ac:spMkLst>
        </pc:spChg>
      </pc:sldChg>
      <pc:sldChg chg="modSp">
        <pc:chgData name="Nancy Taracena" userId="30706b59-ae2d-4665-80e6-bc0e1ff749f1" providerId="ADAL" clId="{57602117-D532-42A8-A538-DD366B8D54C4}" dt="2021-07-21T16:59:06.245" v="627" actId="20577"/>
        <pc:sldMkLst>
          <pc:docMk/>
          <pc:sldMk cId="1941814374" sldId="329"/>
        </pc:sldMkLst>
        <pc:spChg chg="mod">
          <ac:chgData name="Nancy Taracena" userId="30706b59-ae2d-4665-80e6-bc0e1ff749f1" providerId="ADAL" clId="{57602117-D532-42A8-A538-DD366B8D54C4}" dt="2021-07-21T16:59:06.245" v="627" actId="20577"/>
          <ac:spMkLst>
            <pc:docMk/>
            <pc:sldMk cId="1941814374" sldId="329"/>
            <ac:spMk id="6" creationId="{E40743F2-234A-4544-BBAC-8877FB423F76}"/>
          </ac:spMkLst>
        </pc:spChg>
      </pc:sldChg>
      <pc:sldChg chg="modSp">
        <pc:chgData name="Nancy Taracena" userId="30706b59-ae2d-4665-80e6-bc0e1ff749f1" providerId="ADAL" clId="{57602117-D532-42A8-A538-DD366B8D54C4}" dt="2021-07-21T17:10:30.182" v="662" actId="123"/>
        <pc:sldMkLst>
          <pc:docMk/>
          <pc:sldMk cId="1165070564" sldId="330"/>
        </pc:sldMkLst>
        <pc:spChg chg="mod">
          <ac:chgData name="Nancy Taracena" userId="30706b59-ae2d-4665-80e6-bc0e1ff749f1" providerId="ADAL" clId="{57602117-D532-42A8-A538-DD366B8D54C4}" dt="2021-07-21T17:10:30.182" v="662" actId="123"/>
          <ac:spMkLst>
            <pc:docMk/>
            <pc:sldMk cId="1165070564" sldId="330"/>
            <ac:spMk id="6" creationId="{E40743F2-234A-4544-BBAC-8877FB423F76}"/>
          </ac:spMkLst>
        </pc:spChg>
      </pc:sldChg>
      <pc:sldChg chg="modSp">
        <pc:chgData name="Nancy Taracena" userId="30706b59-ae2d-4665-80e6-bc0e1ff749f1" providerId="ADAL" clId="{57602117-D532-42A8-A538-DD366B8D54C4}" dt="2021-07-19T20:38:15.534" v="175" actId="6549"/>
        <pc:sldMkLst>
          <pc:docMk/>
          <pc:sldMk cId="3614378962" sldId="334"/>
        </pc:sldMkLst>
        <pc:spChg chg="mod">
          <ac:chgData name="Nancy Taracena" userId="30706b59-ae2d-4665-80e6-bc0e1ff749f1" providerId="ADAL" clId="{57602117-D532-42A8-A538-DD366B8D54C4}" dt="2021-07-19T20:38:15.534" v="175" actId="6549"/>
          <ac:spMkLst>
            <pc:docMk/>
            <pc:sldMk cId="3614378962" sldId="334"/>
            <ac:spMk id="5" creationId="{E40743F2-234A-4544-BBAC-8877FB423F76}"/>
          </ac:spMkLst>
        </pc:spChg>
      </pc:sldChg>
      <pc:sldChg chg="modSp">
        <pc:chgData name="Nancy Taracena" userId="30706b59-ae2d-4665-80e6-bc0e1ff749f1" providerId="ADAL" clId="{57602117-D532-42A8-A538-DD366B8D54C4}" dt="2021-07-21T17:16:02.939" v="664" actId="20577"/>
        <pc:sldMkLst>
          <pc:docMk/>
          <pc:sldMk cId="267904820" sldId="337"/>
        </pc:sldMkLst>
        <pc:spChg chg="mod">
          <ac:chgData name="Nancy Taracena" userId="30706b59-ae2d-4665-80e6-bc0e1ff749f1" providerId="ADAL" clId="{57602117-D532-42A8-A538-DD366B8D54C4}" dt="2021-07-21T17:16:02.939" v="664" actId="20577"/>
          <ac:spMkLst>
            <pc:docMk/>
            <pc:sldMk cId="267904820" sldId="337"/>
            <ac:spMk id="5" creationId="{E40743F2-234A-4544-BBAC-8877FB423F76}"/>
          </ac:spMkLst>
        </pc:spChg>
      </pc:sldChg>
      <pc:sldChg chg="modSp">
        <pc:chgData name="Nancy Taracena" userId="30706b59-ae2d-4665-80e6-bc0e1ff749f1" providerId="ADAL" clId="{57602117-D532-42A8-A538-DD366B8D54C4}" dt="2021-07-19T20:40:37.482" v="180" actId="207"/>
        <pc:sldMkLst>
          <pc:docMk/>
          <pc:sldMk cId="1310776365" sldId="343"/>
        </pc:sldMkLst>
        <pc:spChg chg="mod">
          <ac:chgData name="Nancy Taracena" userId="30706b59-ae2d-4665-80e6-bc0e1ff749f1" providerId="ADAL" clId="{57602117-D532-42A8-A538-DD366B8D54C4}" dt="2021-07-19T20:40:37.482" v="180" actId="207"/>
          <ac:spMkLst>
            <pc:docMk/>
            <pc:sldMk cId="1310776365" sldId="343"/>
            <ac:spMk id="10" creationId="{FDEFACA7-B903-4B3E-851C-F8FB7B3942D0}"/>
          </ac:spMkLst>
        </pc:spChg>
      </pc:sldChg>
      <pc:sldChg chg="modSp">
        <pc:chgData name="Nancy Taracena" userId="30706b59-ae2d-4665-80e6-bc0e1ff749f1" providerId="ADAL" clId="{57602117-D532-42A8-A538-DD366B8D54C4}" dt="2021-07-21T17:18:32.551" v="754" actId="20577"/>
        <pc:sldMkLst>
          <pc:docMk/>
          <pc:sldMk cId="1003546408" sldId="347"/>
        </pc:sldMkLst>
        <pc:spChg chg="mod">
          <ac:chgData name="Nancy Taracena" userId="30706b59-ae2d-4665-80e6-bc0e1ff749f1" providerId="ADAL" clId="{57602117-D532-42A8-A538-DD366B8D54C4}" dt="2021-07-21T17:18:32.551" v="754" actId="20577"/>
          <ac:spMkLst>
            <pc:docMk/>
            <pc:sldMk cId="1003546408" sldId="347"/>
            <ac:spMk id="10" creationId="{FDEFACA7-B903-4B3E-851C-F8FB7B3942D0}"/>
          </ac:spMkLst>
        </pc:spChg>
      </pc:sldChg>
      <pc:sldChg chg="modSp">
        <pc:chgData name="Nancy Taracena" userId="30706b59-ae2d-4665-80e6-bc0e1ff749f1" providerId="ADAL" clId="{57602117-D532-42A8-A538-DD366B8D54C4}" dt="2021-07-19T20:35:57.007" v="78" actId="27636"/>
        <pc:sldMkLst>
          <pc:docMk/>
          <pc:sldMk cId="3033902362" sldId="350"/>
        </pc:sldMkLst>
        <pc:spChg chg="mod">
          <ac:chgData name="Nancy Taracena" userId="30706b59-ae2d-4665-80e6-bc0e1ff749f1" providerId="ADAL" clId="{57602117-D532-42A8-A538-DD366B8D54C4}" dt="2021-07-19T20:35:57.007" v="78" actId="27636"/>
          <ac:spMkLst>
            <pc:docMk/>
            <pc:sldMk cId="3033902362" sldId="350"/>
            <ac:spMk id="8" creationId="{E40743F2-234A-4544-BBAC-8877FB423F76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eal\Desktop\ENTREGA%20FINAL\GRAFICAS%20SGP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eal\Downloads\GRAFICAS%20PRESUPUESTARIA%20CPCC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eal\Downloads\GRAFICAS%20PRESUPUESTARIA%20CPAM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eal\Downloads\GRAFICAS%20SGPR%20(2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eal\Downloads\GRAFICAS%20PRESUPUESTARIA%20CPCC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eal\Downloads\GRAFICAS%20PRESUPUESTARIA%20CPAM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208127930365341"/>
          <c:y val="7.4797147324738897E-2"/>
          <c:w val="0.76643584848725999"/>
          <c:h val="0.735796602690719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'G DE G 0,1,2,3,4,9'!$C$9</c:f>
              <c:strCache>
                <c:ptCount val="1"/>
                <c:pt idx="0">
                  <c:v>Vigente Q.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3818527402276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0E-4A4A-BEBF-F9E128FD8C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 DE G 0,1,2,3,4,9'!$B$10:$B$15</c:f>
              <c:strCache>
                <c:ptCount val="6"/>
                <c:pt idx="0">
                  <c:v>0. Servicios Personales (Salarios Honorarios etc)</c:v>
                </c:pt>
                <c:pt idx="1">
                  <c:v>1. Servicios basicos, Mantenimiento etc.</c:v>
                </c:pt>
                <c:pt idx="2">
                  <c:v>2. Materiales y Suministros</c:v>
                </c:pt>
                <c:pt idx="3">
                  <c:v>3. Propiedad Planta, equipo etc.</c:v>
                </c:pt>
                <c:pt idx="4">
                  <c:v>4. Transferencias Corrientes</c:v>
                </c:pt>
                <c:pt idx="5">
                  <c:v>9. Asignaciónes Globales</c:v>
                </c:pt>
              </c:strCache>
            </c:strRef>
          </c:cat>
          <c:val>
            <c:numRef>
              <c:f>'G DE G 0,1,2,3,4,9'!$C$10:$C$15</c:f>
              <c:numCache>
                <c:formatCode>#,##0.00</c:formatCode>
                <c:ptCount val="6"/>
                <c:pt idx="0">
                  <c:v>18482286</c:v>
                </c:pt>
                <c:pt idx="1">
                  <c:v>1521398</c:v>
                </c:pt>
                <c:pt idx="2">
                  <c:v>561008</c:v>
                </c:pt>
                <c:pt idx="3">
                  <c:v>505000</c:v>
                </c:pt>
                <c:pt idx="4">
                  <c:v>596275.15</c:v>
                </c:pt>
                <c:pt idx="5">
                  <c:v>9032.85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0E-4A4A-BEBF-F9E128FD8CEC}"/>
            </c:ext>
          </c:extLst>
        </c:ser>
        <c:ser>
          <c:idx val="1"/>
          <c:order val="1"/>
          <c:tx>
            <c:strRef>
              <c:f>'G DE G 0,1,2,3,4,9'!$D$9</c:f>
              <c:strCache>
                <c:ptCount val="1"/>
                <c:pt idx="0">
                  <c:v>Ejecutado Q.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734006734006733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0E-4A4A-BEBF-F9E128FD8C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 DE G 0,1,2,3,4,9'!$B$10:$B$15</c:f>
              <c:strCache>
                <c:ptCount val="6"/>
                <c:pt idx="0">
                  <c:v>0. Servicios Personales (Salarios Honorarios etc)</c:v>
                </c:pt>
                <c:pt idx="1">
                  <c:v>1. Servicios basicos, Mantenimiento etc.</c:v>
                </c:pt>
                <c:pt idx="2">
                  <c:v>2. Materiales y Suministros</c:v>
                </c:pt>
                <c:pt idx="3">
                  <c:v>3. Propiedad Planta, equipo etc.</c:v>
                </c:pt>
                <c:pt idx="4">
                  <c:v>4. Transferencias Corrientes</c:v>
                </c:pt>
                <c:pt idx="5">
                  <c:v>9. Asignaciónes Globales</c:v>
                </c:pt>
              </c:strCache>
            </c:strRef>
          </c:cat>
          <c:val>
            <c:numRef>
              <c:f>'G DE G 0,1,2,3,4,9'!$D$10:$D$15</c:f>
              <c:numCache>
                <c:formatCode>#,##0.00</c:formatCode>
                <c:ptCount val="6"/>
                <c:pt idx="0">
                  <c:v>17764524.780000001</c:v>
                </c:pt>
                <c:pt idx="1">
                  <c:v>1416231.41</c:v>
                </c:pt>
                <c:pt idx="2">
                  <c:v>441212.29</c:v>
                </c:pt>
                <c:pt idx="3">
                  <c:v>479525.31</c:v>
                </c:pt>
                <c:pt idx="4">
                  <c:v>524713.12</c:v>
                </c:pt>
                <c:pt idx="5">
                  <c:v>9032.85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0E-4A4A-BEBF-F9E128FD8CEC}"/>
            </c:ext>
          </c:extLst>
        </c:ser>
        <c:ser>
          <c:idx val="2"/>
          <c:order val="2"/>
          <c:tx>
            <c:strRef>
              <c:f>'G DE G 0,1,2,3,4,9'!$E$9</c:f>
              <c:strCache>
                <c:ptCount val="1"/>
                <c:pt idx="0">
                  <c:v>Por Ejecutar Q.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0505050505050509E-3"/>
                  <c:y val="-8.953907239418374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70E-4A4A-BEBF-F9E128FD8CEC}"/>
                </c:ext>
              </c:extLst>
            </c:dLbl>
            <c:dLbl>
              <c:idx val="1"/>
              <c:layout>
                <c:manualLayout>
                  <c:x val="6.7340067340067337E-3"/>
                  <c:y val="-2.44200291155969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0E-4A4A-BEBF-F9E128FD8CEC}"/>
                </c:ext>
              </c:extLst>
            </c:dLbl>
            <c:dLbl>
              <c:idx val="3"/>
              <c:layout>
                <c:manualLayout>
                  <c:x val="3.3670033670032437E-3"/>
                  <c:y val="-8.953907239418374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70E-4A4A-BEBF-F9E128FD8CEC}"/>
                </c:ext>
              </c:extLst>
            </c:dLbl>
            <c:dLbl>
              <c:idx val="4"/>
              <c:layout>
                <c:manualLayout>
                  <c:x val="8.417508417508294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70E-4A4A-BEBF-F9E128FD8C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 DE G 0,1,2,3,4,9'!$B$10:$B$15</c:f>
              <c:strCache>
                <c:ptCount val="6"/>
                <c:pt idx="0">
                  <c:v>0. Servicios Personales (Salarios Honorarios etc)</c:v>
                </c:pt>
                <c:pt idx="1">
                  <c:v>1. Servicios basicos, Mantenimiento etc.</c:v>
                </c:pt>
                <c:pt idx="2">
                  <c:v>2. Materiales y Suministros</c:v>
                </c:pt>
                <c:pt idx="3">
                  <c:v>3. Propiedad Planta, equipo etc.</c:v>
                </c:pt>
                <c:pt idx="4">
                  <c:v>4. Transferencias Corrientes</c:v>
                </c:pt>
                <c:pt idx="5">
                  <c:v>9. Asignaciónes Globales</c:v>
                </c:pt>
              </c:strCache>
            </c:strRef>
          </c:cat>
          <c:val>
            <c:numRef>
              <c:f>'G DE G 0,1,2,3,4,9'!$E$10:$E$15</c:f>
              <c:numCache>
                <c:formatCode>#,##0.00</c:formatCode>
                <c:ptCount val="6"/>
                <c:pt idx="0">
                  <c:v>717761.22</c:v>
                </c:pt>
                <c:pt idx="1">
                  <c:v>105166.59</c:v>
                </c:pt>
                <c:pt idx="2">
                  <c:v>119795.71</c:v>
                </c:pt>
                <c:pt idx="3">
                  <c:v>25474.69</c:v>
                </c:pt>
                <c:pt idx="4">
                  <c:v>71562.03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70E-4A4A-BEBF-F9E128FD8C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52657936"/>
        <c:axId val="-252670992"/>
        <c:axId val="0"/>
      </c:bar3DChart>
      <c:catAx>
        <c:axId val="-252657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-252670992"/>
        <c:crosses val="autoZero"/>
        <c:auto val="1"/>
        <c:lblAlgn val="ctr"/>
        <c:lblOffset val="100"/>
        <c:noMultiLvlLbl val="0"/>
      </c:catAx>
      <c:valAx>
        <c:axId val="-252670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-252657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135096502249028E-2"/>
          <c:y val="0.12305393854942256"/>
          <c:w val="0.74559405726975236"/>
          <c:h val="0.8105344903341685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'[GRAFICAS PRESUPUESTARIA CPCC.xlsx]G DE G 0,1,2,3,4'!$C$8</c:f>
              <c:strCache>
                <c:ptCount val="1"/>
                <c:pt idx="0">
                  <c:v>Vigente Q.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'[GRAFICAS PRESUPUESTARIA CPCC.xlsx]G DE G 0,1,2,3,4'!$B$9:$B$13</c:f>
              <c:strCache>
                <c:ptCount val="5"/>
                <c:pt idx="0">
                  <c:v>0. Servicios Personales (Salarios Honorarios etc)</c:v>
                </c:pt>
                <c:pt idx="1">
                  <c:v>1. Servicios basicos, Mantenimiento etc.</c:v>
                </c:pt>
                <c:pt idx="2">
                  <c:v>2. Materiales y Suministros</c:v>
                </c:pt>
                <c:pt idx="3">
                  <c:v>3. Propiedad Planta, equipo etc.</c:v>
                </c:pt>
                <c:pt idx="4">
                  <c:v>4. Transferencias Corrientes</c:v>
                </c:pt>
              </c:strCache>
            </c:strRef>
          </c:cat>
          <c:val>
            <c:numRef>
              <c:f>'[GRAFICAS PRESUPUESTARIA CPCC.xlsx]G DE G 0,1,2,3,4'!$C$9:$C$13</c:f>
              <c:numCache>
                <c:formatCode>#,##0.00</c:formatCode>
                <c:ptCount val="5"/>
                <c:pt idx="0">
                  <c:v>9203595</c:v>
                </c:pt>
                <c:pt idx="1">
                  <c:v>329600</c:v>
                </c:pt>
                <c:pt idx="2">
                  <c:v>219205</c:v>
                </c:pt>
                <c:pt idx="3">
                  <c:v>113500</c:v>
                </c:pt>
                <c:pt idx="4">
                  <c:v>284100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20-4866-AFA7-3F49EA4A0832}"/>
            </c:ext>
          </c:extLst>
        </c:ser>
        <c:ser>
          <c:idx val="1"/>
          <c:order val="1"/>
          <c:tx>
            <c:strRef>
              <c:f>'[GRAFICAS PRESUPUESTARIA CPCC.xlsx]G DE G 0,1,2,3,4'!$D$8</c:f>
              <c:strCache>
                <c:ptCount val="1"/>
                <c:pt idx="0">
                  <c:v>EJECUTADO Q. (UTILIZADO)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3.5797008413000985E-3"/>
                  <c:y val="-1.0981782387637009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20-4866-AFA7-3F49EA4A0832}"/>
                </c:ext>
              </c:extLst>
            </c:dLbl>
            <c:dLbl>
              <c:idx val="2"/>
              <c:layout>
                <c:manualLayout>
                  <c:x val="3.5797008413001644E-3"/>
                  <c:y val="-1.0981782387637009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20-4866-AFA7-3F49EA4A08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'[GRAFICAS PRESUPUESTARIA CPCC.xlsx]G DE G 0,1,2,3,4'!$B$9:$B$13</c:f>
              <c:strCache>
                <c:ptCount val="5"/>
                <c:pt idx="0">
                  <c:v>0. Servicios Personales (Salarios Honorarios etc)</c:v>
                </c:pt>
                <c:pt idx="1">
                  <c:v>1. Servicios basicos, Mantenimiento etc.</c:v>
                </c:pt>
                <c:pt idx="2">
                  <c:v>2. Materiales y Suministros</c:v>
                </c:pt>
                <c:pt idx="3">
                  <c:v>3. Propiedad Planta, equipo etc.</c:v>
                </c:pt>
                <c:pt idx="4">
                  <c:v>4. Transferencias Corrientes</c:v>
                </c:pt>
              </c:strCache>
            </c:strRef>
          </c:cat>
          <c:val>
            <c:numRef>
              <c:f>'[GRAFICAS PRESUPUESTARIA CPCC.xlsx]G DE G 0,1,2,3,4'!$D$9:$D$13</c:f>
              <c:numCache>
                <c:formatCode>#,##0.00</c:formatCode>
                <c:ptCount val="5"/>
                <c:pt idx="0">
                  <c:v>8937996.6500000004</c:v>
                </c:pt>
                <c:pt idx="1">
                  <c:v>272275.02</c:v>
                </c:pt>
                <c:pt idx="2">
                  <c:v>114707.35</c:v>
                </c:pt>
                <c:pt idx="3">
                  <c:v>102905.92</c:v>
                </c:pt>
                <c:pt idx="4">
                  <c:v>283139.38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20-4866-AFA7-3F49EA4A0832}"/>
            </c:ext>
          </c:extLst>
        </c:ser>
        <c:ser>
          <c:idx val="2"/>
          <c:order val="2"/>
          <c:tx>
            <c:strRef>
              <c:f>'[GRAFICAS PRESUPUESTARIA CPCC.xlsx]G DE G 0,1,2,3,4'!$E$8</c:f>
              <c:strCache>
                <c:ptCount val="1"/>
                <c:pt idx="0">
                  <c:v>POR EJECUTAR Q.  (POR UTILIZAR)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'[GRAFICAS PRESUPUESTARIA CPCC.xlsx]G DE G 0,1,2,3,4'!$B$9:$B$13</c:f>
              <c:strCache>
                <c:ptCount val="5"/>
                <c:pt idx="0">
                  <c:v>0. Servicios Personales (Salarios Honorarios etc)</c:v>
                </c:pt>
                <c:pt idx="1">
                  <c:v>1. Servicios basicos, Mantenimiento etc.</c:v>
                </c:pt>
                <c:pt idx="2">
                  <c:v>2. Materiales y Suministros</c:v>
                </c:pt>
                <c:pt idx="3">
                  <c:v>3. Propiedad Planta, equipo etc.</c:v>
                </c:pt>
                <c:pt idx="4">
                  <c:v>4. Transferencias Corrientes</c:v>
                </c:pt>
              </c:strCache>
            </c:strRef>
          </c:cat>
          <c:val>
            <c:numRef>
              <c:f>'[GRAFICAS PRESUPUESTARIA CPCC.xlsx]G DE G 0,1,2,3,4'!$E$9:$E$13</c:f>
              <c:numCache>
                <c:formatCode>#,##0.00</c:formatCode>
                <c:ptCount val="5"/>
                <c:pt idx="0">
                  <c:v>265598.34999999998</c:v>
                </c:pt>
                <c:pt idx="1">
                  <c:v>57324.98</c:v>
                </c:pt>
                <c:pt idx="2">
                  <c:v>104497.65</c:v>
                </c:pt>
                <c:pt idx="3">
                  <c:v>10594.08</c:v>
                </c:pt>
                <c:pt idx="4">
                  <c:v>960.62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20-4866-AFA7-3F49EA4A08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gapDepth val="102"/>
        <c:shape val="box"/>
        <c:axId val="-127533760"/>
        <c:axId val="-127518528"/>
        <c:axId val="0"/>
      </c:bar3DChart>
      <c:catAx>
        <c:axId val="-12753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-127518528"/>
        <c:crosses val="autoZero"/>
        <c:auto val="1"/>
        <c:lblAlgn val="ctr"/>
        <c:lblOffset val="100"/>
        <c:noMultiLvlLbl val="0"/>
      </c:catAx>
      <c:valAx>
        <c:axId val="-127518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>
              <a:solidFill>
                <a:schemeClr val="tx2">
                  <a:lumMod val="5000"/>
                  <a:lumOff val="95000"/>
                </a:schemeClr>
              </a:solidFill>
            </a:ln>
            <a:effectLst/>
          </c:spPr>
        </c:minorGridlines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-127533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1973788356309203"/>
          <c:y val="0"/>
          <c:w val="0.47714958983652134"/>
          <c:h val="0.287910015266960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'G DE G 0,1,2,3,4'!$C$9</c:f>
              <c:strCache>
                <c:ptCount val="1"/>
                <c:pt idx="0">
                  <c:v>Vigente Q.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31-4B24-82D9-694DB8C145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 DE G 0,1,2,3,4'!$B$10:$B$14</c:f>
              <c:strCache>
                <c:ptCount val="5"/>
                <c:pt idx="0">
                  <c:v>0. Servicios Personales (Salarios Honorarios etc)</c:v>
                </c:pt>
                <c:pt idx="1">
                  <c:v>1. Servicios basicos, Mantenimiento etc.</c:v>
                </c:pt>
                <c:pt idx="2">
                  <c:v>2. Materiales y Suministros</c:v>
                </c:pt>
                <c:pt idx="3">
                  <c:v>3. Propiedad Planta, equipo etc.</c:v>
                </c:pt>
                <c:pt idx="4">
                  <c:v>4. Transferencias Corrientes</c:v>
                </c:pt>
              </c:strCache>
            </c:strRef>
          </c:cat>
          <c:val>
            <c:numRef>
              <c:f>'G DE G 0,1,2,3,4'!$C$10:$C$14</c:f>
              <c:numCache>
                <c:formatCode>#,##0.00</c:formatCode>
                <c:ptCount val="5"/>
                <c:pt idx="0">
                  <c:v>3326218</c:v>
                </c:pt>
                <c:pt idx="1">
                  <c:v>365905</c:v>
                </c:pt>
                <c:pt idx="2">
                  <c:v>151610</c:v>
                </c:pt>
                <c:pt idx="3">
                  <c:v>89658</c:v>
                </c:pt>
                <c:pt idx="4">
                  <c:v>92993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31-4B24-82D9-694DB8C145EB}"/>
            </c:ext>
          </c:extLst>
        </c:ser>
        <c:ser>
          <c:idx val="1"/>
          <c:order val="1"/>
          <c:tx>
            <c:strRef>
              <c:f>'G DE G 0,1,2,3,4'!$D$9</c:f>
              <c:strCache>
                <c:ptCount val="1"/>
                <c:pt idx="0">
                  <c:v>Ejecutado Q.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 DE G 0,1,2,3,4'!$B$10:$B$14</c:f>
              <c:strCache>
                <c:ptCount val="5"/>
                <c:pt idx="0">
                  <c:v>0. Servicios Personales (Salarios Honorarios etc)</c:v>
                </c:pt>
                <c:pt idx="1">
                  <c:v>1. Servicios basicos, Mantenimiento etc.</c:v>
                </c:pt>
                <c:pt idx="2">
                  <c:v>2. Materiales y Suministros</c:v>
                </c:pt>
                <c:pt idx="3">
                  <c:v>3. Propiedad Planta, equipo etc.</c:v>
                </c:pt>
                <c:pt idx="4">
                  <c:v>4. Transferencias Corrientes</c:v>
                </c:pt>
              </c:strCache>
            </c:strRef>
          </c:cat>
          <c:val>
            <c:numRef>
              <c:f>'G DE G 0,1,2,3,4'!$D$10:$D$14</c:f>
              <c:numCache>
                <c:formatCode>#,##0.00</c:formatCode>
                <c:ptCount val="5"/>
                <c:pt idx="0">
                  <c:v>3243682.95</c:v>
                </c:pt>
                <c:pt idx="1">
                  <c:v>344459.84</c:v>
                </c:pt>
                <c:pt idx="2">
                  <c:v>76541.75</c:v>
                </c:pt>
                <c:pt idx="3">
                  <c:v>86694</c:v>
                </c:pt>
                <c:pt idx="4">
                  <c:v>92992.49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31-4B24-82D9-694DB8C145EB}"/>
            </c:ext>
          </c:extLst>
        </c:ser>
        <c:ser>
          <c:idx val="2"/>
          <c:order val="2"/>
          <c:tx>
            <c:strRef>
              <c:f>'G DE G 0,1,2,3,4'!$E$9</c:f>
              <c:strCache>
                <c:ptCount val="1"/>
                <c:pt idx="0">
                  <c:v>Por Ejecutar Q.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 DE G 0,1,2,3,4'!$B$10:$B$14</c:f>
              <c:strCache>
                <c:ptCount val="5"/>
                <c:pt idx="0">
                  <c:v>0. Servicios Personales (Salarios Honorarios etc)</c:v>
                </c:pt>
                <c:pt idx="1">
                  <c:v>1. Servicios basicos, Mantenimiento etc.</c:v>
                </c:pt>
                <c:pt idx="2">
                  <c:v>2. Materiales y Suministros</c:v>
                </c:pt>
                <c:pt idx="3">
                  <c:v>3. Propiedad Planta, equipo etc.</c:v>
                </c:pt>
                <c:pt idx="4">
                  <c:v>4. Transferencias Corrientes</c:v>
                </c:pt>
              </c:strCache>
            </c:strRef>
          </c:cat>
          <c:val>
            <c:numRef>
              <c:f>'G DE G 0,1,2,3,4'!$E$10:$E$14</c:f>
              <c:numCache>
                <c:formatCode>#,##0.00</c:formatCode>
                <c:ptCount val="5"/>
                <c:pt idx="0">
                  <c:v>82535.05</c:v>
                </c:pt>
                <c:pt idx="1">
                  <c:v>21445.16</c:v>
                </c:pt>
                <c:pt idx="2">
                  <c:v>75068.25</c:v>
                </c:pt>
                <c:pt idx="3">
                  <c:v>2964</c:v>
                </c:pt>
                <c:pt idx="4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31-4B24-82D9-694DB8C145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35203040"/>
        <c:axId val="1935201376"/>
        <c:axId val="0"/>
      </c:bar3DChart>
      <c:catAx>
        <c:axId val="193520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935201376"/>
        <c:crosses val="autoZero"/>
        <c:auto val="1"/>
        <c:lblAlgn val="ctr"/>
        <c:lblOffset val="100"/>
        <c:noMultiLvlLbl val="0"/>
      </c:catAx>
      <c:valAx>
        <c:axId val="1935201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935203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2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536484186837812"/>
          <c:y val="2.7475023689095227E-2"/>
          <c:w val="0.77845754980203596"/>
          <c:h val="0.94504995262180957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3564359196257686E-2"/>
                  <c:y val="-3.03945257305216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C2-45EB-80EE-84593BAFD7AD}"/>
                </c:ext>
              </c:extLst>
            </c:dLbl>
            <c:dLbl>
              <c:idx val="1"/>
              <c:layout>
                <c:manualLayout>
                  <c:x val="2.9729730332284026E-2"/>
                  <c:y val="-2.49772942628138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C2-45EB-80EE-84593BAFD7AD}"/>
                </c:ext>
              </c:extLst>
            </c:dLbl>
            <c:dLbl>
              <c:idx val="2"/>
              <c:layout>
                <c:manualLayout>
                  <c:x val="2.4066924554706159E-2"/>
                  <c:y val="-2.289558858245296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C2-45EB-80EE-84593BAFD7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'[GRAFICAS SGPR (2).xlsx]POR FINALIDAD'!$D$11:$F$11</c:f>
              <c:strCache>
                <c:ptCount val="3"/>
                <c:pt idx="0">
                  <c:v>VIGENTE Q. </c:v>
                </c:pt>
                <c:pt idx="1">
                  <c:v>EJECUTADO Q. </c:v>
                </c:pt>
                <c:pt idx="2">
                  <c:v>POR EJECUTAR Q. </c:v>
                </c:pt>
              </c:strCache>
            </c:strRef>
          </c:cat>
          <c:val>
            <c:numRef>
              <c:f>'[GRAFICAS SGPR (2).xlsx]POR FINALIDAD'!$D$12:$F$12</c:f>
              <c:numCache>
                <c:formatCode>#,##0.00</c:formatCode>
                <c:ptCount val="3"/>
                <c:pt idx="0">
                  <c:v>21675000</c:v>
                </c:pt>
                <c:pt idx="1">
                  <c:v>20635239.760000002</c:v>
                </c:pt>
                <c:pt idx="2">
                  <c:v>1039760.34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C2-45EB-80EE-84593BAFD7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shape val="box"/>
        <c:axId val="-252664464"/>
        <c:axId val="-296388720"/>
        <c:axId val="0"/>
      </c:bar3DChart>
      <c:catAx>
        <c:axId val="-252664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-296388720"/>
        <c:crosses val="autoZero"/>
        <c:auto val="1"/>
        <c:lblAlgn val="ctr"/>
        <c:lblOffset val="100"/>
        <c:noMultiLvlLbl val="0"/>
      </c:catAx>
      <c:valAx>
        <c:axId val="-29638872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-252664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715792173524562"/>
          <c:y val="0.28335659645304162"/>
          <c:w val="0.6641340884827972"/>
          <c:h val="0.66669681814866566"/>
        </c:manualLayout>
      </c:layout>
      <c:bar3DChart>
        <c:barDir val="bar"/>
        <c:grouping val="clustered"/>
        <c:varyColors val="0"/>
        <c:ser>
          <c:idx val="0"/>
          <c:order val="0"/>
          <c:tx>
            <c:v>Cifras en millones de quetzales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'[GRAFICAS PRESUPUESTARIA CPCC.xlsx]POR FINALIDAD'!$C$11:$E$11</c:f>
              <c:strCache>
                <c:ptCount val="3"/>
                <c:pt idx="0">
                  <c:v>VIGENTE Q. </c:v>
                </c:pt>
                <c:pt idx="1">
                  <c:v>EJECUTADO Q. (UTILIZADO) </c:v>
                </c:pt>
                <c:pt idx="2">
                  <c:v>POR EJECUTAR Q.  (POR UTILIZAR)</c:v>
                </c:pt>
              </c:strCache>
            </c:strRef>
          </c:cat>
          <c:val>
            <c:numRef>
              <c:f>'[GRAFICAS PRESUPUESTARIA CPCC.xlsx]POR FINALIDAD'!$C$12:$E$12</c:f>
              <c:numCache>
                <c:formatCode>#,##0.00</c:formatCode>
                <c:ptCount val="3"/>
                <c:pt idx="0">
                  <c:v>10150000</c:v>
                </c:pt>
                <c:pt idx="1">
                  <c:v>9711024.3200000003</c:v>
                </c:pt>
                <c:pt idx="2">
                  <c:v>438975.68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9F-497E-99E7-F70F99998E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23725424"/>
        <c:axId val="-123733040"/>
        <c:axId val="0"/>
      </c:bar3DChart>
      <c:catAx>
        <c:axId val="-123725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-123733040"/>
        <c:crosses val="autoZero"/>
        <c:auto val="1"/>
        <c:lblAlgn val="ctr"/>
        <c:lblOffset val="100"/>
        <c:noMultiLvlLbl val="0"/>
      </c:catAx>
      <c:valAx>
        <c:axId val="-12373304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-123725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613563212855273"/>
          <c:y val="5.0925925925925923E-2"/>
          <c:w val="0.72988883270325156"/>
          <c:h val="0.89814814814814814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387359836901122E-2"/>
                  <c:y val="-9.25925925925934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FD8-40D9-A4D3-FA45C2D1DAE6}"/>
                </c:ext>
              </c:extLst>
            </c:dLbl>
            <c:dLbl>
              <c:idx val="1"/>
              <c:layout>
                <c:manualLayout>
                  <c:x val="1.8348623853210934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D8-40D9-A4D3-FA45C2D1DAE6}"/>
                </c:ext>
              </c:extLst>
            </c:dLbl>
            <c:dLbl>
              <c:idx val="2"/>
              <c:layout>
                <c:manualLayout>
                  <c:x val="1.6309887869520898E-2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FD8-40D9-A4D3-FA45C2D1DA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'POR FINALIDAD'!$C$11:$E$11</c:f>
              <c:strCache>
                <c:ptCount val="3"/>
                <c:pt idx="0">
                  <c:v>VIGENTE Q. </c:v>
                </c:pt>
                <c:pt idx="1">
                  <c:v>EJECUTADO Q. </c:v>
                </c:pt>
                <c:pt idx="2">
                  <c:v>POR EJECUTAR Q. </c:v>
                </c:pt>
              </c:strCache>
            </c:strRef>
          </c:cat>
          <c:val>
            <c:numRef>
              <c:f>'POR FINALIDAD'!$C$12:$E$12</c:f>
              <c:numCache>
                <c:formatCode>#,##0.00</c:formatCode>
                <c:ptCount val="3"/>
                <c:pt idx="0">
                  <c:v>4026384</c:v>
                </c:pt>
                <c:pt idx="1">
                  <c:v>3844371.03</c:v>
                </c:pt>
                <c:pt idx="2">
                  <c:v>182012.97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D8-40D9-A4D3-FA45C2D1DA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7531952"/>
        <c:axId val="57530704"/>
        <c:axId val="0"/>
      </c:bar3DChart>
      <c:catAx>
        <c:axId val="57531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57530704"/>
        <c:crosses val="autoZero"/>
        <c:auto val="1"/>
        <c:lblAlgn val="ctr"/>
        <c:lblOffset val="100"/>
        <c:noMultiLvlLbl val="0"/>
      </c:catAx>
      <c:valAx>
        <c:axId val="5753070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57531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2AB811F-186B-4725-A7F7-35C2BE0D51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" y="4"/>
            <a:ext cx="3038475" cy="466725"/>
          </a:xfrm>
          <a:prstGeom prst="rect">
            <a:avLst/>
          </a:prstGeom>
        </p:spPr>
        <p:txBody>
          <a:bodyPr vert="horz" lIns="91425" tIns="45714" rIns="91425" bIns="45714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8E64013-480C-4439-BC5E-022BA71C28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41" y="4"/>
            <a:ext cx="3038475" cy="466725"/>
          </a:xfrm>
          <a:prstGeom prst="rect">
            <a:avLst/>
          </a:prstGeom>
        </p:spPr>
        <p:txBody>
          <a:bodyPr vert="horz" lIns="91425" tIns="45714" rIns="91425" bIns="45714" rtlCol="0"/>
          <a:lstStyle>
            <a:lvl1pPr algn="r">
              <a:defRPr sz="1200"/>
            </a:lvl1pPr>
          </a:lstStyle>
          <a:p>
            <a:fld id="{70781529-3644-42FB-BDB8-7BCF6AB8D8F0}" type="datetimeFigureOut">
              <a:rPr lang="es-GT" smtClean="0"/>
              <a:t>14/01/2022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6170D5-344D-4ECF-A7BB-2563D18D79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" y="8829676"/>
            <a:ext cx="3038475" cy="466725"/>
          </a:xfrm>
          <a:prstGeom prst="rect">
            <a:avLst/>
          </a:prstGeom>
        </p:spPr>
        <p:txBody>
          <a:bodyPr vert="horz" lIns="91425" tIns="45714" rIns="91425" bIns="45714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0EBB728-8F58-4BB2-8C0F-D983E5A77D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41" y="8829676"/>
            <a:ext cx="3038475" cy="466725"/>
          </a:xfrm>
          <a:prstGeom prst="rect">
            <a:avLst/>
          </a:prstGeom>
        </p:spPr>
        <p:txBody>
          <a:bodyPr vert="horz" lIns="91425" tIns="45714" rIns="91425" bIns="45714" rtlCol="0" anchor="b"/>
          <a:lstStyle>
            <a:lvl1pPr algn="r">
              <a:defRPr sz="1200"/>
            </a:lvl1pPr>
          </a:lstStyle>
          <a:p>
            <a:fld id="{223D6B16-8452-4088-B7E7-5F9F0FEA3A9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675777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3038475" cy="466725"/>
          </a:xfrm>
          <a:prstGeom prst="rect">
            <a:avLst/>
          </a:prstGeom>
        </p:spPr>
        <p:txBody>
          <a:bodyPr vert="horz" lIns="91425" tIns="45714" rIns="91425" bIns="45714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41" y="4"/>
            <a:ext cx="3038475" cy="466725"/>
          </a:xfrm>
          <a:prstGeom prst="rect">
            <a:avLst/>
          </a:prstGeom>
        </p:spPr>
        <p:txBody>
          <a:bodyPr vert="horz" lIns="91425" tIns="45714" rIns="91425" bIns="45714" rtlCol="0"/>
          <a:lstStyle>
            <a:lvl1pPr algn="r">
              <a:defRPr sz="1200"/>
            </a:lvl1pPr>
          </a:lstStyle>
          <a:p>
            <a:fld id="{2F889F5E-1FF3-4626-856E-81C394864066}" type="datetimeFigureOut">
              <a:rPr lang="es-GT" smtClean="0"/>
              <a:t>14/01/2022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4" rIns="91425" bIns="45714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81" y="4473581"/>
            <a:ext cx="5607050" cy="3660774"/>
          </a:xfrm>
          <a:prstGeom prst="rect">
            <a:avLst/>
          </a:prstGeom>
        </p:spPr>
        <p:txBody>
          <a:bodyPr vert="horz" lIns="91425" tIns="45714" rIns="91425" bIns="45714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4" y="8829676"/>
            <a:ext cx="3038475" cy="466725"/>
          </a:xfrm>
          <a:prstGeom prst="rect">
            <a:avLst/>
          </a:prstGeom>
        </p:spPr>
        <p:txBody>
          <a:bodyPr vert="horz" lIns="91425" tIns="45714" rIns="91425" bIns="45714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41" y="8829676"/>
            <a:ext cx="3038475" cy="466725"/>
          </a:xfrm>
          <a:prstGeom prst="rect">
            <a:avLst/>
          </a:prstGeom>
        </p:spPr>
        <p:txBody>
          <a:bodyPr vert="horz" lIns="91425" tIns="45714" rIns="91425" bIns="45714" rtlCol="0" anchor="b"/>
          <a:lstStyle>
            <a:lvl1pPr algn="r">
              <a:defRPr sz="1200"/>
            </a:lvl1pPr>
          </a:lstStyle>
          <a:p>
            <a:fld id="{8A115BA9-5F40-4A42-9873-4A856A2BCB2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28341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54176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53316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1213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27766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5898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71317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165750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81313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175402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896875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98803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015448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940163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213935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599085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563810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045667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675240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776831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350046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0452370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09129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973027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402581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37748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68229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197194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92846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503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17281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23448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4CB6E6-1275-4A54-B4F3-1FDFC89807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96188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40FC4E-DF3E-4DB4-AED5-B01B15BD4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586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97BB4"/>
                </a:solidFill>
                <a:latin typeface="Montserrat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GT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F5FD4-74A1-4C0A-8923-49068F8CE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A815-C8B2-4F30-9335-A540ED979A65}" type="datetime1">
              <a:rPr lang="es-GT" smtClean="0"/>
              <a:t>14/01/2022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BE2AE7-3AC6-4190-A4FE-1D321727D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F07A74-9836-4943-B7A0-5E8FB7721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569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3B128BC-8CE4-44FE-ABE0-2ADEC50E0719}"/>
              </a:ext>
            </a:extLst>
          </p:cNvPr>
          <p:cNvSpPr/>
          <p:nvPr userDrawn="1"/>
        </p:nvSpPr>
        <p:spPr>
          <a:xfrm>
            <a:off x="1737360" y="294571"/>
            <a:ext cx="8900719" cy="98133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306812-D2D4-4A6A-A9D7-CA4F86A040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7360" y="365126"/>
            <a:ext cx="8886305" cy="840220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6A8AB6-1C67-49AF-B1F6-2C1D95988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ontserrat" panose="00000500000000000000" pitchFamily="50" charset="0"/>
              </a:defRPr>
            </a:lvl1pPr>
            <a:lvl2pPr>
              <a:defRPr>
                <a:latin typeface="Montserrat" panose="00000500000000000000" pitchFamily="50" charset="0"/>
              </a:defRPr>
            </a:lvl2pPr>
            <a:lvl3pPr>
              <a:defRPr>
                <a:latin typeface="Montserrat" panose="00000500000000000000" pitchFamily="50" charset="0"/>
              </a:defRPr>
            </a:lvl3pPr>
            <a:lvl4pPr>
              <a:defRPr>
                <a:latin typeface="Montserrat" panose="00000500000000000000" pitchFamily="50" charset="0"/>
              </a:defRPr>
            </a:lvl4pPr>
            <a:lvl5pPr>
              <a:defRPr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788F09-FFB8-47A4-83A1-FFB352EF2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12D7-C7C1-40DF-91F1-E4035ACD5280}" type="datetime1">
              <a:rPr lang="es-GT" smtClean="0"/>
              <a:t>14/01/2022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9DA829-DECC-4D81-BB89-F7AF43401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315B1D-184D-423F-AE37-A16F1D9CF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9941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E7F6C1-9961-4E83-AC75-6EE35CC307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 b="1"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54C6EA-948A-4DA3-B798-D9F5CD294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D124C8-1552-464D-8D15-02CF0EA9A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0D9E-9211-474E-867D-A3D7FD03901F}" type="datetime1">
              <a:rPr lang="es-GT" smtClean="0"/>
              <a:t>14/01/2022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A29C28-A3FD-46A7-A594-7566F0522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19F7CD-D6CB-4397-86C0-972D7E8A2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74413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6E1A9F3-6D03-4C47-B91C-E2AA71DE8885}"/>
              </a:ext>
            </a:extLst>
          </p:cNvPr>
          <p:cNvSpPr/>
          <p:nvPr userDrawn="1"/>
        </p:nvSpPr>
        <p:spPr>
          <a:xfrm>
            <a:off x="1655059" y="190372"/>
            <a:ext cx="8900719" cy="98133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BACE8EB-23E3-468D-B8DF-8F6F8180AB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6221" y="136525"/>
            <a:ext cx="8919557" cy="1072977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741142-687E-4D6E-816F-0ADEEEF33D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04604"/>
            <a:ext cx="5181600" cy="4672359"/>
          </a:xfrm>
        </p:spPr>
        <p:txBody>
          <a:bodyPr/>
          <a:lstStyle>
            <a:lvl1pPr>
              <a:defRPr>
                <a:latin typeface="Montserrat" panose="00000500000000000000" pitchFamily="50" charset="0"/>
              </a:defRPr>
            </a:lvl1pPr>
            <a:lvl2pPr>
              <a:defRPr>
                <a:latin typeface="Montserrat" panose="00000500000000000000" pitchFamily="50" charset="0"/>
              </a:defRPr>
            </a:lvl2pPr>
            <a:lvl3pPr>
              <a:defRPr>
                <a:latin typeface="Montserrat" panose="00000500000000000000" pitchFamily="50" charset="0"/>
              </a:defRPr>
            </a:lvl3pPr>
            <a:lvl4pPr>
              <a:defRPr>
                <a:latin typeface="Montserrat" panose="00000500000000000000" pitchFamily="50" charset="0"/>
              </a:defRPr>
            </a:lvl4pPr>
            <a:lvl5pPr>
              <a:defRPr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DFFE13E-8A03-436A-9288-33FC96752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04604"/>
            <a:ext cx="5181600" cy="4672359"/>
          </a:xfrm>
        </p:spPr>
        <p:txBody>
          <a:bodyPr/>
          <a:lstStyle>
            <a:lvl1pPr>
              <a:defRPr>
                <a:latin typeface="Montserrat" panose="00000500000000000000" pitchFamily="50" charset="0"/>
              </a:defRPr>
            </a:lvl1pPr>
            <a:lvl2pPr>
              <a:defRPr>
                <a:latin typeface="Montserrat" panose="00000500000000000000" pitchFamily="50" charset="0"/>
              </a:defRPr>
            </a:lvl2pPr>
            <a:lvl3pPr>
              <a:defRPr>
                <a:latin typeface="Montserrat" panose="00000500000000000000" pitchFamily="50" charset="0"/>
              </a:defRPr>
            </a:lvl3pPr>
            <a:lvl4pPr>
              <a:defRPr>
                <a:latin typeface="Montserrat" panose="00000500000000000000" pitchFamily="50" charset="0"/>
              </a:defRPr>
            </a:lvl4pPr>
            <a:lvl5pPr>
              <a:defRPr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7D89AFC-ABD0-40BC-AC54-3A38F80E8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F817-0E65-4E88-96D4-9FA2057239B0}" type="datetime1">
              <a:rPr lang="es-GT" smtClean="0"/>
              <a:t>14/01/2022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E2BE64-E0E5-41C6-B062-B215B384B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B3788F-E72A-4C3A-89B7-18D56D09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9930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652DB460-91BF-40E4-A0AA-0651BD241B34}"/>
              </a:ext>
            </a:extLst>
          </p:cNvPr>
          <p:cNvSpPr/>
          <p:nvPr userDrawn="1"/>
        </p:nvSpPr>
        <p:spPr>
          <a:xfrm>
            <a:off x="1645639" y="239584"/>
            <a:ext cx="8900719" cy="98133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4DDACD-DC1D-40EC-B008-0C6C6E4609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4657" y="193761"/>
            <a:ext cx="9002685" cy="1072977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4C65F4-D5FD-46C8-9703-77A81401D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A1675D-6C06-452F-95D3-D65F6CFEF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2786C0"/>
                </a:solidFill>
              </a:defRPr>
            </a:lvl1pPr>
            <a:lvl2pPr>
              <a:defRPr>
                <a:solidFill>
                  <a:srgbClr val="2786C0"/>
                </a:solidFill>
              </a:defRPr>
            </a:lvl2pPr>
            <a:lvl3pPr>
              <a:defRPr>
                <a:solidFill>
                  <a:srgbClr val="2786C0"/>
                </a:solidFill>
              </a:defRPr>
            </a:lvl3pPr>
            <a:lvl4pPr>
              <a:defRPr>
                <a:solidFill>
                  <a:srgbClr val="2786C0"/>
                </a:solidFill>
              </a:defRPr>
            </a:lvl4pPr>
            <a:lvl5pPr>
              <a:defRPr>
                <a:solidFill>
                  <a:srgbClr val="2786C0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BAF319F-5A1F-4AFD-B317-078D77EEA3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7312336-CD22-4874-AC1F-69CEB2E90A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B949558-7597-4FEE-979C-DF702AC7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FBD1-9373-42E6-933C-D2861B1129DE}" type="datetime1">
              <a:rPr lang="es-GT" smtClean="0"/>
              <a:t>14/01/2022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CFA7AA0-5007-4667-A160-C1E297AE8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339C2D9-749C-4887-B363-FDF969BBB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77637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63A0B61-F4E4-4E19-A8B4-CE98D5FE76EB}"/>
              </a:ext>
            </a:extLst>
          </p:cNvPr>
          <p:cNvSpPr/>
          <p:nvPr userDrawn="1"/>
        </p:nvSpPr>
        <p:spPr>
          <a:xfrm>
            <a:off x="1645640" y="120105"/>
            <a:ext cx="8900719" cy="98133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AE606A6-0C7D-4197-928F-3C235A39C8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0611" y="136525"/>
            <a:ext cx="8620298" cy="998162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5C57BED-D6DF-44F6-9853-7EFDD2F3E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79AE-6D20-40E8-83B9-AFE348460766}" type="datetime1">
              <a:rPr lang="es-GT" smtClean="0"/>
              <a:t>14/01/2022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146AB7B-43B6-4733-8D28-C0066CA76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98F1706-5A68-44DD-B37E-14665B3D3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33169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4552EFF-1F48-4A1B-89BB-7FAB56D4A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72B5-4A68-4E4F-B447-FC61244663D3}" type="datetime1">
              <a:rPr lang="es-GT" smtClean="0"/>
              <a:t>14/01/2022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862CED3-F354-4189-B03B-51CD8EA40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F0B8D55-B61D-4D96-8511-53BB2F5B2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3227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C32846-A75C-44A9-9F1C-FBB875854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04850"/>
            <a:ext cx="3932237" cy="652549"/>
          </a:xfrm>
        </p:spPr>
        <p:txBody>
          <a:bodyPr anchor="b">
            <a:noAutofit/>
          </a:bodyPr>
          <a:lstStyle>
            <a:lvl1pPr>
              <a:defRPr sz="20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931F63-922A-415B-BB5F-7D41CA224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8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  <a:lvl2pPr>
              <a:defRPr sz="2800">
                <a:latin typeface="Montserrat" panose="00000500000000000000" pitchFamily="50" charset="0"/>
              </a:defRPr>
            </a:lvl2pPr>
            <a:lvl3pPr>
              <a:defRPr sz="2400">
                <a:latin typeface="Montserrat" panose="00000500000000000000" pitchFamily="50" charset="0"/>
              </a:defRPr>
            </a:lvl3pPr>
            <a:lvl4pPr>
              <a:defRPr sz="2000">
                <a:latin typeface="Montserrat" panose="00000500000000000000" pitchFamily="50" charset="0"/>
              </a:defRPr>
            </a:lvl4pPr>
            <a:lvl5pPr>
              <a:defRPr sz="2000">
                <a:latin typeface="Montserrat" panose="00000500000000000000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F220F18-37FF-47B0-AB64-623062892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10644"/>
          </a:xfrm>
        </p:spPr>
        <p:txBody>
          <a:bodyPr/>
          <a:lstStyle>
            <a:lvl1pPr marL="0" indent="0">
              <a:buNone/>
              <a:defRPr sz="1600">
                <a:solidFill>
                  <a:srgbClr val="197BB4"/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4D0E3C1-285A-495C-96A3-33F7D65E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E30F-A687-4E64-8B35-3DBF00F44A58}" type="datetime1">
              <a:rPr lang="es-GT" smtClean="0"/>
              <a:t>14/01/2022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34785C-E43F-4595-B07D-6E417DD1F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244D92-DDFF-46A2-AB5B-51C2229EC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65897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F5B584-4CB1-4D6F-89AE-431534AA9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313410"/>
            <a:ext cx="3935413" cy="743989"/>
          </a:xfrm>
        </p:spPr>
        <p:txBody>
          <a:bodyPr anchor="b">
            <a:noAutofit/>
          </a:bodyPr>
          <a:lstStyle>
            <a:lvl1pPr>
              <a:defRPr sz="2000" b="1">
                <a:solidFill>
                  <a:srgbClr val="197BB4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DBEDE39-5EC8-4D3F-A632-F6711B7015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13410"/>
            <a:ext cx="6172200" cy="4547640"/>
          </a:xfrm>
        </p:spPr>
        <p:txBody>
          <a:bodyPr/>
          <a:lstStyle>
            <a:lvl1pPr marL="0" indent="0">
              <a:buNone/>
              <a:defRPr sz="3200">
                <a:latin typeface="Montserrat" panose="00000500000000000000" pitchFamily="50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s-GT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0C32553-3871-4822-8759-F079B3A434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Montserrat" panose="00000500000000000000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1AF83E3-EDF5-459F-9A25-88140AF67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AAE8-BB1F-46DC-B02E-828226DC17C2}" type="datetime1">
              <a:rPr lang="es-GT" smtClean="0"/>
              <a:t>14/01/2022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D80533-4066-4EB8-ACD1-3BA4D7250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609986-8A8B-4DF7-A038-5BA4E8D74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39477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B7E8E04-EF2E-4F63-9D4D-BE724953B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233" y="136525"/>
            <a:ext cx="9002684" cy="1052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AFA078-C0C9-4771-8193-FFB214DF7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2793"/>
            <a:ext cx="10515600" cy="4614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26AF5A-4F9D-4BDC-86B4-1B7993E1A5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7F50F-492E-4C5A-B836-C79014F93E1E}" type="datetime1">
              <a:rPr lang="es-GT" smtClean="0"/>
              <a:t>14/01/2022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9B547E-DC76-4B85-B30F-5FFB7C4893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C9F76D-DAC4-4BE5-9B37-2B889D24F1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3276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D1F3C"/>
          </a:solidFill>
          <a:latin typeface="Montserrat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400244"/>
            <a:ext cx="9144000" cy="2158645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r>
              <a:rPr lang="es-GT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RENDICIÓN DE CUENTAS DEL ORGANISMO EJECUTIVO </a:t>
            </a:r>
            <a:r>
              <a:rPr lang="es-GT" sz="4000" b="1" dirty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4000" b="1" dirty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4000" b="1" dirty="0" smtClean="0">
                <a:solidFill>
                  <a:srgbClr val="197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 TERCER </a:t>
            </a:r>
            <a:r>
              <a:rPr lang="es-GT" sz="4000" b="1" dirty="0">
                <a:solidFill>
                  <a:srgbClr val="197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CUATRIMESTRE 2021</a:t>
            </a:r>
            <a:r>
              <a:rPr lang="es-GT" sz="4000" b="1" dirty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4000" b="1" dirty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 smtClean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</a:t>
            </a:r>
            <a:r>
              <a:rPr lang="es-GT" dirty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DE LA PRESIDENCIA DE LA REPUBLICA</a:t>
            </a:r>
            <a:br>
              <a:rPr lang="es-GT" dirty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54"/>
          <a:stretch/>
        </p:blipFill>
        <p:spPr>
          <a:xfrm>
            <a:off x="5364145" y="5074508"/>
            <a:ext cx="1463707" cy="114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611" y="575125"/>
            <a:ext cx="8791303" cy="547089"/>
          </a:xfrm>
        </p:spPr>
        <p:txBody>
          <a:bodyPr>
            <a:noAutofit/>
          </a:bodyPr>
          <a:lstStyle/>
          <a:p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EJECUCIÓN PRESUPUESTARIA POR GRUPO DE GASTO AL </a:t>
            </a:r>
            <a:r>
              <a:rPr lang="es-G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TERCER </a:t>
            </a:r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CUATRIMESTRE 2021</a:t>
            </a:r>
            <a:endParaRPr lang="es-G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 de texto 17"/>
          <p:cNvSpPr txBox="1"/>
          <p:nvPr/>
        </p:nvSpPr>
        <p:spPr>
          <a:xfrm>
            <a:off x="395563" y="1521151"/>
            <a:ext cx="5420034" cy="317994"/>
          </a:xfrm>
          <a:prstGeom prst="rect">
            <a:avLst/>
          </a:prstGeom>
          <a:solidFill>
            <a:srgbClr val="448DD0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Comisión Presidencial Contra la Corrupción</a:t>
            </a:r>
            <a:endParaRPr lang="es-GT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 de texto 120"/>
          <p:cNvSpPr txBox="1"/>
          <p:nvPr/>
        </p:nvSpPr>
        <p:spPr>
          <a:xfrm>
            <a:off x="6324975" y="1525034"/>
            <a:ext cx="5655712" cy="310227"/>
          </a:xfrm>
          <a:prstGeom prst="rect">
            <a:avLst/>
          </a:prstGeom>
          <a:solidFill>
            <a:srgbClr val="448DD0"/>
          </a:solidFill>
          <a:ln w="63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Comisión Presidencial de Asuntos Municipales</a:t>
            </a:r>
            <a:endParaRPr lang="es-GT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DF33A3FD-E6BA-40B3-86EE-998638D01A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3959406"/>
              </p:ext>
            </p:extLst>
          </p:nvPr>
        </p:nvGraphicFramePr>
        <p:xfrm>
          <a:off x="395563" y="1936608"/>
          <a:ext cx="5420034" cy="4318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CD47D5A-D585-4C2C-8422-859E3242F5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8991710"/>
              </p:ext>
            </p:extLst>
          </p:nvPr>
        </p:nvGraphicFramePr>
        <p:xfrm>
          <a:off x="6324975" y="1835261"/>
          <a:ext cx="5655711" cy="4291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4786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168" y="793024"/>
            <a:ext cx="11173098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¿CUÁL ES LA IMPORTANCIA DEL PAGO DE SERVIDORES PÚBLICOS?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1410058" y="2133520"/>
            <a:ext cx="9614018" cy="3895166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erogaciones que se realizan para el pago de los servidores públicos, son de suma importancia, debido a que el </a:t>
            </a:r>
            <a:r>
              <a:rPr lang="es-MX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 </a:t>
            </a:r>
            <a:r>
              <a:rPr lang="es-MX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s-MX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desempeñan permite cumplir </a:t>
            </a:r>
            <a:r>
              <a:rPr lang="es-MX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las funciones que le </a:t>
            </a:r>
            <a:r>
              <a:rPr lang="es-MX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corresponden, </a:t>
            </a:r>
            <a:r>
              <a:rPr lang="es-MX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conformidad con la Ley del Organismo Ejecutivo, Decreto Número </a:t>
            </a:r>
            <a:r>
              <a:rPr lang="es-MX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114-97 </a:t>
            </a:r>
            <a:r>
              <a:rPr lang="es-MX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Congreso de la República de Guatemala y el Reglamento Orgánico Interno de la Secretaría General de la Presidencia de la República, Acuerdo </a:t>
            </a:r>
            <a:r>
              <a:rPr lang="es-MX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Gubernativo Número 80-2020.</a:t>
            </a:r>
          </a:p>
          <a:p>
            <a:pPr algn="just">
              <a:lnSpc>
                <a:spcPct val="150000"/>
              </a:lnSpc>
            </a:pPr>
            <a:endParaRPr lang="es-MX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función principal de la </a:t>
            </a:r>
            <a:r>
              <a:rPr lang="es-MX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General de la </a:t>
            </a:r>
            <a:r>
              <a:rPr lang="es-MX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Presidencia de la República, es tramitar </a:t>
            </a:r>
            <a:r>
              <a:rPr lang="es-MX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asuntos de Gobierno del Despacho del Presidente, </a:t>
            </a:r>
            <a:r>
              <a:rPr lang="es-MX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lo que </a:t>
            </a:r>
            <a:r>
              <a:rPr lang="es-MX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recurso humano </a:t>
            </a:r>
            <a:r>
              <a:rPr lang="es-MX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reviste vital importancia para </a:t>
            </a:r>
            <a:r>
              <a:rPr lang="es-MX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funcionamiento de la misma, </a:t>
            </a:r>
            <a:r>
              <a:rPr lang="es-MX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brindando </a:t>
            </a:r>
            <a:r>
              <a:rPr lang="es-MX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apoyo jurídico y administrativo de carácter constante e inmediato al Presidente de la República.</a:t>
            </a:r>
            <a:endParaRPr lang="es-GT" sz="14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GT" sz="14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14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14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esarrollando capacidades de ciencia de datos en Directivos Públic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368" y="237076"/>
            <a:ext cx="1111896" cy="111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37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581" y="840649"/>
            <a:ext cx="10566219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pPr algn="l"/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PAGO DE SALARIOS A SERVIDORES PÚBLICOS </a:t>
            </a:r>
            <a:r>
              <a:rPr lang="es-GT" dirty="0" smtClean="0">
                <a:latin typeface="Arial" panose="020B0604020202020204" pitchFamily="34" charset="0"/>
                <a:cs typeface="Arial" panose="020B0604020202020204" pitchFamily="34" charset="0"/>
              </a:rPr>
              <a:t>Y HONORARIOS</a:t>
            </a: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87531" y="2351314"/>
            <a:ext cx="3327219" cy="2423886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Para la </a:t>
            </a:r>
            <a:r>
              <a:rPr lang="es-G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Secretaría General de la Presidencia de la República </a:t>
            </a:r>
            <a:r>
              <a:rPr lang="es-GT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GT" sz="2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 </a:t>
            </a:r>
            <a:r>
              <a:rPr lang="es-GT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rubro constituye el </a:t>
            </a:r>
            <a:r>
              <a:rPr lang="es-GT" sz="2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85.27%</a:t>
            </a:r>
            <a:r>
              <a:rPr lang="es-GT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total del </a:t>
            </a:r>
            <a:r>
              <a:rPr lang="es-GT" sz="2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presupuesto.</a:t>
            </a:r>
            <a: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Desarrollando capacidades de ciencia de datos en Directivos Públic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368" y="237076"/>
            <a:ext cx="1111896" cy="111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937675" y="2042885"/>
            <a:ext cx="7406641" cy="415380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vigente total para el pago de servidores públicos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18,482,286.00</a:t>
            </a:r>
            <a:endParaRPr lang="es-GT" sz="4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utilizado al </a:t>
            </a:r>
            <a:r>
              <a:rPr lang="es-GT" sz="27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tercer </a:t>
            </a:r>
            <a:r>
              <a:rPr lang="es-GT" sz="27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cuatrimestre 2021</a:t>
            </a:r>
            <a:r>
              <a:rPr lang="es-GT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el pago de servidores públicos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Q.17,764,524.78</a:t>
            </a:r>
            <a:endParaRPr lang="es-GT" sz="4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pendiente de utilizar para el pago de servidores públicos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717,761.22</a:t>
            </a:r>
            <a:endParaRPr lang="es-GT" sz="4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32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398" y="270509"/>
            <a:ext cx="10566219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Autofit/>
          </a:bodyPr>
          <a:lstStyle/>
          <a:p>
            <a:r>
              <a:rPr lang="es-GT" sz="2400" dirty="0">
                <a:latin typeface="Arial" panose="020B0604020202020204" pitchFamily="34" charset="0"/>
                <a:cs typeface="Arial" panose="020B0604020202020204" pitchFamily="34" charset="0"/>
              </a:rPr>
              <a:t>PAGO DE SALARIOS A SERVIDORES </a:t>
            </a:r>
            <a:r>
              <a:rPr lang="es-G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PÚBLICOS Y HONORARIOS</a:t>
            </a:r>
            <a:r>
              <a:rPr lang="es-GT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873578" y="2180398"/>
            <a:ext cx="3327219" cy="2423886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GT" sz="18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1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1800" b="0" dirty="0">
                <a:latin typeface="Arial" panose="020B0604020202020204" pitchFamily="34" charset="0"/>
                <a:cs typeface="Arial" panose="020B0604020202020204" pitchFamily="34" charset="0"/>
              </a:rPr>
              <a:t>Para la </a:t>
            </a:r>
            <a:r>
              <a:rPr lang="es-GT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Comisión Presidencial Contra la Corrupción </a:t>
            </a:r>
            <a:r>
              <a:rPr lang="es-GT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GT" sz="1900" b="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s-GT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Comisión Presidencial de Asuntos Municipales </a:t>
            </a:r>
            <a:r>
              <a:rPr lang="es-GT" sz="19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rubro constituye el </a:t>
            </a:r>
            <a:r>
              <a:rPr lang="es-GT" sz="19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90.68%</a:t>
            </a:r>
            <a:r>
              <a:rPr lang="es-GT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GT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19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82.61%, </a:t>
            </a:r>
            <a:r>
              <a:rPr lang="es-GT" sz="19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respectivamente, </a:t>
            </a:r>
            <a:r>
              <a:rPr lang="es-GT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total de su presupuesto.</a:t>
            </a:r>
            <a: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Desarrollando capacidades de ciencia de datos en Directivos Públic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368" y="237076"/>
            <a:ext cx="1111896" cy="111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o 10"/>
          <p:cNvGrpSpPr/>
          <p:nvPr/>
        </p:nvGrpSpPr>
        <p:grpSpPr>
          <a:xfrm>
            <a:off x="4507680" y="793023"/>
            <a:ext cx="5792258" cy="3040404"/>
            <a:chOff x="4781146" y="1563880"/>
            <a:chExt cx="5792258" cy="3040404"/>
          </a:xfrm>
        </p:grpSpPr>
        <p:sp>
          <p:nvSpPr>
            <p:cNvPr id="12" name="Título 1">
              <a:extLst>
                <a:ext uri="{FF2B5EF4-FFF2-40B4-BE49-F238E27FC236}">
                  <a16:creationId xmlns:a16="http://schemas.microsoft.com/office/drawing/2014/main" id="{E40743F2-234A-4544-BBAC-8877FB423F76}"/>
                </a:ext>
              </a:extLst>
            </p:cNvPr>
            <p:cNvSpPr txBox="1">
              <a:spLocks/>
            </p:cNvSpPr>
            <p:nvPr/>
          </p:nvSpPr>
          <p:spPr>
            <a:xfrm>
              <a:off x="4781146" y="1915878"/>
              <a:ext cx="5792258" cy="2688406"/>
            </a:xfrm>
            <a:prstGeom prst="rect">
              <a:avLst/>
            </a:prstGeom>
            <a:noFill/>
            <a:effectLst>
              <a:outerShdw blurRad="50800" dist="50800" dir="5400000" sx="1000" sy="1000" algn="ctr" rotWithShape="0">
                <a:srgbClr val="000000"/>
              </a:outerShdw>
            </a:effectLst>
          </p:spPr>
          <p:txBody>
            <a:bodyPr vert="horz" lIns="91440" tIns="45720" rIns="91440" bIns="45720" rtlCol="0" anchor="ctr" anchorCtr="0">
              <a:normAutofit fontScale="975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0D1F3C"/>
                  </a:solidFill>
                  <a:latin typeface="Montserrat" panose="00000500000000000000" pitchFamily="50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50000"/>
                </a:lnSpc>
              </a:pPr>
              <a:r>
                <a:rPr lang="es-GT" sz="11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Presupuesto vigente total para el pago de servidores públicos</a:t>
              </a:r>
            </a:p>
            <a:p>
              <a:pPr marL="0" lvl="1" algn="just">
                <a:lnSpc>
                  <a:spcPct val="150000"/>
                </a:lnSpc>
                <a:spcBef>
                  <a:spcPct val="0"/>
                </a:spcBef>
              </a:pPr>
              <a:r>
                <a:rPr lang="es-GT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Q. </a:t>
              </a:r>
              <a:r>
                <a:rPr lang="es-GT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9,203,595.00</a:t>
              </a:r>
              <a:endParaRPr lang="es-GT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es-GT" sz="1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s-GT" sz="11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Presupuesto utilizado al </a:t>
              </a:r>
              <a:r>
                <a:rPr lang="es-GT" sz="1100" u="sng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tercer </a:t>
              </a:r>
              <a:r>
                <a:rPr lang="es-GT" sz="1100" u="sng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cuatrimestre 2021</a:t>
              </a:r>
              <a:r>
                <a:rPr lang="es-GT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GT" sz="11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para el pago de servidores públicos</a:t>
              </a:r>
            </a:p>
            <a:p>
              <a:pPr marL="0" lvl="1" algn="just">
                <a:lnSpc>
                  <a:spcPct val="150000"/>
                </a:lnSpc>
                <a:spcBef>
                  <a:spcPct val="0"/>
                </a:spcBef>
              </a:pPr>
              <a:r>
                <a:rPr lang="es-GT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Q. </a:t>
              </a:r>
              <a:r>
                <a:rPr lang="es-GT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8,937,996.65</a:t>
              </a:r>
              <a:endParaRPr lang="es-GT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es-GT" sz="1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s-GT" sz="11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Presupuesto pendiente de utilizar para el pago de servidores públicos</a:t>
              </a:r>
            </a:p>
            <a:p>
              <a:pPr marL="0" lvl="1" algn="just">
                <a:lnSpc>
                  <a:spcPct val="150000"/>
                </a:lnSpc>
                <a:spcBef>
                  <a:spcPct val="0"/>
                </a:spcBef>
              </a:pPr>
              <a:r>
                <a:rPr lang="es-GT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Q. </a:t>
              </a:r>
              <a:r>
                <a:rPr lang="es-GT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265,598.35 </a:t>
              </a:r>
              <a:endParaRPr lang="es-GT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es-GT" sz="9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ítulo 1">
              <a:extLst>
                <a:ext uri="{FF2B5EF4-FFF2-40B4-BE49-F238E27FC236}">
                  <a16:creationId xmlns:a16="http://schemas.microsoft.com/office/drawing/2014/main" id="{67D0DB10-AE31-47D2-A485-453D2186D26D}"/>
                </a:ext>
              </a:extLst>
            </p:cNvPr>
            <p:cNvSpPr txBox="1">
              <a:spLocks/>
            </p:cNvSpPr>
            <p:nvPr/>
          </p:nvSpPr>
          <p:spPr>
            <a:xfrm>
              <a:off x="4781146" y="1563880"/>
              <a:ext cx="5792258" cy="3217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rgbClr val="0D1F3C"/>
                  </a:solidFill>
                  <a:latin typeface="Montserrat" panose="00000500000000000000" pitchFamily="50" charset="0"/>
                  <a:ea typeface="+mj-ea"/>
                  <a:cs typeface="+mj-cs"/>
                </a:defRPr>
              </a:lvl1pPr>
            </a:lstStyle>
            <a:p>
              <a:r>
                <a:rPr lang="es-GT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Comisión Presidencial Contra la Corrupción</a:t>
              </a:r>
              <a:endParaRPr lang="es-G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 txBox="1">
            <a:spLocks/>
          </p:cNvSpPr>
          <p:nvPr/>
        </p:nvSpPr>
        <p:spPr>
          <a:xfrm>
            <a:off x="4507680" y="3853876"/>
            <a:ext cx="5792258" cy="3217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es-G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Comisión Presidencial de Asuntos Municipales</a:t>
            </a:r>
            <a:endParaRPr lang="es-G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4507680" y="4169594"/>
            <a:ext cx="5792258" cy="2688406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vigente total para el pago de servidores públicos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s-GT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3,326,218.00</a:t>
            </a:r>
            <a:endParaRPr lang="es-GT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utilizado al </a:t>
            </a:r>
            <a:r>
              <a:rPr lang="es-GT" sz="11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tercer </a:t>
            </a:r>
            <a:r>
              <a:rPr lang="es-GT" sz="11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cuatrimestre 2021</a:t>
            </a:r>
            <a:r>
              <a:rPr lang="es-GT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el pago de servidores públicos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s-GT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3,243,682.95</a:t>
            </a:r>
            <a:endParaRPr lang="es-GT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pendiente de utilizar para el pago de servidores públicos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s-GT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82,535.05</a:t>
            </a:r>
            <a:endParaRPr lang="es-GT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9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69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0854" y="793024"/>
            <a:ext cx="11173098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Autofit/>
          </a:bodyPr>
          <a:lstStyle/>
          <a:p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¿EN QUÉ INVIERTE </a:t>
            </a:r>
            <a:r>
              <a:rPr lang="es-G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 SECRETARÍA GENERAL DE LA PRESIDENCIA DE LA REPÚBLICA?</a:t>
            </a:r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4253135" y="1587461"/>
            <a:ext cx="6971534" cy="5579063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MX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de Inversión </a:t>
            </a:r>
            <a:r>
              <a:rPr lang="es-MX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vigente </a:t>
            </a:r>
            <a:r>
              <a:rPr lang="es-MX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Secretaría General de la Presidencia de la República, se </a:t>
            </a:r>
            <a:r>
              <a:rPr lang="es-MX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encuentra principalmente </a:t>
            </a:r>
            <a:r>
              <a:rPr lang="es-MX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los renglones de gasto 322 Mobiliario y </a:t>
            </a:r>
            <a:r>
              <a:rPr lang="es-MX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 </a:t>
            </a:r>
            <a:r>
              <a:rPr lang="es-MX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oficina, 328 Equipo de cómputo y 329 Otras maquinarias y </a:t>
            </a:r>
            <a:r>
              <a:rPr lang="es-MX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equipos.</a:t>
            </a:r>
            <a:endParaRPr lang="es-GT" sz="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5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87531" y="1838053"/>
            <a:ext cx="3327219" cy="277204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inversión se divide principalmente en 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adquisición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mobiliario y equipo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GT" sz="2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Edificio - Iconos gratis de edifici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110" y="91453"/>
            <a:ext cx="1288467" cy="128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0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4667794" y="1611085"/>
            <a:ext cx="7406641" cy="415380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vigente total para la inversión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Q.505,000.00 </a:t>
            </a:r>
            <a:endParaRPr lang="es-G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utilizado al </a:t>
            </a:r>
            <a:r>
              <a:rPr lang="es-GT" sz="27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tercer </a:t>
            </a:r>
            <a:r>
              <a:rPr lang="es-GT" sz="27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cuatrimestre 2021</a:t>
            </a:r>
            <a:r>
              <a:rPr lang="es-GT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la inversión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s-GT" sz="4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479,525.31</a:t>
            </a:r>
            <a:endParaRPr lang="es-G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pendiente de utilizar para la inversión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s-GT" sz="4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25,474.69  </a:t>
            </a: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87531" y="2351314"/>
            <a:ext cx="3327219" cy="2423886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400" b="0" dirty="0">
                <a:latin typeface="Arial" panose="020B0604020202020204" pitchFamily="34" charset="0"/>
                <a:cs typeface="Arial" panose="020B0604020202020204" pitchFamily="34" charset="0"/>
              </a:rPr>
              <a:t>Para la </a:t>
            </a:r>
            <a:r>
              <a:rPr lang="es-G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Secretaría General de la Presidencia de la República </a:t>
            </a:r>
            <a:r>
              <a:rPr lang="es-GT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GT" sz="2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 </a:t>
            </a:r>
            <a:r>
              <a:rPr lang="es-GT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rubro constituye el 2.33% del total de su presupuesto.</a:t>
            </a:r>
            <a: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31" y="945424"/>
            <a:ext cx="10470969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MONTO UTILIZADO EN </a:t>
            </a:r>
            <a:r>
              <a:rPr lang="es-GT" dirty="0" smtClean="0">
                <a:latin typeface="Arial" panose="020B0604020202020204" pitchFamily="34" charset="0"/>
                <a:cs typeface="Arial" panose="020B0604020202020204" pitchFamily="34" charset="0"/>
              </a:rPr>
              <a:t>INVERSIÓN</a:t>
            </a: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707624" y="109728"/>
            <a:ext cx="1366811" cy="11064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10" name="Picture 4" descr="Edificio - Iconos gratis de edifici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624" y="238183"/>
            <a:ext cx="1288467" cy="128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06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4736160" y="1093409"/>
            <a:ext cx="5202599" cy="3072010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4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vigente total para la inversión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s-GT" sz="4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113,500.00</a:t>
            </a:r>
          </a:p>
          <a:p>
            <a:pPr algn="just">
              <a:lnSpc>
                <a:spcPct val="150000"/>
              </a:lnSpc>
            </a:pPr>
            <a:endParaRPr lang="es-GT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7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</a:t>
            </a: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utilizado al </a:t>
            </a:r>
            <a:r>
              <a:rPr lang="es-GT" sz="27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tercer </a:t>
            </a:r>
            <a:r>
              <a:rPr lang="es-GT" sz="27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cuatrimestre 2021</a:t>
            </a:r>
            <a:r>
              <a:rPr lang="es-GT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la inversión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s-GT" sz="4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102,905.92</a:t>
            </a:r>
          </a:p>
          <a:p>
            <a:pPr algn="just">
              <a:lnSpc>
                <a:spcPct val="150000"/>
              </a:lnSpc>
            </a:pPr>
            <a:endParaRPr lang="es-GT" sz="2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7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</a:t>
            </a: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pendiente de utilizar para la inversión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s-GT" sz="4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10,594.08</a:t>
            </a:r>
            <a:endParaRPr lang="es-GT" sz="4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87531" y="2351314"/>
            <a:ext cx="3327219" cy="2423886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400" b="0" dirty="0">
                <a:latin typeface="Arial" panose="020B0604020202020204" pitchFamily="34" charset="0"/>
                <a:cs typeface="Arial" panose="020B0604020202020204" pitchFamily="34" charset="0"/>
              </a:rPr>
              <a:t>Para la </a:t>
            </a:r>
            <a:r>
              <a:rPr lang="es-G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Comisión Presidencial Contra la Corrupción </a:t>
            </a:r>
            <a:r>
              <a:rPr lang="es-GT" sz="2400" b="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GT" sz="2800" b="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s-G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Comisión Presidencial de Asuntos Municipales </a:t>
            </a:r>
            <a:r>
              <a:rPr lang="es-GT" sz="2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rubro constituye </a:t>
            </a:r>
            <a:r>
              <a:rPr lang="es-GT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1.12% y </a:t>
            </a:r>
            <a:r>
              <a:rPr lang="es-GT" sz="22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2.23%, </a:t>
            </a:r>
            <a:r>
              <a:rPr lang="es-GT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respectivamente, del total de su presupuesto.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981" y="618123"/>
            <a:ext cx="10470969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Autofit/>
          </a:bodyPr>
          <a:lstStyle/>
          <a:p>
            <a:r>
              <a:rPr lang="es-GT" sz="3200" dirty="0">
                <a:latin typeface="Arial" panose="020B0604020202020204" pitchFamily="34" charset="0"/>
                <a:cs typeface="Arial" panose="020B0604020202020204" pitchFamily="34" charset="0"/>
              </a:rPr>
              <a:t>MONTO UTILIZADO EN </a:t>
            </a:r>
            <a:r>
              <a:rPr lang="es-G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INVERSIÓN</a:t>
            </a:r>
            <a:r>
              <a:rPr lang="es-GT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 txBox="1">
            <a:spLocks/>
          </p:cNvSpPr>
          <p:nvPr/>
        </p:nvSpPr>
        <p:spPr>
          <a:xfrm>
            <a:off x="4736159" y="1058122"/>
            <a:ext cx="5792258" cy="3217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es-G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Comisión Presidencial Contra la Corrupción</a:t>
            </a:r>
            <a:endParaRPr lang="es-G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 txBox="1">
            <a:spLocks/>
          </p:cNvSpPr>
          <p:nvPr/>
        </p:nvSpPr>
        <p:spPr>
          <a:xfrm>
            <a:off x="4736159" y="4004520"/>
            <a:ext cx="5792258" cy="3217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es-G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Comisión Presidencial de Asuntos Municipales</a:t>
            </a:r>
            <a:endParaRPr lang="es-G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4736161" y="4076552"/>
            <a:ext cx="5202599" cy="3072010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4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vigente total para la inversión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s-GT" sz="4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89,658.00</a:t>
            </a:r>
            <a:endParaRPr lang="es-GT" sz="4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utilizado al </a:t>
            </a:r>
            <a:r>
              <a:rPr lang="es-GT" sz="27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tercer </a:t>
            </a:r>
            <a:r>
              <a:rPr lang="es-GT" sz="27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cuatrimestre 2021</a:t>
            </a:r>
            <a:r>
              <a:rPr lang="es-GT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la inversión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s-GT" sz="4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86,694.00   </a:t>
            </a:r>
            <a:endParaRPr lang="es-GT" sz="4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pendiente de utilizar para la inversión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s-GT" sz="4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2,964.00</a:t>
            </a:r>
            <a:endParaRPr lang="es-GT" sz="4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755950" y="91440"/>
            <a:ext cx="1286698" cy="1127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10" name="Picture 4" descr="Edificio - Iconos gratis de edifici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066" y="274635"/>
            <a:ext cx="1288467" cy="128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14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725" y="1011890"/>
            <a:ext cx="9146435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Autofit/>
          </a:bodyPr>
          <a:lstStyle/>
          <a:p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¿QUÉ FINALIDADES ATIENDE </a:t>
            </a:r>
            <a:r>
              <a:rPr lang="es-G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 SECRETARÍA GENERAL DE LA PRESIDENCIA DE LA REPÚBLICA?</a:t>
            </a:r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728725" y="1428620"/>
            <a:ext cx="10885520" cy="3812120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acuerdo con el Manual de Clasificaciones Presupuestarias para el Sector Público de Guatemala, la </a:t>
            </a:r>
            <a:r>
              <a:rPr lang="es-GT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 finalidad que se atiende es Servicios Públicos Generales </a:t>
            </a:r>
            <a:r>
              <a:rPr lang="es-GT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s-GT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G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r>
              <a:rPr lang="es-GT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presupuesto total </a:t>
            </a:r>
            <a:r>
              <a:rPr lang="es-GT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Secretaría General de la Presidencia de la República y las Comisiones Presidenciales Contra la Corrupción y de Asuntos Municipales.</a:t>
            </a:r>
            <a:endParaRPr lang="es-G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Target arm | Icono Grat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707" y="56535"/>
            <a:ext cx="1477870" cy="147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02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611" y="575125"/>
            <a:ext cx="8791303" cy="547089"/>
          </a:xfrm>
        </p:spPr>
        <p:txBody>
          <a:bodyPr>
            <a:noAutofit/>
          </a:bodyPr>
          <a:lstStyle/>
          <a:p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EJECUCIÓN PRESUPUESTARIA POR FINALIDAD AL </a:t>
            </a:r>
            <a:r>
              <a:rPr lang="es-G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TERCER </a:t>
            </a:r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CUATRIMESTRE 2021</a:t>
            </a:r>
            <a:endParaRPr lang="es-G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 de texto 114"/>
          <p:cNvSpPr txBox="1"/>
          <p:nvPr/>
        </p:nvSpPr>
        <p:spPr>
          <a:xfrm>
            <a:off x="4029075" y="1457960"/>
            <a:ext cx="3747533" cy="304166"/>
          </a:xfrm>
          <a:prstGeom prst="rect">
            <a:avLst/>
          </a:prstGeom>
          <a:solidFill>
            <a:srgbClr val="448DD0"/>
          </a:solidFill>
          <a:ln w="63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1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Secretaría General de la Presidencia de la República</a:t>
            </a:r>
            <a:endParaRPr lang="es-G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uadro de texto 24"/>
          <p:cNvSpPr txBox="1"/>
          <p:nvPr/>
        </p:nvSpPr>
        <p:spPr>
          <a:xfrm>
            <a:off x="151447" y="2524125"/>
            <a:ext cx="3782378" cy="313036"/>
          </a:xfrm>
          <a:prstGeom prst="rect">
            <a:avLst/>
          </a:prstGeom>
          <a:solidFill>
            <a:srgbClr val="448DD0"/>
          </a:solidFill>
          <a:ln w="63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MX" sz="11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Comisión Presidencial Contra la Corrupción</a:t>
            </a:r>
            <a:endParaRPr lang="es-G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uadro de texto 133"/>
          <p:cNvSpPr txBox="1"/>
          <p:nvPr/>
        </p:nvSpPr>
        <p:spPr>
          <a:xfrm>
            <a:off x="7890286" y="2524125"/>
            <a:ext cx="4156062" cy="313869"/>
          </a:xfrm>
          <a:prstGeom prst="rect">
            <a:avLst/>
          </a:prstGeom>
          <a:solidFill>
            <a:srgbClr val="448DD0"/>
          </a:solidFill>
          <a:ln w="63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MX" sz="11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Comisión Presidencial de Asuntos Municipales</a:t>
            </a:r>
            <a:endParaRPr lang="es-G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B78277C6-A84A-4603-A315-C3389A55275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062047" y="2097871"/>
          <a:ext cx="3828240" cy="3362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Gráfico 20" descr="Cifras en millones de Quetzales">
            <a:extLst>
              <a:ext uri="{FF2B5EF4-FFF2-40B4-BE49-F238E27FC236}">
                <a16:creationId xmlns:a16="http://schemas.microsoft.com/office/drawing/2014/main" id="{C0110C22-4EC7-482A-ACB9-9CD1526E325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51447" y="2936631"/>
          <a:ext cx="3782378" cy="2716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767B6C65-0CD0-40A3-9416-69F7F35C8F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4375419"/>
              </p:ext>
            </p:extLst>
          </p:nvPr>
        </p:nvGraphicFramePr>
        <p:xfrm>
          <a:off x="7890285" y="2775756"/>
          <a:ext cx="4301715" cy="2746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9705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A2162693-C48A-1D46-A173-005AE60ACA54}"/>
              </a:ext>
            </a:extLst>
          </p:cNvPr>
          <p:cNvSpPr txBox="1">
            <a:spLocks/>
          </p:cNvSpPr>
          <p:nvPr/>
        </p:nvSpPr>
        <p:spPr>
          <a:xfrm>
            <a:off x="2865120" y="5017050"/>
            <a:ext cx="9144000" cy="15724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GT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RENDICIÓN DE CUENTAS</a:t>
            </a:r>
          </a:p>
          <a:p>
            <a:pPr algn="r"/>
            <a:r>
              <a:rPr lang="es-GT" sz="37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3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37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ESPECÍFICOS</a:t>
            </a:r>
          </a:p>
          <a:p>
            <a:pPr algn="r"/>
            <a:r>
              <a:rPr lang="es-GT" sz="37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TERCER </a:t>
            </a:r>
            <a:r>
              <a:rPr lang="es-GT" sz="37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CUATRIMESTRE 2021</a:t>
            </a:r>
          </a:p>
        </p:txBody>
      </p:sp>
    </p:spTree>
    <p:extLst>
      <p:ext uri="{BB962C8B-B14F-4D97-AF65-F5344CB8AC3E}">
        <p14:creationId xmlns:p14="http://schemas.microsoft.com/office/powerpoint/2010/main" val="129706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701" y="544971"/>
            <a:ext cx="9092725" cy="547089"/>
          </a:xfrm>
        </p:spPr>
        <p:txBody>
          <a:bodyPr>
            <a:noAutofit/>
          </a:bodyPr>
          <a:lstStyle/>
          <a:p>
            <a:r>
              <a:rPr lang="es-GT" sz="2800" dirty="0">
                <a:latin typeface="Garamond" panose="02020404030301010803" pitchFamily="18" charset="0"/>
                <a:cs typeface="Arial" panose="020B0604020202020204" pitchFamily="34" charset="0"/>
              </a:rPr>
              <a:t>PRINCIPALES FUNCIONES DE </a:t>
            </a:r>
            <a:r>
              <a:rPr lang="es-GT" sz="2800" dirty="0" smtClean="0">
                <a:latin typeface="Garamond" panose="02020404030301010803" pitchFamily="18" charset="0"/>
                <a:cs typeface="Arial" panose="020B0604020202020204" pitchFamily="34" charset="0"/>
              </a:rPr>
              <a:t>LA SECRETARÍA GENERAL DE LA PRESIDENCIA DE LA REPÚBLICA</a:t>
            </a:r>
            <a:endParaRPr lang="es-GT" sz="2800" b="1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58" y="1547434"/>
            <a:ext cx="11724830" cy="4614170"/>
          </a:xfrm>
        </p:spPr>
        <p:txBody>
          <a:bodyPr>
            <a:noAutofit/>
          </a:bodyPr>
          <a:lstStyle/>
          <a:p>
            <a:pPr marL="457200" lvl="1" indent="0" algn="just">
              <a:lnSpc>
                <a:spcPct val="150000"/>
              </a:lnSpc>
              <a:buNone/>
            </a:pPr>
            <a:r>
              <a:rPr lang="es-GT" sz="1300" dirty="0">
                <a:latin typeface="Arial" panose="020B0604020202020204" pitchFamily="34" charset="0"/>
                <a:cs typeface="Arial" panose="020B0604020202020204" pitchFamily="34" charset="0"/>
              </a:rPr>
              <a:t>De conformidad con las normas que regulan su funcionamiento, las principales funciones </a:t>
            </a:r>
            <a:r>
              <a:rPr lang="es-GT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son</a:t>
            </a:r>
            <a:r>
              <a:rPr lang="es-GT" sz="13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MX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Dar </a:t>
            </a: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fe administrativa de los Acuerdos Gubernativos y demás disposiciones del Presidente de la República, suscribiéndolos.</a:t>
            </a:r>
          </a:p>
          <a:p>
            <a:pPr lvl="1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MX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Distribuir </a:t>
            </a: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las consultas técnicas y legales a los órganos de asesoría de la Presidencia.</a:t>
            </a:r>
          </a:p>
          <a:p>
            <a:pPr lvl="1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MX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Revisar </a:t>
            </a: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los expedientes que se sometan a conocimiento y aprobación del Presidente de la República.</a:t>
            </a:r>
          </a:p>
          <a:p>
            <a:pPr lvl="1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MX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Velar </a:t>
            </a: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porque el despacho del Presidente se tramite con la prontitud necesaria</a:t>
            </a:r>
            <a:r>
              <a:rPr lang="es-MX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GT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Tramitar los asuntos de Gobierno del Despacho del Presidente de la República;</a:t>
            </a:r>
          </a:p>
          <a:p>
            <a:pPr lvl="1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MX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Garantizar la seguridad y certeza jurídica del accionar de la Presidencia de la República;</a:t>
            </a:r>
            <a:endParaRPr lang="es-GT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GT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Actuar </a:t>
            </a:r>
            <a:r>
              <a:rPr lang="es-GT" sz="1300" dirty="0">
                <a:latin typeface="Arial" panose="020B0604020202020204" pitchFamily="34" charset="0"/>
                <a:cs typeface="Arial" panose="020B0604020202020204" pitchFamily="34" charset="0"/>
              </a:rPr>
              <a:t>como enlace entre la Presidencia de la República y demás entidades del Organismo Ejecutivo</a:t>
            </a:r>
            <a:r>
              <a:rPr lang="es-GT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GT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Emitir circulares a los Ministerios de Estado, Secretarías de la Presidencia de la República y demás entidades de la Administración Pública, para dar fluidez a los asuntos o procedimientos administrativos que le son propios;</a:t>
            </a:r>
          </a:p>
          <a:p>
            <a:pPr lvl="1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MX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Ejercer, por delegación del Presidente de la República, el control de las entidades administrativas dependientes de la Presidencia de la República;</a:t>
            </a:r>
            <a:endParaRPr lang="es-GT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GT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Promover, por instrucciones del Presidente de la República, el régimen jurídico-administrativo del Estado que propicie la eficiencia y eficacia;</a:t>
            </a:r>
          </a:p>
          <a:p>
            <a:pPr lvl="1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MX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Coordinar, </a:t>
            </a: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es-MX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instrucciones del </a:t>
            </a: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Presidente de la </a:t>
            </a:r>
            <a:r>
              <a:rPr lang="es-MX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República, porque la administración pública se desarrolle en armonía con los principios que la orientan.</a:t>
            </a:r>
            <a:endParaRPr lang="es-GT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es-GT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es-GT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13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13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es-GT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1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700058" y="1648588"/>
            <a:ext cx="10972800" cy="455295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50000"/>
              </a:lnSpc>
              <a:buNone/>
            </a:pPr>
            <a:r>
              <a:rPr lang="es-C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 atendió </a:t>
            </a:r>
            <a:r>
              <a:rPr lang="es-CR" sz="1600" dirty="0">
                <a:latin typeface="Arial" panose="020B0604020202020204" pitchFamily="34" charset="0"/>
                <a:cs typeface="Arial" panose="020B0604020202020204" pitchFamily="34" charset="0"/>
              </a:rPr>
              <a:t>un total de </a:t>
            </a:r>
            <a:r>
              <a:rPr lang="es-C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1165 expedientes relacionados con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 asesoría y consultoría legal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los cuales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636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corresponden a expedientes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administrativos (569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expedientes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atendidos y 67 en trámite)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529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a expedientes judiciales.</a:t>
            </a: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Expedientes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Administrativos. </a:t>
            </a:r>
            <a:endParaRPr lang="es-MX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</a:pP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Dictámenes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y Opiniones que permitieron facilitar al Presidente de la República la toma de decisiones, materializadas en Acuerdos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Gubernativos. </a:t>
            </a:r>
          </a:p>
          <a:p>
            <a:pPr lvl="1" algn="just">
              <a:lnSpc>
                <a:spcPct val="150000"/>
              </a:lnSpc>
            </a:pP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Providencias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que permitieron corregir aspectos sustanciales en los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expedientes,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para dotar de certeza jurídica las disposiciones emanadas del Presidente de la República. </a:t>
            </a: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Expedientes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Judiciales. </a:t>
            </a:r>
            <a:endParaRPr lang="es-MX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</a:pP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Evacuación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de audiencias conferidas al Presidente de la República en las diferentes acciones constitucionales, a través de los memoriales respectivos, diligenciados oportuna y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eficientemente. </a:t>
            </a:r>
          </a:p>
          <a:p>
            <a:pPr lvl="1" algn="just">
              <a:lnSpc>
                <a:spcPct val="150000"/>
              </a:lnSpc>
            </a:pP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Asesoría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y acompañamiento brindado en actuaciones de índole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judicial.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Información al 27 de diciembre de 2021.</a:t>
            </a:r>
            <a:endParaRPr lang="es-G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s-G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s-G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s-G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s-G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1E4339DE-E389-44FD-9430-E98D48BA7BA0}"/>
              </a:ext>
            </a:extLst>
          </p:cNvPr>
          <p:cNvSpPr txBox="1">
            <a:spLocks/>
          </p:cNvSpPr>
          <p:nvPr/>
        </p:nvSpPr>
        <p:spPr>
          <a:xfrm>
            <a:off x="1819216" y="455573"/>
            <a:ext cx="8734484" cy="668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s-GT" sz="2400" dirty="0">
                <a:latin typeface="Arial" panose="020B0604020202020204" pitchFamily="34" charset="0"/>
                <a:cs typeface="Arial" panose="020B0604020202020204" pitchFamily="34" charset="0"/>
              </a:rPr>
              <a:t>PRINCIPALES RESULTADOS Y </a:t>
            </a:r>
            <a:r>
              <a:rPr lang="es-G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AVANCES</a:t>
            </a:r>
            <a:endParaRPr lang="es-G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13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6">
            <a:extLst>
              <a:ext uri="{FF2B5EF4-FFF2-40B4-BE49-F238E27FC236}">
                <a16:creationId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723900" y="1371600"/>
            <a:ext cx="10506075" cy="528469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Se atendió un total de </a:t>
            </a:r>
            <a:r>
              <a:rPr lang="es-C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126 </a:t>
            </a:r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solicitudes de información pública de las cuales </a:t>
            </a:r>
            <a:r>
              <a:rPr lang="es-C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111 </a:t>
            </a:r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corresponden a la Secretaría General de la Presidencia de la República y </a:t>
            </a:r>
            <a:r>
              <a:rPr lang="es-C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al Presidente de la República de Guatemala. </a:t>
            </a:r>
            <a:endParaRPr lang="es-C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es-C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dio fe administrativa de </a:t>
            </a:r>
            <a:r>
              <a:rPr lang="es-C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864 </a:t>
            </a:r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Acuerdos Gubernativos</a:t>
            </a:r>
            <a:r>
              <a:rPr lang="es-C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Se tramitó un total de 2477 expedientes de contratación de bienes y servicios de las dependencias adscritas a la Presidencia de la República, y de la Secretaría General de la Presidencia de la República.</a:t>
            </a:r>
          </a:p>
          <a:p>
            <a:pPr algn="just">
              <a:lnSpc>
                <a:spcPct val="150000"/>
              </a:lnSpc>
            </a:pPr>
            <a:r>
              <a:rPr lang="es-C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través de la Secretaría General de la Presidencia de la República, se presentaron </a:t>
            </a:r>
            <a:r>
              <a:rPr lang="es-C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iniciativas de ley al Congreso de la República</a:t>
            </a:r>
            <a:r>
              <a:rPr lang="es-C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*Información al 27 de diciembre de 2021.</a:t>
            </a:r>
            <a:endParaRPr lang="es-G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C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endParaRPr lang="es-G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es-G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1E4339DE-E389-44FD-9430-E98D48BA7BA0}"/>
              </a:ext>
            </a:extLst>
          </p:cNvPr>
          <p:cNvSpPr txBox="1">
            <a:spLocks/>
          </p:cNvSpPr>
          <p:nvPr/>
        </p:nvSpPr>
        <p:spPr>
          <a:xfrm>
            <a:off x="1819216" y="455573"/>
            <a:ext cx="8734484" cy="668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s-GT" sz="2400" dirty="0">
                <a:latin typeface="Arial" panose="020B0604020202020204" pitchFamily="34" charset="0"/>
                <a:cs typeface="Arial" panose="020B0604020202020204" pitchFamily="34" charset="0"/>
              </a:rPr>
              <a:t>PRINCIPALES RESULTADOS Y </a:t>
            </a:r>
            <a:r>
              <a:rPr lang="es-G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AVANCES</a:t>
            </a:r>
            <a:endParaRPr lang="es-G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07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A2162693-C48A-1D46-A173-005AE60ACA54}"/>
              </a:ext>
            </a:extLst>
          </p:cNvPr>
          <p:cNvSpPr txBox="1">
            <a:spLocks/>
          </p:cNvSpPr>
          <p:nvPr/>
        </p:nvSpPr>
        <p:spPr>
          <a:xfrm>
            <a:off x="2934787" y="4972043"/>
            <a:ext cx="9144000" cy="15724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s-GT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RENDICIÓN DE CUENTAS</a:t>
            </a:r>
            <a:r>
              <a:rPr lang="es-GT" sz="3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3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3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CONSOLIDADO DE LOGROS INSTITUCIONALES</a:t>
            </a:r>
            <a:endParaRPr lang="es-GT" sz="3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06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1E4339DE-E389-44FD-9430-E98D48BA7BA0}"/>
              </a:ext>
            </a:extLst>
          </p:cNvPr>
          <p:cNvSpPr txBox="1">
            <a:spLocks/>
          </p:cNvSpPr>
          <p:nvPr/>
        </p:nvSpPr>
        <p:spPr>
          <a:xfrm>
            <a:off x="1819216" y="455573"/>
            <a:ext cx="8452584" cy="668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CONSOLIDADO DE LOGROS INSTITUCIONALES</a:t>
            </a:r>
            <a:endParaRPr lang="es-G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190415"/>
              </p:ext>
            </p:extLst>
          </p:nvPr>
        </p:nvGraphicFramePr>
        <p:xfrm>
          <a:off x="787708" y="1361630"/>
          <a:ext cx="10515600" cy="4930521"/>
        </p:xfrm>
        <a:graphic>
          <a:graphicData uri="http://schemas.openxmlformats.org/drawingml/2006/table">
            <a:tbl>
              <a:tblPr firstRow="1" firstCol="1" bandRow="1"/>
              <a:tblGrid>
                <a:gridCol w="3087380">
                  <a:extLst>
                    <a:ext uri="{9D8B030D-6E8A-4147-A177-3AD203B41FA5}">
                      <a16:colId xmlns:a16="http://schemas.microsoft.com/office/drawing/2014/main" val="2011265106"/>
                    </a:ext>
                  </a:extLst>
                </a:gridCol>
                <a:gridCol w="1297625">
                  <a:extLst>
                    <a:ext uri="{9D8B030D-6E8A-4147-A177-3AD203B41FA5}">
                      <a16:colId xmlns:a16="http://schemas.microsoft.com/office/drawing/2014/main" val="2265816736"/>
                    </a:ext>
                  </a:extLst>
                </a:gridCol>
                <a:gridCol w="6130595">
                  <a:extLst>
                    <a:ext uri="{9D8B030D-6E8A-4147-A177-3AD203B41FA5}">
                      <a16:colId xmlns:a16="http://schemas.microsoft.com/office/drawing/2014/main" val="1114902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b="1" dirty="0">
                          <a:effectLst/>
                          <a:latin typeface="Arial" panose="020B0604020202020204" pitchFamily="34" charset="0"/>
                          <a:ea typeface="Montserrat"/>
                          <a:cs typeface="Arial" panose="020B0604020202020204" pitchFamily="34" charset="0"/>
                        </a:rPr>
                        <a:t>Logro institucional</a:t>
                      </a:r>
                      <a:endParaRPr lang="es-GT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b="1" dirty="0">
                          <a:effectLst/>
                          <a:latin typeface="Arial" panose="020B0604020202020204" pitchFamily="34" charset="0"/>
                          <a:ea typeface="Montserrat"/>
                          <a:cs typeface="Arial" panose="020B0604020202020204" pitchFamily="34" charset="0"/>
                        </a:rPr>
                        <a:t>Meta física ejecutada</a:t>
                      </a:r>
                      <a:endParaRPr lang="es-GT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b="1">
                          <a:effectLst/>
                          <a:latin typeface="Arial" panose="020B0604020202020204" pitchFamily="34" charset="0"/>
                          <a:ea typeface="Montserrat"/>
                          <a:cs typeface="Arial" panose="020B0604020202020204" pitchFamily="34" charset="0"/>
                        </a:rPr>
                        <a:t>Observaciones</a:t>
                      </a:r>
                      <a:endParaRPr lang="es-GT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7774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  <a:latin typeface="Arial" panose="020B0604020202020204" pitchFamily="34" charset="0"/>
                          <a:ea typeface="Montserrat"/>
                          <a:cs typeface="Arial" panose="020B0604020202020204" pitchFamily="34" charset="0"/>
                        </a:rPr>
                        <a:t>Iniciativas de Ley presentadas al Congreso de la República.</a:t>
                      </a:r>
                      <a:endParaRPr lang="es-GT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  <a:latin typeface="Arial" panose="020B0604020202020204" pitchFamily="34" charset="0"/>
                          <a:ea typeface="Montserrat"/>
                          <a:cs typeface="Arial" panose="020B0604020202020204" pitchFamily="34" charset="0"/>
                        </a:rPr>
                        <a:t>13</a:t>
                      </a:r>
                      <a:endParaRPr lang="es-GT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effectLst/>
                          <a:latin typeface="Arial" panose="020B0604020202020204" pitchFamily="34" charset="0"/>
                          <a:ea typeface="Montserrat"/>
                          <a:cs typeface="Arial" panose="020B0604020202020204" pitchFamily="34" charset="0"/>
                        </a:rPr>
                        <a:t>La Secretaría General de la Presidencia de la República, tiene participación en una de las metas establecidas en la Política General de Gobierno 2020-2024, siendo la siguiente: </a:t>
                      </a:r>
                      <a:r>
                        <a:rPr lang="es-GT" sz="1600" i="1" dirty="0">
                          <a:effectLst/>
                          <a:latin typeface="Arial" panose="020B0604020202020204" pitchFamily="34" charset="0"/>
                          <a:ea typeface="Montserrat"/>
                          <a:cs typeface="Arial" panose="020B0604020202020204" pitchFamily="34" charset="0"/>
                        </a:rPr>
                        <a:t>“Para el año 2023 se ha implementado la agenda legislativa en apoyo a la Política General de Gobierno 2020-2024 (58 iniciativas de ley presentadas al Congreso de la República).”</a:t>
                      </a:r>
                      <a:endParaRPr lang="es-GT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i="1" dirty="0">
                          <a:effectLst/>
                          <a:latin typeface="Arial" panose="020B0604020202020204" pitchFamily="34" charset="0"/>
                          <a:ea typeface="Montserrat"/>
                          <a:cs typeface="Arial" panose="020B0604020202020204" pitchFamily="34" charset="0"/>
                        </a:rPr>
                        <a:t> </a:t>
                      </a:r>
                      <a:endParaRPr lang="es-GT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600" dirty="0">
                          <a:effectLst/>
                          <a:latin typeface="Arial" panose="020B0604020202020204" pitchFamily="34" charset="0"/>
                          <a:ea typeface="Montserrat"/>
                          <a:cs typeface="Arial" panose="020B0604020202020204" pitchFamily="34" charset="0"/>
                        </a:rPr>
                        <a:t>Esta meta tiene como responsable al Gabinete de Gobierno; sin embargo, a través de la Secretaría General de la Presidencia de la República se realiza la remisión al Congreso de la República de Guatemala de las iniciativas de ley.</a:t>
                      </a:r>
                      <a:endParaRPr lang="es-GT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8315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ontserrat"/>
                          <a:cs typeface="Arial" panose="020B0604020202020204" pitchFamily="34" charset="0"/>
                        </a:rPr>
                        <a:t>Acuerdos</a:t>
                      </a:r>
                      <a:r>
                        <a:rPr lang="es-CR" sz="1600" dirty="0">
                          <a:effectLst/>
                          <a:latin typeface="Arial" panose="020B0604020202020204" pitchFamily="34" charset="0"/>
                          <a:ea typeface="Montserrat"/>
                          <a:cs typeface="Arial" panose="020B0604020202020204" pitchFamily="34" charset="0"/>
                        </a:rPr>
                        <a:t> Gubernativos en beneficio del Gobierno General</a:t>
                      </a:r>
                      <a:endParaRPr lang="es-GT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 smtClean="0">
                          <a:effectLst/>
                          <a:latin typeface="Arial" panose="020B0604020202020204" pitchFamily="34" charset="0"/>
                          <a:ea typeface="Montserrat"/>
                          <a:cs typeface="Arial" panose="020B0604020202020204" pitchFamily="34" charset="0"/>
                        </a:rPr>
                        <a:t>864</a:t>
                      </a:r>
                      <a:endParaRPr lang="es-GT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  <a:latin typeface="Arial" panose="020B0604020202020204" pitchFamily="34" charset="0"/>
                          <a:ea typeface="Montserrat"/>
                          <a:cs typeface="Arial" panose="020B0604020202020204" pitchFamily="34" charset="0"/>
                        </a:rPr>
                        <a:t>Correspondiente a las metas de productos y subproductos definidos por la Secretaría General.</a:t>
                      </a:r>
                      <a:endParaRPr lang="es-GT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7336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5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ontserrat"/>
                          <a:cs typeface="Arial" panose="020B0604020202020204" pitchFamily="34" charset="0"/>
                        </a:rPr>
                        <a:t>Expedientes tramitados en beneficio de entidades, personas jurídicas e individuales. </a:t>
                      </a:r>
                      <a:endParaRPr lang="es-GT" sz="15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ontserra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ontserrat"/>
                          <a:cs typeface="Arial" panose="020B0604020202020204" pitchFamily="34" charset="0"/>
                        </a:rPr>
                        <a:t>5685</a:t>
                      </a:r>
                      <a:endParaRPr lang="es-GT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ontserra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ontserrat"/>
                          <a:cs typeface="Arial" panose="020B0604020202020204" pitchFamily="34" charset="0"/>
                        </a:rPr>
                        <a:t>Correspondiente a las metas de productos y subproductos definidos por la Secretaría General.</a:t>
                      </a:r>
                    </a:p>
                    <a:p>
                      <a:pPr marL="0" indent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GT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ontserra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3882960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3734936" y="6292151"/>
            <a:ext cx="3441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*Información al 27 de diciembre de 2021.</a:t>
            </a:r>
            <a:endParaRPr lang="es-G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1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1E4339DE-E389-44FD-9430-E98D48BA7BA0}"/>
              </a:ext>
            </a:extLst>
          </p:cNvPr>
          <p:cNvSpPr txBox="1">
            <a:spLocks/>
          </p:cNvSpPr>
          <p:nvPr/>
        </p:nvSpPr>
        <p:spPr>
          <a:xfrm>
            <a:off x="1819216" y="455573"/>
            <a:ext cx="8452584" cy="668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CONSOLIDADO DE LOGROS INSTITUCIONALES</a:t>
            </a:r>
            <a:endParaRPr lang="es-G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95134"/>
              </p:ext>
            </p:extLst>
          </p:nvPr>
        </p:nvGraphicFramePr>
        <p:xfrm>
          <a:off x="787708" y="1743138"/>
          <a:ext cx="10515600" cy="4171188"/>
        </p:xfrm>
        <a:graphic>
          <a:graphicData uri="http://schemas.openxmlformats.org/drawingml/2006/table">
            <a:tbl>
              <a:tblPr firstRow="1" firstCol="1" bandRow="1"/>
              <a:tblGrid>
                <a:gridCol w="3087380">
                  <a:extLst>
                    <a:ext uri="{9D8B030D-6E8A-4147-A177-3AD203B41FA5}">
                      <a16:colId xmlns:a16="http://schemas.microsoft.com/office/drawing/2014/main" val="2011265106"/>
                    </a:ext>
                  </a:extLst>
                </a:gridCol>
                <a:gridCol w="1297625">
                  <a:extLst>
                    <a:ext uri="{9D8B030D-6E8A-4147-A177-3AD203B41FA5}">
                      <a16:colId xmlns:a16="http://schemas.microsoft.com/office/drawing/2014/main" val="2265816736"/>
                    </a:ext>
                  </a:extLst>
                </a:gridCol>
                <a:gridCol w="6130595">
                  <a:extLst>
                    <a:ext uri="{9D8B030D-6E8A-4147-A177-3AD203B41FA5}">
                      <a16:colId xmlns:a16="http://schemas.microsoft.com/office/drawing/2014/main" val="1114902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b="1" dirty="0">
                          <a:effectLst/>
                          <a:latin typeface="Arial" panose="020B0604020202020204" pitchFamily="34" charset="0"/>
                          <a:ea typeface="Montserrat"/>
                          <a:cs typeface="Arial" panose="020B0604020202020204" pitchFamily="34" charset="0"/>
                        </a:rPr>
                        <a:t>Logro institucional</a:t>
                      </a:r>
                      <a:endParaRPr lang="es-GT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b="1" dirty="0">
                          <a:effectLst/>
                          <a:latin typeface="Arial" panose="020B0604020202020204" pitchFamily="34" charset="0"/>
                          <a:ea typeface="Montserrat"/>
                          <a:cs typeface="Arial" panose="020B0604020202020204" pitchFamily="34" charset="0"/>
                        </a:rPr>
                        <a:t>Meta física ejecutada</a:t>
                      </a:r>
                      <a:endParaRPr lang="es-GT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b="1">
                          <a:effectLst/>
                          <a:latin typeface="Arial" panose="020B0604020202020204" pitchFamily="34" charset="0"/>
                          <a:ea typeface="Montserrat"/>
                          <a:cs typeface="Arial" panose="020B0604020202020204" pitchFamily="34" charset="0"/>
                        </a:rPr>
                        <a:t>Observaciones</a:t>
                      </a:r>
                      <a:endParaRPr lang="es-GT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7774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  <a:latin typeface="Arial" panose="020B0604020202020204" pitchFamily="34" charset="0"/>
                          <a:ea typeface="Montserrat"/>
                          <a:cs typeface="Arial" panose="020B0604020202020204" pitchFamily="34" charset="0"/>
                        </a:rPr>
                        <a:t>Capacitaciones brindadas a Secretarías y </a:t>
                      </a:r>
                      <a:r>
                        <a:rPr lang="es-CR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ontserrat"/>
                          <a:cs typeface="Arial" panose="020B0604020202020204" pitchFamily="34" charset="0"/>
                        </a:rPr>
                        <a:t>Dependencias</a:t>
                      </a:r>
                      <a:r>
                        <a:rPr lang="es-CR" sz="1400" dirty="0">
                          <a:effectLst/>
                          <a:latin typeface="Arial" panose="020B0604020202020204" pitchFamily="34" charset="0"/>
                          <a:ea typeface="Montserrat"/>
                          <a:cs typeface="Arial" panose="020B0604020202020204" pitchFamily="34" charset="0"/>
                        </a:rPr>
                        <a:t> de la Presidencia de la República, sobre los lineamientos para solicitar la delegación administrativa para suscribir contratos de servicios técnicos y/o profesionales individuales en general y su respectiva aprobación.</a:t>
                      </a:r>
                      <a:endParaRPr lang="es-GT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  <a:latin typeface="Arial" panose="020B0604020202020204" pitchFamily="34" charset="0"/>
                          <a:ea typeface="Montserrat"/>
                          <a:cs typeface="Arial" panose="020B0604020202020204" pitchFamily="34" charset="0"/>
                        </a:rPr>
                        <a:t>N/A</a:t>
                      </a:r>
                      <a:endParaRPr lang="es-GT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  <a:latin typeface="Arial" panose="020B0604020202020204" pitchFamily="34" charset="0"/>
                          <a:ea typeface="Montserrat"/>
                          <a:cs typeface="Arial" panose="020B0604020202020204" pitchFamily="34" charset="0"/>
                        </a:rPr>
                        <a:t>De las capacitaciones realizadas, se obtuvo un total de 46 personas capacitadas, las cuales no se detallan como meta física ejecutada, ya que no corresponden a una meta de producto o subproducto de la Secretaría General, sino a un logro institucional.</a:t>
                      </a:r>
                      <a:endParaRPr lang="es-GT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5150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  <a:latin typeface="Arial" panose="020B0604020202020204" pitchFamily="34" charset="0"/>
                          <a:ea typeface="Montserrat"/>
                          <a:cs typeface="Arial" panose="020B0604020202020204" pitchFamily="34" charset="0"/>
                        </a:rPr>
                        <a:t>Charlas realizadas sobre información básica </a:t>
                      </a:r>
                      <a:r>
                        <a:rPr lang="es-CR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ontserrat"/>
                          <a:cs typeface="Arial" panose="020B0604020202020204" pitchFamily="34" charset="0"/>
                        </a:rPr>
                        <a:t>relacionada</a:t>
                      </a:r>
                      <a:r>
                        <a:rPr lang="es-CR" sz="1400" dirty="0">
                          <a:effectLst/>
                          <a:latin typeface="Arial" panose="020B0604020202020204" pitchFamily="34" charset="0"/>
                          <a:ea typeface="Montserrat"/>
                          <a:cs typeface="Arial" panose="020B0604020202020204" pitchFamily="34" charset="0"/>
                        </a:rPr>
                        <a:t> con la modalidad específica de arrendamiento de bienes inmuebles, dirigida a Secretarías y Dependencias de la Presidencia de la República.</a:t>
                      </a:r>
                      <a:endParaRPr lang="es-GT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  <a:latin typeface="Arial" panose="020B0604020202020204" pitchFamily="34" charset="0"/>
                          <a:ea typeface="Montserrat"/>
                          <a:cs typeface="Arial" panose="020B0604020202020204" pitchFamily="34" charset="0"/>
                        </a:rPr>
                        <a:t>N/A</a:t>
                      </a:r>
                      <a:endParaRPr lang="es-GT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effectLst/>
                          <a:latin typeface="Arial" panose="020B0604020202020204" pitchFamily="34" charset="0"/>
                          <a:ea typeface="Montserrat"/>
                          <a:cs typeface="Arial" panose="020B0604020202020204" pitchFamily="34" charset="0"/>
                        </a:rPr>
                        <a:t>De las capacitaciones realizadas, se obtuvo un total de 37 personas capacitadas, las cuales no se detallan como meta física ejecutada, ya que no corresponden a una meta de producto o subproducto de la Secretaría General, sino a un logro institucional.</a:t>
                      </a:r>
                      <a:endParaRPr lang="es-GT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0092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051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1E4339DE-E389-44FD-9430-E98D48BA7BA0}"/>
              </a:ext>
            </a:extLst>
          </p:cNvPr>
          <p:cNvSpPr txBox="1">
            <a:spLocks/>
          </p:cNvSpPr>
          <p:nvPr/>
        </p:nvSpPr>
        <p:spPr>
          <a:xfrm>
            <a:off x="1819216" y="455573"/>
            <a:ext cx="8452584" cy="668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CONSOLIDADO DE LOGROS INSTITUCIONALES</a:t>
            </a:r>
            <a:endParaRPr lang="es-G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98" y="1663700"/>
            <a:ext cx="5480079" cy="30861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921" y="3136900"/>
            <a:ext cx="5818356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7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A2162693-C48A-1D46-A173-005AE60ACA54}"/>
              </a:ext>
            </a:extLst>
          </p:cNvPr>
          <p:cNvSpPr txBox="1">
            <a:spLocks/>
          </p:cNvSpPr>
          <p:nvPr/>
        </p:nvSpPr>
        <p:spPr>
          <a:xfrm>
            <a:off x="2934787" y="4972043"/>
            <a:ext cx="9144000" cy="15724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s-GT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RENDICIÓN DE CUENTAS</a:t>
            </a:r>
            <a:r>
              <a:rPr lang="es-GT" sz="3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3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3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TENDENCIAS Y DESAFÍOS</a:t>
            </a:r>
            <a:endParaRPr lang="es-GT" sz="3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96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30" y="1041218"/>
            <a:ext cx="10049693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¿QUÉ TENDENCIA MUESTRA EL USO DE LOS RECURSOS PÚBLICOS?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676272" y="2515756"/>
            <a:ext cx="10626091" cy="952772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tendencia de ejecución presupuestaria para el 2021, para la Secretaría General y Comisiones Presidenciales, muestra una ejecución total del 95.37%, según el cuadro siguiente:</a:t>
            </a: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7 TENDENCIAS TECNOLÓGICAS PARA EL EL 2021 | MQ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785" y="-89694"/>
            <a:ext cx="2406215" cy="192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022448"/>
              </p:ext>
            </p:extLst>
          </p:nvPr>
        </p:nvGraphicFramePr>
        <p:xfrm>
          <a:off x="2816006" y="3681457"/>
          <a:ext cx="6346625" cy="200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8363">
                  <a:extLst>
                    <a:ext uri="{9D8B030D-6E8A-4147-A177-3AD203B41FA5}">
                      <a16:colId xmlns:a16="http://schemas.microsoft.com/office/drawing/2014/main" val="2752519715"/>
                    </a:ext>
                  </a:extLst>
                </a:gridCol>
                <a:gridCol w="1358262">
                  <a:extLst>
                    <a:ext uri="{9D8B030D-6E8A-4147-A177-3AD203B41FA5}">
                      <a16:colId xmlns:a16="http://schemas.microsoft.com/office/drawing/2014/main" val="3987014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Entidad</a:t>
                      </a:r>
                      <a:endParaRPr lang="es-G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% Ejecutado Total</a:t>
                      </a:r>
                      <a:endParaRPr lang="es-GT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7094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GT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General de la Presidencia de la República</a:t>
                      </a:r>
                      <a:endParaRPr lang="es-G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GT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95.20%</a:t>
                      </a:r>
                      <a:endParaRPr lang="es-GT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787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GT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Comisión Presidencial Contra la Corrupción</a:t>
                      </a:r>
                      <a:endParaRPr lang="es-G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GT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95.68%</a:t>
                      </a:r>
                      <a:endParaRPr lang="es-GT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434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GT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Comisión Presidencial de Asuntos Municipales</a:t>
                      </a:r>
                      <a:endParaRPr lang="es-G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GT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95.48%</a:t>
                      </a:r>
                      <a:endParaRPr lang="es-GT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846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Ejecución Presupuestaria Total </a:t>
                      </a:r>
                      <a:endParaRPr lang="es-G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95.37%</a:t>
                      </a:r>
                      <a:endParaRPr lang="es-GT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958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255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31" y="1041218"/>
            <a:ext cx="9788436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¿QUÉ RESULTADOS SE OBTUVIERON EN EL MARCO DE LA </a:t>
            </a:r>
            <a:r>
              <a:rPr lang="es-GT" dirty="0" err="1">
                <a:latin typeface="Arial" panose="020B0604020202020204" pitchFamily="34" charset="0"/>
                <a:cs typeface="Arial" panose="020B0604020202020204" pitchFamily="34" charset="0"/>
              </a:rPr>
              <a:t>PGG</a:t>
            </a: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486150" y="1678171"/>
            <a:ext cx="8401050" cy="3964032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s-GT" sz="15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GT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General de Gobierno </a:t>
            </a:r>
            <a:r>
              <a:rPr lang="es-GT" sz="15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GT" sz="15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PGG</a:t>
            </a:r>
            <a:r>
              <a:rPr lang="es-GT" sz="15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es el plan de acción del Gobierno de Guatemala, en donde se plasman los objetivos estratégicos y los lineamientos de las políticas públicas.</a:t>
            </a:r>
          </a:p>
          <a:p>
            <a:pPr algn="just">
              <a:lnSpc>
                <a:spcPct val="100000"/>
              </a:lnSpc>
            </a:pPr>
            <a:endParaRPr lang="es-GT" sz="15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s-GT" sz="1500" b="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GT" sz="1500" b="0" dirty="0">
                <a:latin typeface="Arial" panose="020B0604020202020204" pitchFamily="34" charset="0"/>
                <a:cs typeface="Arial" panose="020B0604020202020204" pitchFamily="34" charset="0"/>
              </a:rPr>
              <a:t>Secretaría General de la Presidencia de la República, tiene participación en una de las metas establecidas en la Política General de Gobierno 2020-2024, siendo la siguiente:</a:t>
            </a:r>
          </a:p>
          <a:p>
            <a:pPr algn="just">
              <a:lnSpc>
                <a:spcPct val="100000"/>
              </a:lnSpc>
            </a:pPr>
            <a:r>
              <a:rPr lang="es-GT" sz="1500" b="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GT" sz="15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s-GT" sz="1500" i="1" dirty="0">
                <a:latin typeface="Arial" panose="020B0604020202020204" pitchFamily="34" charset="0"/>
                <a:cs typeface="Arial" panose="020B0604020202020204" pitchFamily="34" charset="0"/>
              </a:rPr>
              <a:t>“Para el año 2023 se ha implementado la agenda legislativa en apoyo a la Política General de Gobierno 2020-2024 (58 iniciativas de ley presentadas al Congreso de la República).”</a:t>
            </a:r>
            <a:endParaRPr lang="es-GT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s-GT" sz="1500" b="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>
              <a:lnSpc>
                <a:spcPct val="100000"/>
              </a:lnSpc>
            </a:pPr>
            <a:r>
              <a:rPr lang="es-GT" sz="1500" b="0" dirty="0">
                <a:latin typeface="Arial" panose="020B0604020202020204" pitchFamily="34" charset="0"/>
                <a:cs typeface="Arial" panose="020B0604020202020204" pitchFamily="34" charset="0"/>
              </a:rPr>
              <a:t>Esta meta tiene como responsable al Gabinete de Gobierno; sin embargo, a través de la Secretaría General de la Presidencia de la República se realiza la remisión al Congreso de la República de Guatemala de las iniciativas de ley a que hace referencia la meta en mención, por lo que a continuación se muestra el avance de esta meta </a:t>
            </a:r>
            <a:r>
              <a:rPr lang="es-GT" sz="15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durante el </a:t>
            </a:r>
            <a:r>
              <a:rPr lang="es-GT" sz="1500" b="0" dirty="0">
                <a:latin typeface="Arial" panose="020B0604020202020204" pitchFamily="34" charset="0"/>
                <a:cs typeface="Arial" panose="020B0604020202020204" pitchFamily="34" charset="0"/>
              </a:rPr>
              <a:t>ejercicio fiscal 2021:</a:t>
            </a:r>
          </a:p>
          <a:p>
            <a:pPr>
              <a:lnSpc>
                <a:spcPct val="100000"/>
              </a:lnSpc>
            </a:pPr>
            <a:endParaRPr lang="es-GT" sz="15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s-GT" sz="15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15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15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206556" y="1939525"/>
            <a:ext cx="3279594" cy="277204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contribuyó con </a:t>
            </a:r>
            <a:r>
              <a:rPr lang="es-GT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pilar </a:t>
            </a:r>
            <a:r>
              <a:rPr lang="es-MX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Estado responsable, transparente y efectivo.</a:t>
            </a:r>
            <a:endParaRPr lang="es-GT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8" name="Picture 6" descr="Noticias de Canción de Abril - TuneC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182" y="202303"/>
            <a:ext cx="1482929" cy="147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8419" y="5397413"/>
            <a:ext cx="9660685" cy="42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60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31" y="1041218"/>
            <a:ext cx="9788436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¿QUÉ MEDIDAS DE TRANSPARENCIA SE HAN APLICADO?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1333500" y="1563732"/>
            <a:ext cx="9810750" cy="5238750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garantizar el </a:t>
            </a:r>
            <a:r>
              <a:rPr lang="es-G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adecuado del </a:t>
            </a:r>
            <a:r>
              <a:rPr lang="es-GT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</a:t>
            </a:r>
            <a:r>
              <a:rPr lang="es-G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el avance en el cumplimiento de los objetivos de Estado, 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Secretaría General de la Presidencia de la República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adoptado </a:t>
            </a:r>
            <a:r>
              <a:rPr lang="es-MX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</a:t>
            </a:r>
            <a:r>
              <a:rPr lang="es-MX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transparencia y eliminación del gasto superfluo, conforme a principios de austeridad, dentro de las </a:t>
            </a:r>
            <a:r>
              <a:rPr lang="es-MX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cuales está </a:t>
            </a:r>
            <a:r>
              <a:rPr lang="es-MX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implementación de Disposiciones internas para la reducción sustancial de diversos </a:t>
            </a:r>
            <a:r>
              <a:rPr lang="es-MX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gastos como combustible y telefonía. </a:t>
            </a:r>
            <a:r>
              <a:rPr lang="es-MX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Asimismo, se publica dentro del portal web, la información de rendición de cuentas de la gestión institucional, la cual es de libre acceso a la ciudadanía, en cumplimiento a la Ley de Acceso a la Información Pública, Ley del Presupuesto General de Ingresos y Egresos del Estado para el Ejercicio Fiscal 2019 con vigencia para el </a:t>
            </a:r>
            <a:r>
              <a:rPr lang="es-MX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2021, </a:t>
            </a:r>
            <a:r>
              <a:rPr lang="es-MX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Ley Orgánica del Presupuesto.</a:t>
            </a: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6" name="Picture 10" descr="Iconos de Transparencia - 450 iconos vectoriales gra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121" y="200840"/>
            <a:ext cx="1471205" cy="147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01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552537"/>
            <a:ext cx="9077325" cy="547089"/>
          </a:xfrm>
        </p:spPr>
        <p:txBody>
          <a:bodyPr>
            <a:noAutofit/>
          </a:bodyPr>
          <a:lstStyle/>
          <a:p>
            <a:r>
              <a:rPr lang="es-GT" sz="2800" dirty="0">
                <a:latin typeface="Garamond" panose="02020404030301010803" pitchFamily="18" charset="0"/>
                <a:cs typeface="Arial" panose="020B0604020202020204" pitchFamily="34" charset="0"/>
              </a:rPr>
              <a:t>PRINCIPALES </a:t>
            </a:r>
            <a:r>
              <a:rPr lang="es-GT" sz="2800" dirty="0" smtClean="0">
                <a:latin typeface="Garamond" panose="02020404030301010803" pitchFamily="18" charset="0"/>
                <a:cs typeface="Arial" panose="020B0604020202020204" pitchFamily="34" charset="0"/>
              </a:rPr>
              <a:t>OBJETIVOS </a:t>
            </a:r>
            <a:r>
              <a:rPr lang="es-GT" sz="2800" dirty="0">
                <a:latin typeface="Garamond" panose="02020404030301010803" pitchFamily="18" charset="0"/>
                <a:cs typeface="Arial" panose="020B0604020202020204" pitchFamily="34" charset="0"/>
              </a:rPr>
              <a:t>DE </a:t>
            </a:r>
            <a:r>
              <a:rPr lang="es-GT" sz="2800" dirty="0" smtClean="0">
                <a:latin typeface="Garamond" panose="02020404030301010803" pitchFamily="18" charset="0"/>
                <a:cs typeface="Arial" panose="020B0604020202020204" pitchFamily="34" charset="0"/>
              </a:rPr>
              <a:t>LA SECRETARÍA GENERAL DE LA PRESIDENCIA DE LA REPÚBLICA</a:t>
            </a:r>
            <a:endParaRPr lang="es-GT" sz="2800" b="1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24" y="1624347"/>
            <a:ext cx="10646230" cy="4614170"/>
          </a:xfrm>
        </p:spPr>
        <p:txBody>
          <a:bodyPr numCol="2">
            <a:normAutofit fontScale="70000" lnSpcReduction="20000"/>
          </a:bodyPr>
          <a:lstStyle/>
          <a:p>
            <a:pPr marL="457200" lvl="1" indent="0" algn="just">
              <a:lnSpc>
                <a:spcPct val="150000"/>
              </a:lnSpc>
              <a:buNone/>
            </a:pP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Para el cumplimiento de sus funciones </a:t>
            </a:r>
            <a:r>
              <a:rPr lang="es-G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la Secretaría General de la Presidencia de la República cumple </a:t>
            </a:r>
            <a:r>
              <a:rPr lang="es-GT" sz="2600" dirty="0">
                <a:latin typeface="Arial" panose="020B0604020202020204" pitchFamily="34" charset="0"/>
                <a:cs typeface="Arial" panose="020B0604020202020204" pitchFamily="34" charset="0"/>
              </a:rPr>
              <a:t>los siguientes objetivos</a:t>
            </a:r>
            <a:r>
              <a:rPr lang="es-G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lvl="1" indent="0" algn="just">
              <a:lnSpc>
                <a:spcPct val="150000"/>
              </a:lnSpc>
              <a:buNone/>
            </a:pPr>
            <a:endParaRPr lang="es-G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G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Ejercer las funciones que de acuerdo a su competencia corresponden, con eficiencia, eficacia, calidad y de manera transparente, logrando así brindar la seguridad y certeza jurídica en el accionar del Presidente de la República.</a:t>
            </a:r>
          </a:p>
          <a:p>
            <a:pPr lvl="1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s-G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G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seguimiento y evaluación a las acciones planteadas, para la consecución de los resultados institucionales inmediato, intermedio y final.</a:t>
            </a:r>
          </a:p>
          <a:p>
            <a:pPr marL="457200" lvl="1" indent="0" algn="just">
              <a:lnSpc>
                <a:spcPct val="150000"/>
              </a:lnSpc>
              <a:buClr>
                <a:srgbClr val="0070C0"/>
              </a:buClr>
              <a:buNone/>
            </a:pPr>
            <a:endParaRPr lang="es-GT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G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Dar cumplimiento a las acciones definidas en los Planes Estratégico, Operativo y Multianual en el marco de la legislación vigente.</a:t>
            </a: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57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31" y="1041218"/>
            <a:ext cx="9788436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¿QUÉ DESAFÍOS INSTITUCIONALES </a:t>
            </a:r>
            <a:r>
              <a:rPr lang="es-GT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GT" smtClean="0">
                <a:latin typeface="Arial" panose="020B0604020202020204" pitchFamily="34" charset="0"/>
                <a:cs typeface="Arial" panose="020B0604020202020204" pitchFamily="34" charset="0"/>
              </a:rPr>
              <a:t>ESPERAN </a:t>
            </a:r>
            <a:r>
              <a:rPr lang="es-GT">
                <a:latin typeface="Arial" panose="020B0604020202020204" pitchFamily="34" charset="0"/>
                <a:cs typeface="Arial" panose="020B0604020202020204" pitchFamily="34" charset="0"/>
              </a:rPr>
              <a:t>DURANTE </a:t>
            </a:r>
            <a:r>
              <a:rPr lang="es-GT" smtClean="0">
                <a:latin typeface="Arial" panose="020B0604020202020204" pitchFamily="34" charset="0"/>
                <a:cs typeface="Arial" panose="020B0604020202020204" pitchFamily="34" charset="0"/>
              </a:rPr>
              <a:t>2022?</a:t>
            </a: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638175" y="1563732"/>
            <a:ext cx="11275151" cy="5238750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MX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Uno de los </a:t>
            </a:r>
            <a:r>
              <a:rPr lang="es-GT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 desafíos </a:t>
            </a:r>
            <a:r>
              <a:rPr lang="es-MX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MX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capacitación constante del </a:t>
            </a:r>
            <a:r>
              <a:rPr lang="es-MX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personal, la cual </a:t>
            </a:r>
            <a:r>
              <a:rPr lang="es-MX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de gran importancia para el fortalecimiento de las capacidades del recurso </a:t>
            </a:r>
            <a:r>
              <a:rPr lang="es-MX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humano. También es de gran importancia contar </a:t>
            </a:r>
            <a:r>
              <a:rPr lang="es-MX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el equipo, mobiliario y los sistemas </a:t>
            </a:r>
            <a:r>
              <a:rPr lang="es-MX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informáticos adecuados</a:t>
            </a:r>
            <a:r>
              <a:rPr lang="es-MX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que </a:t>
            </a:r>
            <a:r>
              <a:rPr lang="es-MX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tengan </a:t>
            </a:r>
            <a:r>
              <a:rPr lang="es-MX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estándares del manejo y seguridad de la información </a:t>
            </a:r>
            <a:r>
              <a:rPr lang="es-MX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se encuentra bajo </a:t>
            </a:r>
            <a:r>
              <a:rPr lang="es-MX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resguardo de la Secretaría General de la Presidencia de la República. </a:t>
            </a:r>
            <a:endParaRPr lang="es-GT" sz="2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Icono-Comprensión-Desafio Neurolectura | Desafío Neurolectura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090" y="133797"/>
            <a:ext cx="1796960" cy="181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90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594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A2162693-C48A-1D46-A173-005AE60ACA54}"/>
              </a:ext>
            </a:extLst>
          </p:cNvPr>
          <p:cNvSpPr txBox="1">
            <a:spLocks/>
          </p:cNvSpPr>
          <p:nvPr/>
        </p:nvSpPr>
        <p:spPr>
          <a:xfrm>
            <a:off x="2865120" y="5017050"/>
            <a:ext cx="9144000" cy="15724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GT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RENDICIÓN DE CUENTAS</a:t>
            </a:r>
          </a:p>
          <a:p>
            <a:pPr algn="r"/>
            <a:r>
              <a:rPr lang="es-GT" sz="37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3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37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 GENERAL</a:t>
            </a:r>
          </a:p>
          <a:p>
            <a:pPr algn="r"/>
            <a:r>
              <a:rPr lang="es-GT" sz="37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TERCER </a:t>
            </a:r>
            <a:r>
              <a:rPr lang="es-GT" sz="37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CUATRIMESTRE 2021</a:t>
            </a:r>
          </a:p>
        </p:txBody>
      </p:sp>
    </p:spTree>
    <p:extLst>
      <p:ext uri="{BB962C8B-B14F-4D97-AF65-F5344CB8AC3E}">
        <p14:creationId xmlns:p14="http://schemas.microsoft.com/office/powerpoint/2010/main" val="272884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562062"/>
            <a:ext cx="8819260" cy="547089"/>
          </a:xfrm>
        </p:spPr>
        <p:txBody>
          <a:bodyPr>
            <a:noAutofit/>
          </a:bodyPr>
          <a:lstStyle/>
          <a:p>
            <a:r>
              <a:rPr lang="es-GT" sz="2000" dirty="0">
                <a:latin typeface="Arial" panose="020B0604020202020204" pitchFamily="34" charset="0"/>
                <a:cs typeface="Arial" panose="020B0604020202020204" pitchFamily="34" charset="0"/>
              </a:rPr>
              <a:t>CIFRAS GENERALES DEL PRESUPUESTO AL </a:t>
            </a:r>
            <a:r>
              <a:rPr lang="es-G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TERCER CUATRIMESTRE 2021</a:t>
            </a:r>
            <a:br>
              <a:rPr lang="es-GT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SECRETARÍA GENERAL DE LA PRESIDENCIA DE LA REPÚBLICA</a:t>
            </a:r>
            <a:endParaRPr lang="es-G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76" y="1754975"/>
            <a:ext cx="5876924" cy="49220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Presupuesto vigente </a:t>
            </a:r>
            <a:r>
              <a:rPr lang="es-GT" b="1" dirty="0">
                <a:latin typeface="Arial" panose="020B0604020202020204" pitchFamily="34" charset="0"/>
                <a:cs typeface="Arial" panose="020B0604020202020204" pitchFamily="34" charset="0"/>
              </a:rPr>
              <a:t>total:</a:t>
            </a:r>
          </a:p>
          <a:p>
            <a:pPr marL="457200" lvl="1" indent="0">
              <a:buNone/>
            </a:pPr>
            <a:r>
              <a:rPr lang="es-GT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0">
              <a:buNone/>
            </a:pPr>
            <a:endParaRPr lang="es-GT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Presupuesto </a:t>
            </a:r>
            <a:r>
              <a:rPr lang="es-GT" b="1" dirty="0">
                <a:latin typeface="Arial" panose="020B0604020202020204" pitchFamily="34" charset="0"/>
                <a:cs typeface="Arial" panose="020B0604020202020204" pitchFamily="34" charset="0"/>
              </a:rPr>
              <a:t>ejecutado</a:t>
            </a: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 (utilizado):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s-GT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GT" b="1" dirty="0" smtClean="0">
                <a:latin typeface="Arial" panose="020B0604020202020204" pitchFamily="34" charset="0"/>
                <a:cs typeface="Arial" panose="020B0604020202020204" pitchFamily="34" charset="0"/>
              </a:rPr>
              <a:t>Saldo</a:t>
            </a:r>
            <a:r>
              <a:rPr lang="es-GT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 txBox="1">
            <a:spLocks/>
          </p:cNvSpPr>
          <p:nvPr/>
        </p:nvSpPr>
        <p:spPr>
          <a:xfrm>
            <a:off x="4754880" y="1619794"/>
            <a:ext cx="5969726" cy="1541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r>
              <a:rPr lang="es-GT" sz="4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Q.21,675,000.00 </a:t>
            </a: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 txBox="1">
            <a:spLocks/>
          </p:cNvSpPr>
          <p:nvPr/>
        </p:nvSpPr>
        <p:spPr>
          <a:xfrm>
            <a:off x="4754880" y="3114705"/>
            <a:ext cx="5969726" cy="1541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r>
              <a:rPr lang="es-GT" sz="4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Q.20,635,239.76 </a:t>
            </a: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 txBox="1">
            <a:spLocks/>
          </p:cNvSpPr>
          <p:nvPr/>
        </p:nvSpPr>
        <p:spPr>
          <a:xfrm>
            <a:off x="4754880" y="4656122"/>
            <a:ext cx="5969726" cy="1541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r>
              <a:rPr lang="es-GT" sz="4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Q.1,039,760.24 </a:t>
            </a: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47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562062"/>
            <a:ext cx="8819260" cy="547089"/>
          </a:xfrm>
        </p:spPr>
        <p:txBody>
          <a:bodyPr>
            <a:noAutofit/>
          </a:bodyPr>
          <a:lstStyle/>
          <a:p>
            <a:r>
              <a:rPr lang="es-GT" sz="2000" dirty="0">
                <a:latin typeface="Arial" panose="020B0604020202020204" pitchFamily="34" charset="0"/>
                <a:cs typeface="Arial" panose="020B0604020202020204" pitchFamily="34" charset="0"/>
              </a:rPr>
              <a:t>CIFRAS GENERALES DEL PRESUPUESTO AL </a:t>
            </a:r>
            <a:r>
              <a:rPr lang="es-G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TERCER </a:t>
            </a:r>
            <a:r>
              <a:rPr lang="es-GT" sz="2000" dirty="0">
                <a:latin typeface="Arial" panose="020B0604020202020204" pitchFamily="34" charset="0"/>
                <a:cs typeface="Arial" panose="020B0604020202020204" pitchFamily="34" charset="0"/>
              </a:rPr>
              <a:t>CUATRIMESTRE </a:t>
            </a:r>
            <a:r>
              <a:rPr lang="es-G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es-G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 txBox="1">
            <a:spLocks/>
          </p:cNvSpPr>
          <p:nvPr/>
        </p:nvSpPr>
        <p:spPr>
          <a:xfrm>
            <a:off x="3589233" y="1603709"/>
            <a:ext cx="6170063" cy="22530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Comisión Presidencial Contra la Corrupción</a:t>
            </a:r>
            <a:endParaRPr lang="es-G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1047" y="1689878"/>
            <a:ext cx="4754880" cy="37399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GT" sz="2000" dirty="0">
                <a:latin typeface="Arial" panose="020B0604020202020204" pitchFamily="34" charset="0"/>
                <a:cs typeface="Arial" panose="020B0604020202020204" pitchFamily="34" charset="0"/>
              </a:rPr>
              <a:t>Presupuesto vigente </a:t>
            </a:r>
            <a:r>
              <a:rPr lang="es-GT" sz="2000" b="1" dirty="0">
                <a:latin typeface="Arial" panose="020B0604020202020204" pitchFamily="34" charset="0"/>
                <a:cs typeface="Arial" panose="020B0604020202020204" pitchFamily="34" charset="0"/>
              </a:rPr>
              <a:t>total:</a:t>
            </a:r>
          </a:p>
          <a:p>
            <a:pPr marL="457200" lvl="1" indent="0">
              <a:buNone/>
            </a:pPr>
            <a:r>
              <a:rPr lang="es-G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G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GT" sz="2000" dirty="0">
                <a:latin typeface="Arial" panose="020B0604020202020204" pitchFamily="34" charset="0"/>
                <a:cs typeface="Arial" panose="020B0604020202020204" pitchFamily="34" charset="0"/>
              </a:rPr>
              <a:t>Presupuesto </a:t>
            </a:r>
            <a:r>
              <a:rPr lang="es-GT" sz="2000" b="1" dirty="0">
                <a:latin typeface="Arial" panose="020B0604020202020204" pitchFamily="34" charset="0"/>
                <a:cs typeface="Arial" panose="020B0604020202020204" pitchFamily="34" charset="0"/>
              </a:rPr>
              <a:t>ejecutado</a:t>
            </a:r>
            <a:r>
              <a:rPr lang="es-GT" sz="2000" dirty="0">
                <a:latin typeface="Arial" panose="020B0604020202020204" pitchFamily="34" charset="0"/>
                <a:cs typeface="Arial" panose="020B0604020202020204" pitchFamily="34" charset="0"/>
              </a:rPr>
              <a:t> (utilizado):</a:t>
            </a:r>
            <a:br>
              <a:rPr lang="es-GT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GT" sz="2000" b="1" dirty="0">
                <a:latin typeface="Arial" panose="020B0604020202020204" pitchFamily="34" charset="0"/>
                <a:cs typeface="Arial" panose="020B0604020202020204" pitchFamily="34" charset="0"/>
              </a:rPr>
              <a:t>Saldo</a:t>
            </a:r>
            <a:r>
              <a:rPr lang="es-GT" sz="2000" dirty="0">
                <a:latin typeface="Arial" panose="020B0604020202020204" pitchFamily="34" charset="0"/>
                <a:cs typeface="Arial" panose="020B0604020202020204" pitchFamily="34" charset="0"/>
              </a:rPr>
              <a:t> por </a:t>
            </a:r>
            <a:r>
              <a:rPr lang="es-G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ejecutar (por </a:t>
            </a:r>
            <a:r>
              <a:rPr lang="es-GT" sz="2000" dirty="0">
                <a:latin typeface="Arial" panose="020B0604020202020204" pitchFamily="34" charset="0"/>
                <a:cs typeface="Arial" panose="020B0604020202020204" pitchFamily="34" charset="0"/>
              </a:rPr>
              <a:t>utilizar</a:t>
            </a:r>
            <a:r>
              <a:rPr lang="es-G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3111047" y="4251402"/>
            <a:ext cx="6703605" cy="3750158"/>
            <a:chOff x="4088307" y="4059274"/>
            <a:chExt cx="6703605" cy="3750158"/>
          </a:xfrm>
        </p:grpSpPr>
        <p:sp>
          <p:nvSpPr>
            <p:cNvPr id="15" name="Marcador de contenido 6">
              <a:extLst>
                <a:ext uri="{FF2B5EF4-FFF2-40B4-BE49-F238E27FC236}">
                  <a16:creationId xmlns:a16="http://schemas.microsoft.com/office/drawing/2014/main" id="{0246042C-1ABA-4355-A47C-701F270E798C}"/>
                </a:ext>
              </a:extLst>
            </p:cNvPr>
            <p:cNvSpPr txBox="1">
              <a:spLocks/>
            </p:cNvSpPr>
            <p:nvPr/>
          </p:nvSpPr>
          <p:spPr>
            <a:xfrm>
              <a:off x="4621849" y="4059274"/>
              <a:ext cx="6170063" cy="22530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Montserrat" panose="00000500000000000000" pitchFamily="50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Montserrat" panose="00000500000000000000" pitchFamily="50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Montserrat" panose="00000500000000000000" pitchFamily="50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ontserrat" panose="00000500000000000000" pitchFamily="50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ontserrat" panose="00000500000000000000" pitchFamily="50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s-MX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Comisión Presidencial de Asuntos Municipales</a:t>
              </a:r>
              <a:endParaRPr lang="es-GT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Marcador de contenido 6">
              <a:extLst>
                <a:ext uri="{FF2B5EF4-FFF2-40B4-BE49-F238E27FC236}">
                  <a16:creationId xmlns:a16="http://schemas.microsoft.com/office/drawing/2014/main" id="{0246042C-1ABA-4355-A47C-701F270E798C}"/>
                </a:ext>
              </a:extLst>
            </p:cNvPr>
            <p:cNvSpPr txBox="1">
              <a:spLocks/>
            </p:cNvSpPr>
            <p:nvPr/>
          </p:nvSpPr>
          <p:spPr>
            <a:xfrm>
              <a:off x="4088307" y="4069462"/>
              <a:ext cx="4754880" cy="373997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Montserrat" panose="00000500000000000000" pitchFamily="50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Montserrat" panose="00000500000000000000" pitchFamily="50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Montserrat" panose="00000500000000000000" pitchFamily="50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ontserrat" panose="00000500000000000000" pitchFamily="50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ontserrat" panose="00000500000000000000" pitchFamily="50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endParaRPr lang="es-GT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lvl="1" indent="0">
                <a:buFont typeface="Arial" panose="020B0604020202020204" pitchFamily="34" charset="0"/>
                <a:buNone/>
              </a:pPr>
              <a:r>
                <a:rPr lang="es-GT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Presupuesto vigente </a:t>
              </a:r>
              <a:r>
                <a:rPr lang="es-GT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total:</a:t>
              </a:r>
            </a:p>
            <a:p>
              <a:pPr marL="457200" lvl="1" indent="0">
                <a:buFont typeface="Arial" panose="020B0604020202020204" pitchFamily="34" charset="0"/>
                <a:buNone/>
              </a:pPr>
              <a:r>
                <a:rPr lang="es-GT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GT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lvl="1" indent="0">
                <a:buFont typeface="Arial" panose="020B0604020202020204" pitchFamily="34" charset="0"/>
                <a:buNone/>
              </a:pPr>
              <a:r>
                <a:rPr lang="es-GT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Presupuesto </a:t>
              </a:r>
              <a:r>
                <a:rPr lang="es-GT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ejecutado</a:t>
              </a:r>
              <a:r>
                <a:rPr lang="es-GT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(utilizado):</a:t>
              </a:r>
              <a:br>
                <a:rPr lang="es-GT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s-GT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lvl="1" indent="0">
                <a:buFont typeface="Arial" panose="020B0604020202020204" pitchFamily="34" charset="0"/>
                <a:buNone/>
              </a:pPr>
              <a:r>
                <a:rPr lang="es-GT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Saldo</a:t>
              </a:r>
              <a:r>
                <a:rPr lang="es-GT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por ejecutar (por utilizar):</a:t>
              </a:r>
              <a:endParaRPr lang="es-G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73" y="1418889"/>
            <a:ext cx="2732388" cy="250229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22" y="4748444"/>
            <a:ext cx="2568918" cy="1252717"/>
          </a:xfrm>
          <a:prstGeom prst="rect">
            <a:avLst/>
          </a:prstGeom>
        </p:spPr>
      </p:pic>
      <p:sp>
        <p:nvSpPr>
          <p:cNvPr id="18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 txBox="1">
            <a:spLocks/>
          </p:cNvSpPr>
          <p:nvPr/>
        </p:nvSpPr>
        <p:spPr>
          <a:xfrm>
            <a:off x="7079334" y="2156847"/>
            <a:ext cx="2679962" cy="15414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r">
              <a:spcBef>
                <a:spcPts val="1000"/>
              </a:spcBef>
              <a:buNone/>
            </a:pPr>
            <a:r>
              <a:rPr lang="es-GT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s-GT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10,150,000.00</a:t>
            </a:r>
          </a:p>
          <a:p>
            <a:pPr marL="914400" lvl="1" indent="-457200" algn="r">
              <a:buAutoNum type="alphaUcPeriod" startAt="17"/>
            </a:pPr>
            <a:endParaRPr lang="es-GT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r">
              <a:buAutoNum type="alphaUcPeriod" startAt="17"/>
            </a:pPr>
            <a:r>
              <a:rPr lang="es-MX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9,711,024.32</a:t>
            </a:r>
            <a:endParaRPr lang="es-GT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r">
              <a:buAutoNum type="alphaUcPeriod" startAt="17"/>
            </a:pPr>
            <a:endParaRPr lang="es-GT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r>
              <a:rPr lang="es-GT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Q.438,975.68  </a:t>
            </a:r>
          </a:p>
        </p:txBody>
      </p:sp>
      <p:sp>
        <p:nvSpPr>
          <p:cNvPr id="13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 txBox="1">
            <a:spLocks/>
          </p:cNvSpPr>
          <p:nvPr/>
        </p:nvSpPr>
        <p:spPr>
          <a:xfrm>
            <a:off x="7199354" y="4386473"/>
            <a:ext cx="2679962" cy="15414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G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r>
              <a:rPr lang="es-GT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 4,026,384.00</a:t>
            </a:r>
          </a:p>
          <a:p>
            <a:pPr marL="457200" lvl="1" indent="0" algn="r">
              <a:buNone/>
            </a:pPr>
            <a:endParaRPr lang="es-GT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r>
              <a:rPr lang="es-GT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Q.3,844,371.03 </a:t>
            </a:r>
          </a:p>
          <a:p>
            <a:pPr marL="457200" lvl="1" indent="0" algn="r">
              <a:buNone/>
            </a:pPr>
            <a:endParaRPr lang="es-GT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r>
              <a:rPr lang="es-GT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Q.182,012.97 </a:t>
            </a:r>
          </a:p>
          <a:p>
            <a:pPr marL="457200" lvl="1" indent="0" algn="r">
              <a:buNone/>
            </a:pPr>
            <a:endParaRPr lang="es-GT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endParaRPr lang="es-GT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22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562062"/>
            <a:ext cx="8673737" cy="547089"/>
          </a:xfrm>
        </p:spPr>
        <p:txBody>
          <a:bodyPr>
            <a:noAutofit/>
          </a:bodyPr>
          <a:lstStyle/>
          <a:p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CIFRAS GENERALES DEL PRESUPUESTO AL </a:t>
            </a:r>
            <a:r>
              <a:rPr lang="es-G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TERCER </a:t>
            </a:r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CUATRIMESTRE 2021</a:t>
            </a:r>
            <a:endParaRPr lang="es-G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1804" y="1897636"/>
            <a:ext cx="4585065" cy="14454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GT" sz="2600" b="1" dirty="0">
                <a:latin typeface="Arial" panose="020B0604020202020204" pitchFamily="34" charset="0"/>
                <a:cs typeface="Arial" panose="020B0604020202020204" pitchFamily="34" charset="0"/>
              </a:rPr>
              <a:t>Porcentaje de ejecución</a:t>
            </a:r>
            <a:r>
              <a:rPr lang="es-GT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lvl="1" indent="0"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G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 txBox="1">
            <a:spLocks/>
          </p:cNvSpPr>
          <p:nvPr/>
        </p:nvSpPr>
        <p:spPr>
          <a:xfrm>
            <a:off x="6156258" y="1628339"/>
            <a:ext cx="2884203" cy="1984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r>
              <a:rPr lang="es-GT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95.20%</a:t>
            </a:r>
            <a:endParaRPr lang="es-GT" sz="5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 txBox="1">
            <a:spLocks/>
          </p:cNvSpPr>
          <p:nvPr/>
        </p:nvSpPr>
        <p:spPr>
          <a:xfrm>
            <a:off x="2431804" y="3733693"/>
            <a:ext cx="4585065" cy="1445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G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s-G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Porcentaje de ejecución</a:t>
            </a:r>
            <a:r>
              <a:rPr lang="es-GT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s-G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s-GT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 txBox="1">
            <a:spLocks/>
          </p:cNvSpPr>
          <p:nvPr/>
        </p:nvSpPr>
        <p:spPr>
          <a:xfrm>
            <a:off x="6156258" y="3464396"/>
            <a:ext cx="2884203" cy="1984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r>
              <a:rPr lang="es-GT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95.68%</a:t>
            </a:r>
            <a:endParaRPr lang="es-GT" sz="5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 txBox="1">
            <a:spLocks/>
          </p:cNvSpPr>
          <p:nvPr/>
        </p:nvSpPr>
        <p:spPr>
          <a:xfrm>
            <a:off x="2431804" y="5448414"/>
            <a:ext cx="4585065" cy="1445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GT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s-GT" sz="2600" b="1" smtClean="0">
                <a:latin typeface="Arial" panose="020B0604020202020204" pitchFamily="34" charset="0"/>
                <a:cs typeface="Arial" panose="020B0604020202020204" pitchFamily="34" charset="0"/>
              </a:rPr>
              <a:t>Porcentaje de ejecución</a:t>
            </a:r>
            <a:r>
              <a:rPr lang="es-GT" b="1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s-GT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s-GT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 txBox="1">
            <a:spLocks/>
          </p:cNvSpPr>
          <p:nvPr/>
        </p:nvSpPr>
        <p:spPr>
          <a:xfrm>
            <a:off x="2760293" y="1683733"/>
            <a:ext cx="6563170" cy="4278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es-G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Secretaría General de la Presidencia de la República</a:t>
            </a:r>
            <a:endParaRPr lang="es-G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 txBox="1">
            <a:spLocks/>
          </p:cNvSpPr>
          <p:nvPr/>
        </p:nvSpPr>
        <p:spPr>
          <a:xfrm>
            <a:off x="2760293" y="3417940"/>
            <a:ext cx="6563170" cy="4278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es-G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Comisión Presidencial Contra la Corrupción</a:t>
            </a:r>
            <a:endParaRPr lang="es-G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 txBox="1">
            <a:spLocks/>
          </p:cNvSpPr>
          <p:nvPr/>
        </p:nvSpPr>
        <p:spPr>
          <a:xfrm>
            <a:off x="2760293" y="5179117"/>
            <a:ext cx="6563170" cy="4278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es-G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Comisión </a:t>
            </a:r>
            <a:r>
              <a:rPr lang="es-G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Presidencial de Asuntos Municipales</a:t>
            </a:r>
            <a:endParaRPr lang="es-G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 txBox="1">
            <a:spLocks/>
          </p:cNvSpPr>
          <p:nvPr/>
        </p:nvSpPr>
        <p:spPr>
          <a:xfrm>
            <a:off x="6156258" y="5179117"/>
            <a:ext cx="2884203" cy="1984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r>
              <a:rPr lang="es-GT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95.48%</a:t>
            </a:r>
            <a:endParaRPr lang="es-GT" sz="5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96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31" y="858364"/>
            <a:ext cx="11173098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Autofit/>
          </a:bodyPr>
          <a:lstStyle/>
          <a:p>
            <a:r>
              <a:rPr lang="es-GT" sz="3200" dirty="0">
                <a:latin typeface="Arial" panose="020B0604020202020204" pitchFamily="34" charset="0"/>
                <a:cs typeface="Arial" panose="020B0604020202020204" pitchFamily="34" charset="0"/>
              </a:rPr>
              <a:t>¿EN QUÉ UTILIZA EL </a:t>
            </a:r>
            <a:r>
              <a:rPr lang="es-G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PRESUPUESTO LA SECRETARÍA GENERAL DE LA PRESIDENCIA DE LA REPÚBLICA?</a:t>
            </a:r>
            <a:r>
              <a:rPr lang="es-GT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367043" y="1721224"/>
            <a:ext cx="8533221" cy="481404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utiliza 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pago de salarios y honorarios por servicios personales, que contribuyen al cumplimiento de las funciones que por mandato legal tiene asignadas, y en la adquisición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bienes, servicios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suministros, mobiliario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equipo  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son necesarios para su funcionamiento. </a:t>
            </a:r>
          </a:p>
          <a:p>
            <a:pPr algn="just">
              <a:lnSpc>
                <a:spcPct val="150000"/>
              </a:lnSpc>
            </a:pPr>
            <a:endParaRPr lang="es-GT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Asimismo, el presupuesto se utiliza en el pago de prestaciones laborales por retiro de personal de la institución, y en el cumplimiento de sentencias judiciales en materia laboral.</a:t>
            </a:r>
            <a:endParaRPr lang="es-GT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 a conocer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 población 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se 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utilizan los recursos financieros, a continuación se describe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es-GT" sz="2600" dirty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grupos de gasto</a:t>
            </a:r>
            <a:r>
              <a:rPr lang="es-GT" sz="2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87531" y="2672987"/>
            <a:ext cx="3327219" cy="1937113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  <a:t>El gasto se divide </a:t>
            </a:r>
          </a:p>
          <a:p>
            <a:pPr>
              <a:lnSpc>
                <a:spcPct val="150000"/>
              </a:lnSpc>
            </a:pPr>
            <a: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GT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 </a:t>
            </a:r>
            <a: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  <a:t>grupos</a:t>
            </a:r>
            <a: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08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611" y="575125"/>
            <a:ext cx="8791303" cy="547089"/>
          </a:xfrm>
        </p:spPr>
        <p:txBody>
          <a:bodyPr>
            <a:noAutofit/>
          </a:bodyPr>
          <a:lstStyle/>
          <a:p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EJECUCIÓN PRESUPUESTARIA POR GRUPO DE GASTO AL </a:t>
            </a:r>
            <a:r>
              <a:rPr lang="es-G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TERCER </a:t>
            </a:r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CUATRIMESTRE 2021</a:t>
            </a:r>
            <a:endParaRPr lang="es-G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 de texto 111"/>
          <p:cNvSpPr txBox="1"/>
          <p:nvPr/>
        </p:nvSpPr>
        <p:spPr>
          <a:xfrm>
            <a:off x="786213" y="1384419"/>
            <a:ext cx="10625499" cy="350987"/>
          </a:xfrm>
          <a:prstGeom prst="rect">
            <a:avLst/>
          </a:prstGeom>
          <a:solidFill>
            <a:srgbClr val="448DD0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Secretaría General de la Presidencia de la República</a:t>
            </a:r>
            <a:endParaRPr lang="es-GT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B63D2A75-CF77-4502-B938-F1654B385A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444905"/>
              </p:ext>
            </p:extLst>
          </p:nvPr>
        </p:nvGraphicFramePr>
        <p:xfrm>
          <a:off x="786213" y="1735406"/>
          <a:ext cx="10625499" cy="4293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6493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CC PPT" id="{10F4F059-A0B9-1049-A250-F7623F8A7F99}" vid="{AC174B93-5168-7E41-BD8C-27F9E39DFEA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39D96561CF3FA49BA629FB29367CEAB" ma:contentTypeVersion="12" ma:contentTypeDescription="Crear nuevo documento." ma:contentTypeScope="" ma:versionID="82063a6b178adbe3c79d37e693bc162e">
  <xsd:schema xmlns:xsd="http://www.w3.org/2001/XMLSchema" xmlns:xs="http://www.w3.org/2001/XMLSchema" xmlns:p="http://schemas.microsoft.com/office/2006/metadata/properties" xmlns:ns3="efcf9931-6988-4c26-989d-90fd7d9d6177" xmlns:ns4="2de3127d-b50e-4c29-b846-9213acea4d89" targetNamespace="http://schemas.microsoft.com/office/2006/metadata/properties" ma:root="true" ma:fieldsID="3d9afdd1b157cbc26b4623f5f3ce62be" ns3:_="" ns4:_="">
    <xsd:import namespace="efcf9931-6988-4c26-989d-90fd7d9d6177"/>
    <xsd:import namespace="2de3127d-b50e-4c29-b846-9213acea4d8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cf9931-6988-4c26-989d-90fd7d9d61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e3127d-b50e-4c29-b846-9213acea4d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ACC9B7-7504-42A6-9CA1-27F36E1A7B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cf9931-6988-4c26-989d-90fd7d9d6177"/>
    <ds:schemaRef ds:uri="2de3127d-b50e-4c29-b846-9213acea4d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F6A2CD-1165-4C44-BCDF-58BB3311353D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2de3127d-b50e-4c29-b846-9213acea4d89"/>
    <ds:schemaRef ds:uri="http://www.w3.org/XML/1998/namespace"/>
    <ds:schemaRef ds:uri="http://purl.org/dc/terms/"/>
    <ds:schemaRef ds:uri="efcf9931-6988-4c26-989d-90fd7d9d6177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8567AB3-BDA8-4F6A-BF08-04C51A48EB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CPCC PPT 001</Template>
  <TotalTime>7126</TotalTime>
  <Words>2087</Words>
  <Application>Microsoft Office PowerPoint</Application>
  <PresentationFormat>Panorámica</PresentationFormat>
  <Paragraphs>264</Paragraphs>
  <Slides>31</Slides>
  <Notes>31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8" baseType="lpstr">
      <vt:lpstr>Arial</vt:lpstr>
      <vt:lpstr>Calibri</vt:lpstr>
      <vt:lpstr>Garamond</vt:lpstr>
      <vt:lpstr>Montserrat</vt:lpstr>
      <vt:lpstr>Times New Roman</vt:lpstr>
      <vt:lpstr>Wingdings</vt:lpstr>
      <vt:lpstr>Tema de Office</vt:lpstr>
      <vt:lpstr>RENDICIÓN DE CUENTAS DEL ORGANISMO EJECUTIVO   AL TERCER CUATRIMESTRE 2021  SECRETARÍA GENERAL DE LA PRESIDENCIA DE LA REPUBLICA </vt:lpstr>
      <vt:lpstr>PRINCIPALES FUNCIONES DE LA SECRETARÍA GENERAL DE LA PRESIDENCIA DE LA REPÚBLICA</vt:lpstr>
      <vt:lpstr>PRINCIPALES OBJETIVOS DE LA SECRETARÍA GENERAL DE LA PRESIDENCIA DE LA REPÚBLICA</vt:lpstr>
      <vt:lpstr>Presentación de PowerPoint</vt:lpstr>
      <vt:lpstr>CIFRAS GENERALES DEL PRESUPUESTO AL TERCER CUATRIMESTRE 2021 SECRETARÍA GENERAL DE LA PRESIDENCIA DE LA REPÚBLICA</vt:lpstr>
      <vt:lpstr>CIFRAS GENERALES DEL PRESUPUESTO AL TERCER CUATRIMESTRE 2021</vt:lpstr>
      <vt:lpstr>CIFRAS GENERALES DEL PRESUPUESTO AL TERCER CUATRIMESTRE 2021</vt:lpstr>
      <vt:lpstr>¿EN QUÉ UTILIZA EL PRESUPUESTO LA SECRETARÍA GENERAL DE LA PRESIDENCIA DE LA REPÚBLICA?  </vt:lpstr>
      <vt:lpstr>EJECUCIÓN PRESUPUESTARIA POR GRUPO DE GASTO AL TERCER CUATRIMESTRE 2021</vt:lpstr>
      <vt:lpstr>EJECUCIÓN PRESUPUESTARIA POR GRUPO DE GASTO AL TERCER CUATRIMESTRE 2021</vt:lpstr>
      <vt:lpstr>¿CUÁL ES LA IMPORTANCIA DEL PAGO DE SERVIDORES PÚBLICOS?  </vt:lpstr>
      <vt:lpstr>PAGO DE SALARIOS A SERVIDORES PÚBLICOS Y HONORARIOS  </vt:lpstr>
      <vt:lpstr>PAGO DE SALARIOS A SERVIDORES PÚBLICOS Y HONORARIOS  </vt:lpstr>
      <vt:lpstr>¿EN QUÉ INVIERTE LA SECRETARÍA GENERAL DE LA PRESIDENCIA DE LA REPÚBLICA?  </vt:lpstr>
      <vt:lpstr>MONTO UTILIZADO EN INVERSIÓN  </vt:lpstr>
      <vt:lpstr>MONTO UTILIZADO EN INVERSIÓN  </vt:lpstr>
      <vt:lpstr>¿QUÉ FINALIDADES ATIENDE LA SECRETARÍA GENERAL DE LA PRESIDENCIA DE LA REPÚBLICA?  </vt:lpstr>
      <vt:lpstr>EJECUCIÓN PRESUPUESTARIA POR FINALIDAD AL TERCER CUATRIMESTRE 2021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TENDENCIA MUESTRA EL USO DE LOS RECURSOS PÚBLICOS?  </vt:lpstr>
      <vt:lpstr>¿QUÉ RESULTADOS SE OBTUVIERON EN EL MARCO DE LA PGG?  </vt:lpstr>
      <vt:lpstr>¿QUÉ MEDIDAS DE TRANSPARENCIA SE HAN APLICADO?  </vt:lpstr>
      <vt:lpstr>¿QUÉ DESAFÍOS INSTITUCIONALES SE ESPERAN DURANTE 2022?  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TITULAR Subtitular</dc:title>
  <dc:subject/>
  <dc:creator>CPCC-RMONROY</dc:creator>
  <cp:keywords/>
  <dc:description/>
  <cp:lastModifiedBy>Patricia Hernandez</cp:lastModifiedBy>
  <cp:revision>424</cp:revision>
  <cp:lastPrinted>2022-01-04T15:58:03Z</cp:lastPrinted>
  <dcterms:created xsi:type="dcterms:W3CDTF">2020-10-26T21:37:44Z</dcterms:created>
  <dcterms:modified xsi:type="dcterms:W3CDTF">2022-01-14T20:25:49Z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0x010100A39D96561CF3FA49BA629FB29367CEAB</vt:lpwstr>
  </property>
</Properties>
</file>