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handoutMasterIdLst>
    <p:handoutMasterId r:id="rId39"/>
  </p:handoutMasterIdLst>
  <p:sldIdLst>
    <p:sldId id="256" r:id="rId2"/>
    <p:sldId id="257" r:id="rId3"/>
    <p:sldId id="264" r:id="rId4"/>
    <p:sldId id="298" r:id="rId5"/>
    <p:sldId id="289" r:id="rId6"/>
    <p:sldId id="265" r:id="rId7"/>
    <p:sldId id="293" r:id="rId8"/>
    <p:sldId id="266" r:id="rId9"/>
    <p:sldId id="267" r:id="rId10"/>
    <p:sldId id="268" r:id="rId11"/>
    <p:sldId id="294" r:id="rId12"/>
    <p:sldId id="269" r:id="rId13"/>
    <p:sldId id="270" r:id="rId14"/>
    <p:sldId id="295" r:id="rId15"/>
    <p:sldId id="271" r:id="rId16"/>
    <p:sldId id="272" r:id="rId17"/>
    <p:sldId id="296" r:id="rId18"/>
    <p:sldId id="273" r:id="rId19"/>
    <p:sldId id="274" r:id="rId20"/>
    <p:sldId id="297" r:id="rId21"/>
    <p:sldId id="290" r:id="rId22"/>
    <p:sldId id="300" r:id="rId23"/>
    <p:sldId id="301" r:id="rId24"/>
    <p:sldId id="302" r:id="rId25"/>
    <p:sldId id="306" r:id="rId26"/>
    <p:sldId id="303" r:id="rId27"/>
    <p:sldId id="304" r:id="rId28"/>
    <p:sldId id="291" r:id="rId29"/>
    <p:sldId id="283" r:id="rId30"/>
    <p:sldId id="305" r:id="rId31"/>
    <p:sldId id="292" r:id="rId32"/>
    <p:sldId id="285" r:id="rId33"/>
    <p:sldId id="299" r:id="rId34"/>
    <p:sldId id="287" r:id="rId35"/>
    <p:sldId id="288" r:id="rId36"/>
    <p:sldId id="263" r:id="rId37"/>
  </p:sldIdLst>
  <p:sldSz cx="12192000" cy="6858000"/>
  <p:notesSz cx="6950075" cy="9236075"/>
  <p:embeddedFontLst>
    <p:embeddedFont>
      <p:font typeface="Calibri" panose="020F0502020204030204" pitchFamily="34" charset="0"/>
      <p:regular r:id="rId40"/>
      <p:bold r:id="rId41"/>
      <p:italic r:id="rId42"/>
      <p:boldItalic r:id="rId43"/>
    </p:embeddedFont>
    <p:embeddedFont>
      <p:font typeface="Montserrat ExtraBold" panose="020B0604020202020204" charset="0"/>
      <p:bold r:id="rId44"/>
      <p:italic r:id="rId45"/>
      <p:boldItalic r:id="rId46"/>
    </p:embeddedFont>
    <p:embeddedFont>
      <p:font typeface="Montserrat"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iu4lNT1c+nss14akBozS1/FarP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660"/>
    <a:srgbClr val="A09185"/>
    <a:srgbClr val="02486B"/>
    <a:srgbClr val="034F72"/>
    <a:srgbClr val="014063"/>
    <a:srgbClr val="223C6C"/>
    <a:srgbClr val="254275"/>
    <a:srgbClr val="1B3055"/>
    <a:srgbClr val="1525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9344" autoAdjust="0"/>
  </p:normalViewPr>
  <p:slideViewPr>
    <p:cSldViewPr snapToGrid="0" snapToObjects="1">
      <p:cViewPr varScale="1">
        <p:scale>
          <a:sx n="99" d="100"/>
          <a:sy n="99" d="100"/>
        </p:scale>
        <p:origin x="91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openxmlformats.org/officeDocument/2006/relationships/oleObject" Target="file:///C:\Users\agarcia\Downloads\GRAFICAS%20%20SGPR%2020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garcia\Downloads\GRAFICAS%20%20CPCC%2020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garcia\Downloads\GRAFICAS%20CPAM%2020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garcia\Downloads\GRAFICAS%20%20SGPR%20202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garcia\Downloads\GRAFICAS%20%20CPCC%20202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garcia\Downloads\GRAFICAS%20CPAM%202022.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208125307377843"/>
          <c:y val="0.12670550031301708"/>
          <c:w val="0.8107451163470708"/>
          <c:h val="0.72714515477485597"/>
        </c:manualLayout>
      </c:layout>
      <c:bar3DChart>
        <c:barDir val="col"/>
        <c:grouping val="clustered"/>
        <c:varyColors val="0"/>
        <c:ser>
          <c:idx val="0"/>
          <c:order val="0"/>
          <c:tx>
            <c:strRef>
              <c:f>'[GRAFICAS  SGPR 2022.xlsx]G DE G 0,1,2,3,4,9'!$C$9</c:f>
              <c:strCache>
                <c:ptCount val="1"/>
                <c:pt idx="0">
                  <c:v>Vigente Q.</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dLbl>
              <c:idx val="0"/>
              <c:layout>
                <c:manualLayout>
                  <c:x val="4.7784870062767279E-3"/>
                  <c:y val="-1.82142495667713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DFD-4448-9192-8283AA99B364}"/>
                </c:ext>
              </c:extLst>
            </c:dLbl>
            <c:dLbl>
              <c:idx val="1"/>
              <c:layout>
                <c:manualLayout>
                  <c:x val="6.329892042943621E-3"/>
                  <c:y val="-1.30101782619795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DFD-4448-9192-8283AA99B364}"/>
                </c:ext>
              </c:extLst>
            </c:dLbl>
            <c:dLbl>
              <c:idx val="2"/>
              <c:layout>
                <c:manualLayout>
                  <c:x val="6.3298920429435829E-3"/>
                  <c:y val="-1.30101782619796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DFD-4448-9192-8283AA99B364}"/>
                </c:ext>
              </c:extLst>
            </c:dLbl>
            <c:dLbl>
              <c:idx val="3"/>
              <c:layout>
                <c:manualLayout>
                  <c:x val="6.3298920429435048E-3"/>
                  <c:y val="-1.0408142609583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DFD-4448-9192-8283AA99B364}"/>
                </c:ext>
              </c:extLst>
            </c:dLbl>
            <c:dLbl>
              <c:idx val="4"/>
              <c:layout>
                <c:manualLayout>
                  <c:x val="6.3298920429435829E-3"/>
                  <c:y val="-1.5612213914375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DFD-4448-9192-8283AA99B364}"/>
                </c:ext>
              </c:extLst>
            </c:dLbl>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'[GRAFICAS  SGPR 2022.xlsx]G DE G 0,1,2,3,4,9'!$B$10:$B$14</c:f>
              <c:strCache>
                <c:ptCount val="5"/>
                <c:pt idx="0">
                  <c:v>0. Servicios Personales (Salarios Honorarios etc)</c:v>
                </c:pt>
                <c:pt idx="1">
                  <c:v>1. Servicios basicos, Mantenimiento etc.</c:v>
                </c:pt>
                <c:pt idx="2">
                  <c:v>2. Materiales y Suministros</c:v>
                </c:pt>
                <c:pt idx="3">
                  <c:v>3. Propiedad Planta, equipo etc.</c:v>
                </c:pt>
                <c:pt idx="4">
                  <c:v>4. Transferencias Corrientes</c:v>
                </c:pt>
              </c:strCache>
            </c:strRef>
          </c:cat>
          <c:val>
            <c:numRef>
              <c:f>'[GRAFICAS  SGPR 2022.xlsx]G DE G 0,1,2,3,4,9'!$C$10:$C$14</c:f>
              <c:numCache>
                <c:formatCode>#,##0.00</c:formatCode>
                <c:ptCount val="5"/>
                <c:pt idx="0">
                  <c:v>17360682</c:v>
                </c:pt>
                <c:pt idx="1">
                  <c:v>1498573</c:v>
                </c:pt>
                <c:pt idx="2">
                  <c:v>586960</c:v>
                </c:pt>
                <c:pt idx="3">
                  <c:v>277950</c:v>
                </c:pt>
                <c:pt idx="4">
                  <c:v>276832</c:v>
                </c:pt>
              </c:numCache>
            </c:numRef>
          </c:val>
          <c:extLst>
            <c:ext xmlns:c16="http://schemas.microsoft.com/office/drawing/2014/chart" uri="{C3380CC4-5D6E-409C-BE32-E72D297353CC}">
              <c16:uniqueId val="{00000001-3DFD-4448-9192-8283AA99B364}"/>
            </c:ext>
          </c:extLst>
        </c:ser>
        <c:ser>
          <c:idx val="1"/>
          <c:order val="1"/>
          <c:tx>
            <c:strRef>
              <c:f>'[GRAFICAS  SGPR 2022.xlsx]G DE G 0,1,2,3,4,9'!$D$9</c:f>
              <c:strCache>
                <c:ptCount val="1"/>
                <c:pt idx="0">
                  <c:v>Ejecutado Q.</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dLbl>
              <c:idx val="0"/>
              <c:layout>
                <c:manualLayout>
                  <c:x val="4.2199280286290162E-3"/>
                  <c:y val="-1.56122139143754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DFD-4448-9192-8283AA99B364}"/>
                </c:ext>
              </c:extLst>
            </c:dLbl>
            <c:dLbl>
              <c:idx val="1"/>
              <c:layout>
                <c:manualLayout>
                  <c:x val="4.2199280286290552E-3"/>
                  <c:y val="-1.30101782619796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DFD-4448-9192-8283AA99B364}"/>
                </c:ext>
              </c:extLst>
            </c:dLbl>
            <c:dLbl>
              <c:idx val="2"/>
              <c:layout>
                <c:manualLayout>
                  <c:x val="6.3298920429435829E-3"/>
                  <c:y val="-1.5612213914375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DFD-4448-9192-8283AA99B364}"/>
                </c:ext>
              </c:extLst>
            </c:dLbl>
            <c:dLbl>
              <c:idx val="3"/>
              <c:layout>
                <c:manualLayout>
                  <c:x val="5.274910035786241E-3"/>
                  <c:y val="-2.34183208715631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DFD-4448-9192-8283AA99B364}"/>
                </c:ext>
              </c:extLst>
            </c:dLbl>
            <c:dLbl>
              <c:idx val="4"/>
              <c:layout>
                <c:manualLayout>
                  <c:x val="9.4948380644153743E-3"/>
                  <c:y val="-2.60203565239591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DFD-4448-9192-8283AA99B364}"/>
                </c:ext>
              </c:extLst>
            </c:dLbl>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'[GRAFICAS  SGPR 2022.xlsx]G DE G 0,1,2,3,4,9'!$B$10:$B$14</c:f>
              <c:strCache>
                <c:ptCount val="5"/>
                <c:pt idx="0">
                  <c:v>0. Servicios Personales (Salarios Honorarios etc)</c:v>
                </c:pt>
                <c:pt idx="1">
                  <c:v>1. Servicios basicos, Mantenimiento etc.</c:v>
                </c:pt>
                <c:pt idx="2">
                  <c:v>2. Materiales y Suministros</c:v>
                </c:pt>
                <c:pt idx="3">
                  <c:v>3. Propiedad Planta, equipo etc.</c:v>
                </c:pt>
                <c:pt idx="4">
                  <c:v>4. Transferencias Corrientes</c:v>
                </c:pt>
              </c:strCache>
            </c:strRef>
          </c:cat>
          <c:val>
            <c:numRef>
              <c:f>'[GRAFICAS  SGPR 2022.xlsx]G DE G 0,1,2,3,4,9'!$D$10:$D$14</c:f>
              <c:numCache>
                <c:formatCode>#,##0.00</c:formatCode>
                <c:ptCount val="5"/>
                <c:pt idx="0">
                  <c:v>6523139.9299999997</c:v>
                </c:pt>
                <c:pt idx="1">
                  <c:v>528131.92000000004</c:v>
                </c:pt>
                <c:pt idx="2">
                  <c:v>200630.72</c:v>
                </c:pt>
                <c:pt idx="3">
                  <c:v>163109.28</c:v>
                </c:pt>
                <c:pt idx="4">
                  <c:v>55246.41</c:v>
                </c:pt>
              </c:numCache>
            </c:numRef>
          </c:val>
          <c:extLst>
            <c:ext xmlns:c16="http://schemas.microsoft.com/office/drawing/2014/chart" uri="{C3380CC4-5D6E-409C-BE32-E72D297353CC}">
              <c16:uniqueId val="{00000002-3DFD-4448-9192-8283AA99B364}"/>
            </c:ext>
          </c:extLst>
        </c:ser>
        <c:ser>
          <c:idx val="2"/>
          <c:order val="2"/>
          <c:tx>
            <c:strRef>
              <c:f>'[GRAFICAS  SGPR 2022.xlsx]G DE G 0,1,2,3,4,9'!$E$9</c:f>
              <c:strCache>
                <c:ptCount val="1"/>
                <c:pt idx="0">
                  <c:v>Por Ejecutar Q.</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dLbl>
              <c:idx val="0"/>
              <c:layout>
                <c:manualLayout>
                  <c:x val="7.3848740501008077E-3"/>
                  <c:y val="-1.82142495667713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DFD-4448-9192-8283AA99B364}"/>
                </c:ext>
              </c:extLst>
            </c:dLbl>
            <c:dLbl>
              <c:idx val="1"/>
              <c:layout>
                <c:manualLayout>
                  <c:x val="7.3848740501008467E-3"/>
                  <c:y val="-1.040814260958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DFD-4448-9192-8283AA99B364}"/>
                </c:ext>
              </c:extLst>
            </c:dLbl>
            <c:dLbl>
              <c:idx val="2"/>
              <c:layout>
                <c:manualLayout>
                  <c:x val="8.4398560572581105E-3"/>
                  <c:y val="-1.56122139143753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DFD-4448-9192-8283AA99B364}"/>
                </c:ext>
              </c:extLst>
            </c:dLbl>
            <c:dLbl>
              <c:idx val="3"/>
              <c:layout>
                <c:manualLayout>
                  <c:x val="7.3848740501007686E-3"/>
                  <c:y val="-1.5612213914375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DFD-4448-9192-8283AA99B364}"/>
                </c:ext>
              </c:extLst>
            </c:dLbl>
            <c:dLbl>
              <c:idx val="4"/>
              <c:layout>
                <c:manualLayout>
                  <c:x val="5.2749100357863191E-3"/>
                  <c:y val="-1.56122139143755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DFD-4448-9192-8283AA99B364}"/>
                </c:ext>
              </c:extLst>
            </c:dLbl>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'[GRAFICAS  SGPR 2022.xlsx]G DE G 0,1,2,3,4,9'!$B$10:$B$14</c:f>
              <c:strCache>
                <c:ptCount val="5"/>
                <c:pt idx="0">
                  <c:v>0. Servicios Personales (Salarios Honorarios etc)</c:v>
                </c:pt>
                <c:pt idx="1">
                  <c:v>1. Servicios basicos, Mantenimiento etc.</c:v>
                </c:pt>
                <c:pt idx="2">
                  <c:v>2. Materiales y Suministros</c:v>
                </c:pt>
                <c:pt idx="3">
                  <c:v>3. Propiedad Planta, equipo etc.</c:v>
                </c:pt>
                <c:pt idx="4">
                  <c:v>4. Transferencias Corrientes</c:v>
                </c:pt>
              </c:strCache>
            </c:strRef>
          </c:cat>
          <c:val>
            <c:numRef>
              <c:f>'[GRAFICAS  SGPR 2022.xlsx]G DE G 0,1,2,3,4,9'!$E$10:$E$14</c:f>
              <c:numCache>
                <c:formatCode>#,##0.00</c:formatCode>
                <c:ptCount val="5"/>
                <c:pt idx="0">
                  <c:v>10837542.07</c:v>
                </c:pt>
                <c:pt idx="1">
                  <c:v>970441.08</c:v>
                </c:pt>
                <c:pt idx="2">
                  <c:v>386329.28</c:v>
                </c:pt>
                <c:pt idx="3">
                  <c:v>114840.72</c:v>
                </c:pt>
                <c:pt idx="4">
                  <c:v>221585.59</c:v>
                </c:pt>
              </c:numCache>
            </c:numRef>
          </c:val>
          <c:extLst>
            <c:ext xmlns:c16="http://schemas.microsoft.com/office/drawing/2014/chart" uri="{C3380CC4-5D6E-409C-BE32-E72D297353CC}">
              <c16:uniqueId val="{00000003-3DFD-4448-9192-8283AA99B364}"/>
            </c:ext>
          </c:extLst>
        </c:ser>
        <c:dLbls>
          <c:showLegendKey val="0"/>
          <c:showVal val="0"/>
          <c:showCatName val="0"/>
          <c:showSerName val="0"/>
          <c:showPercent val="0"/>
          <c:showBubbleSize val="0"/>
        </c:dLbls>
        <c:gapWidth val="150"/>
        <c:shape val="box"/>
        <c:axId val="-252657936"/>
        <c:axId val="-252670992"/>
        <c:axId val="0"/>
      </c:bar3DChart>
      <c:catAx>
        <c:axId val="-25265793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252670992"/>
        <c:crosses val="autoZero"/>
        <c:auto val="1"/>
        <c:lblAlgn val="ctr"/>
        <c:lblOffset val="100"/>
        <c:noMultiLvlLbl val="0"/>
      </c:catAx>
      <c:valAx>
        <c:axId val="-2526709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252657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G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992979315493865"/>
          <c:y val="0.10138688618846434"/>
          <c:w val="0.87179461313298012"/>
          <c:h val="0.77198664682389306"/>
        </c:manualLayout>
      </c:layout>
      <c:bar3DChart>
        <c:barDir val="col"/>
        <c:grouping val="clustered"/>
        <c:varyColors val="0"/>
        <c:ser>
          <c:idx val="0"/>
          <c:order val="0"/>
          <c:tx>
            <c:strRef>
              <c:f>'[GRAFICAS  CPCC 2022.xlsx]G DE G 0,1,2,3,4'!$C$9</c:f>
              <c:strCache>
                <c:ptCount val="1"/>
                <c:pt idx="0">
                  <c:v>Vigente Q.</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dLbl>
              <c:idx val="1"/>
              <c:layout>
                <c:manualLayout>
                  <c:x val="6.7343423888143756E-3"/>
                  <c:y val="6.601038552982795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A3E-4824-9718-FF7A1949A976}"/>
                </c:ext>
              </c:extLst>
            </c:dLbl>
            <c:dLbl>
              <c:idx val="2"/>
              <c:layout>
                <c:manualLayout>
                  <c:x val="4.489561592542861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A3E-4824-9718-FF7A1949A976}"/>
                </c:ext>
              </c:extLst>
            </c:dLbl>
            <c:dLbl>
              <c:idx val="3"/>
              <c:layout>
                <c:manualLayout>
                  <c:x val="6.73434238881433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A3E-4824-9718-FF7A1949A976}"/>
                </c:ext>
              </c:extLst>
            </c:dLbl>
            <c:dLbl>
              <c:idx val="4"/>
              <c:layout>
                <c:manualLayout>
                  <c:x val="8.9791231850858879E-3"/>
                  <c:y val="6.601038552982795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A3E-4824-9718-FF7A1949A976}"/>
                </c:ext>
              </c:extLst>
            </c:dLbl>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'[GRAFICAS  CPCC 2022.xlsx]G DE G 0,1,2,3,4'!$B$10:$B$14</c:f>
              <c:strCache>
                <c:ptCount val="5"/>
                <c:pt idx="0">
                  <c:v>0. Servicios Personales (Salarios Honorarios etc)</c:v>
                </c:pt>
                <c:pt idx="1">
                  <c:v>1. Servicios basicos, Mantenimiento etc.</c:v>
                </c:pt>
                <c:pt idx="2">
                  <c:v>2. Materiales y Suministros</c:v>
                </c:pt>
                <c:pt idx="3">
                  <c:v>3. Propiedad Planta, equipo etc.</c:v>
                </c:pt>
                <c:pt idx="4">
                  <c:v>4. Transferencias Corrientes</c:v>
                </c:pt>
              </c:strCache>
            </c:strRef>
          </c:cat>
          <c:val>
            <c:numRef>
              <c:f>'[GRAFICAS  CPCC 2022.xlsx]G DE G 0,1,2,3,4'!$C$10:$C$14</c:f>
              <c:numCache>
                <c:formatCode>#,##0.00</c:formatCode>
                <c:ptCount val="5"/>
                <c:pt idx="0">
                  <c:v>10124500</c:v>
                </c:pt>
                <c:pt idx="1">
                  <c:v>653275</c:v>
                </c:pt>
                <c:pt idx="2">
                  <c:v>370625</c:v>
                </c:pt>
                <c:pt idx="3">
                  <c:v>70000</c:v>
                </c:pt>
                <c:pt idx="4">
                  <c:v>281600</c:v>
                </c:pt>
              </c:numCache>
            </c:numRef>
          </c:val>
          <c:extLst>
            <c:ext xmlns:c16="http://schemas.microsoft.com/office/drawing/2014/chart" uri="{C3380CC4-5D6E-409C-BE32-E72D297353CC}">
              <c16:uniqueId val="{00000000-FA3E-4824-9718-FF7A1949A976}"/>
            </c:ext>
          </c:extLst>
        </c:ser>
        <c:ser>
          <c:idx val="1"/>
          <c:order val="1"/>
          <c:tx>
            <c:strRef>
              <c:f>'[GRAFICAS  CPCC 2022.xlsx]G DE G 0,1,2,3,4'!$D$9</c:f>
              <c:strCache>
                <c:ptCount val="1"/>
                <c:pt idx="0">
                  <c:v>Ejecutado Q.</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dLbl>
              <c:idx val="0"/>
              <c:layout>
                <c:manualLayout>
                  <c:x val="4.48956159254294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A3E-4824-9718-FF7A1949A976}"/>
                </c:ext>
              </c:extLst>
            </c:dLbl>
            <c:dLbl>
              <c:idx val="1"/>
              <c:layout>
                <c:manualLayout>
                  <c:x val="6.7343423888144164E-3"/>
                  <c:y val="-6.601038552982795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A3E-4824-9718-FF7A1949A976}"/>
                </c:ext>
              </c:extLst>
            </c:dLbl>
            <c:dLbl>
              <c:idx val="2"/>
              <c:layout>
                <c:manualLayout>
                  <c:x val="4.4895615925428616E-3"/>
                  <c:y val="-7.20121615499285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A3E-4824-9718-FF7A1949A976}"/>
                </c:ext>
              </c:extLst>
            </c:dLbl>
            <c:dLbl>
              <c:idx val="3"/>
              <c:layout>
                <c:manualLayout>
                  <c:x val="8.979123185085806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A3E-4824-9718-FF7A1949A976}"/>
                </c:ext>
              </c:extLst>
            </c:dLbl>
            <c:dLbl>
              <c:idx val="4"/>
              <c:layout>
                <c:manualLayout>
                  <c:x val="6.7343423888144164E-3"/>
                  <c:y val="6.601038552982795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A3E-4824-9718-FF7A1949A976}"/>
                </c:ext>
              </c:extLst>
            </c:dLbl>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'[GRAFICAS  CPCC 2022.xlsx]G DE G 0,1,2,3,4'!$B$10:$B$14</c:f>
              <c:strCache>
                <c:ptCount val="5"/>
                <c:pt idx="0">
                  <c:v>0. Servicios Personales (Salarios Honorarios etc)</c:v>
                </c:pt>
                <c:pt idx="1">
                  <c:v>1. Servicios basicos, Mantenimiento etc.</c:v>
                </c:pt>
                <c:pt idx="2">
                  <c:v>2. Materiales y Suministros</c:v>
                </c:pt>
                <c:pt idx="3">
                  <c:v>3. Propiedad Planta, equipo etc.</c:v>
                </c:pt>
                <c:pt idx="4">
                  <c:v>4. Transferencias Corrientes</c:v>
                </c:pt>
              </c:strCache>
            </c:strRef>
          </c:cat>
          <c:val>
            <c:numRef>
              <c:f>'[GRAFICAS  CPCC 2022.xlsx]G DE G 0,1,2,3,4'!$D$10:$D$14</c:f>
              <c:numCache>
                <c:formatCode>#,##0.00</c:formatCode>
                <c:ptCount val="5"/>
                <c:pt idx="0">
                  <c:v>2683989.4900000002</c:v>
                </c:pt>
                <c:pt idx="1">
                  <c:v>106942.18</c:v>
                </c:pt>
                <c:pt idx="2">
                  <c:v>13950.79</c:v>
                </c:pt>
                <c:pt idx="3">
                  <c:v>799</c:v>
                </c:pt>
                <c:pt idx="4">
                  <c:v>218850.86</c:v>
                </c:pt>
              </c:numCache>
            </c:numRef>
          </c:val>
          <c:extLst>
            <c:ext xmlns:c16="http://schemas.microsoft.com/office/drawing/2014/chart" uri="{C3380CC4-5D6E-409C-BE32-E72D297353CC}">
              <c16:uniqueId val="{00000001-FA3E-4824-9718-FF7A1949A976}"/>
            </c:ext>
          </c:extLst>
        </c:ser>
        <c:ser>
          <c:idx val="2"/>
          <c:order val="2"/>
          <c:tx>
            <c:strRef>
              <c:f>'[GRAFICAS  CPCC 2022.xlsx]G DE G 0,1,2,3,4'!$E$9</c:f>
              <c:strCache>
                <c:ptCount val="1"/>
                <c:pt idx="0">
                  <c:v>Por Ejecutar Q.</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dLbl>
              <c:idx val="0"/>
              <c:layout>
                <c:manualLayout>
                  <c:x val="4.489561592542944E-3"/>
                  <c:y val="-1.650259638245698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A3E-4824-9718-FF7A1949A976}"/>
                </c:ext>
              </c:extLst>
            </c:dLbl>
            <c:dLbl>
              <c:idx val="1"/>
              <c:layout>
                <c:manualLayout>
                  <c:x val="6.7343423888144164E-3"/>
                  <c:y val="-6.601038552982795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A3E-4824-9718-FF7A1949A976}"/>
                </c:ext>
              </c:extLst>
            </c:dLbl>
            <c:dLbl>
              <c:idx val="2"/>
              <c:layout>
                <c:manualLayout>
                  <c:x val="6.734342388814251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A3E-4824-9718-FF7A1949A976}"/>
                </c:ext>
              </c:extLst>
            </c:dLbl>
            <c:dLbl>
              <c:idx val="3"/>
              <c:layout>
                <c:manualLayout>
                  <c:x val="1.5713465573900305E-2"/>
                  <c:y val="-1.08018242324893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A3E-4824-9718-FF7A1949A976}"/>
                </c:ext>
              </c:extLst>
            </c:dLbl>
            <c:dLbl>
              <c:idx val="4"/>
              <c:layout>
                <c:manualLayout>
                  <c:x val="8.9791231850857231E-3"/>
                  <c:y val="-6.601038552982795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A3E-4824-9718-FF7A1949A976}"/>
                </c:ext>
              </c:extLst>
            </c:dLbl>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'[GRAFICAS  CPCC 2022.xlsx]G DE G 0,1,2,3,4'!$B$10:$B$14</c:f>
              <c:strCache>
                <c:ptCount val="5"/>
                <c:pt idx="0">
                  <c:v>0. Servicios Personales (Salarios Honorarios etc)</c:v>
                </c:pt>
                <c:pt idx="1">
                  <c:v>1. Servicios basicos, Mantenimiento etc.</c:v>
                </c:pt>
                <c:pt idx="2">
                  <c:v>2. Materiales y Suministros</c:v>
                </c:pt>
                <c:pt idx="3">
                  <c:v>3. Propiedad Planta, equipo etc.</c:v>
                </c:pt>
                <c:pt idx="4">
                  <c:v>4. Transferencias Corrientes</c:v>
                </c:pt>
              </c:strCache>
            </c:strRef>
          </c:cat>
          <c:val>
            <c:numRef>
              <c:f>'[GRAFICAS  CPCC 2022.xlsx]G DE G 0,1,2,3,4'!$E$10:$E$14</c:f>
              <c:numCache>
                <c:formatCode>#,##0.00</c:formatCode>
                <c:ptCount val="5"/>
                <c:pt idx="0">
                  <c:v>7440510.5099999998</c:v>
                </c:pt>
                <c:pt idx="1">
                  <c:v>546332.81999999995</c:v>
                </c:pt>
                <c:pt idx="2">
                  <c:v>356674.21</c:v>
                </c:pt>
                <c:pt idx="3">
                  <c:v>69201</c:v>
                </c:pt>
                <c:pt idx="4">
                  <c:v>62749.14</c:v>
                </c:pt>
              </c:numCache>
            </c:numRef>
          </c:val>
          <c:extLst>
            <c:ext xmlns:c16="http://schemas.microsoft.com/office/drawing/2014/chart" uri="{C3380CC4-5D6E-409C-BE32-E72D297353CC}">
              <c16:uniqueId val="{00000002-FA3E-4824-9718-FF7A1949A976}"/>
            </c:ext>
          </c:extLst>
        </c:ser>
        <c:dLbls>
          <c:showLegendKey val="0"/>
          <c:showVal val="0"/>
          <c:showCatName val="0"/>
          <c:showSerName val="0"/>
          <c:showPercent val="0"/>
          <c:showBubbleSize val="0"/>
        </c:dLbls>
        <c:gapWidth val="150"/>
        <c:shape val="box"/>
        <c:axId val="1935203040"/>
        <c:axId val="1935201376"/>
        <c:axId val="0"/>
      </c:bar3DChart>
      <c:catAx>
        <c:axId val="19352030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935201376"/>
        <c:crosses val="autoZero"/>
        <c:auto val="1"/>
        <c:lblAlgn val="ctr"/>
        <c:lblOffset val="100"/>
        <c:noMultiLvlLbl val="0"/>
      </c:catAx>
      <c:valAx>
        <c:axId val="19352013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935203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G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655225997698533"/>
          <c:y val="0.11528778029992587"/>
          <c:w val="0.85706168719896059"/>
          <c:h val="0.66650216755059188"/>
        </c:manualLayout>
      </c:layout>
      <c:bar3DChart>
        <c:barDir val="col"/>
        <c:grouping val="clustered"/>
        <c:varyColors val="0"/>
        <c:ser>
          <c:idx val="0"/>
          <c:order val="0"/>
          <c:tx>
            <c:strRef>
              <c:f>'[GRAFICAS CPAM 2022.xlsx]G DE G 0,1,2,3,4 (2)'!$C$8</c:f>
              <c:strCache>
                <c:ptCount val="1"/>
                <c:pt idx="0">
                  <c:v>Vigente Q.</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dLbl>
              <c:idx val="0"/>
              <c:layout>
                <c:manualLayout>
                  <c:x val="6.144769809020231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A01-4591-8A02-33AFCA5E29DA}"/>
                </c:ext>
              </c:extLst>
            </c:dLbl>
            <c:dLbl>
              <c:idx val="1"/>
              <c:layout>
                <c:manualLayout>
                  <c:x val="6.1447698090202315E-3"/>
                  <c:y val="5.996936598568745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A01-4591-8A02-33AFCA5E29DA}"/>
                </c:ext>
              </c:extLst>
            </c:dLbl>
            <c:dLbl>
              <c:idx val="2"/>
              <c:layout>
                <c:manualLayout>
                  <c:x val="8.193026412026975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A01-4591-8A02-33AFCA5E29DA}"/>
                </c:ext>
              </c:extLst>
            </c:dLbl>
            <c:dLbl>
              <c:idx val="3"/>
              <c:layout>
                <c:manualLayout>
                  <c:x val="8.193026412026901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A01-4591-8A02-33AFCA5E29DA}"/>
                </c:ext>
              </c:extLst>
            </c:dLbl>
            <c:dLbl>
              <c:idx val="4"/>
              <c:layout>
                <c:manualLayout>
                  <c:x val="6.144769809020231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A01-4591-8A02-33AFCA5E29DA}"/>
                </c:ext>
              </c:extLst>
            </c:dLbl>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'[GRAFICAS CPAM 2022.xlsx]G DE G 0,1,2,3,4 (2)'!$B$9:$B$13</c:f>
              <c:strCache>
                <c:ptCount val="5"/>
                <c:pt idx="0">
                  <c:v>0. Servicios Personales (Salarios Honorarios etc)</c:v>
                </c:pt>
                <c:pt idx="1">
                  <c:v>1. Servicios basicos, Mantenimiento etc.</c:v>
                </c:pt>
                <c:pt idx="2">
                  <c:v>2. Materiales y Suministros</c:v>
                </c:pt>
                <c:pt idx="3">
                  <c:v>3. Propiedad Planta, equipo etc.</c:v>
                </c:pt>
                <c:pt idx="4">
                  <c:v>4. Transferencias Corrientes</c:v>
                </c:pt>
              </c:strCache>
            </c:strRef>
          </c:cat>
          <c:val>
            <c:numRef>
              <c:f>'[GRAFICAS CPAM 2022.xlsx]G DE G 0,1,2,3,4 (2)'!$C$9:$C$13</c:f>
              <c:numCache>
                <c:formatCode>#,##0.00</c:formatCode>
                <c:ptCount val="5"/>
                <c:pt idx="0">
                  <c:v>3688050</c:v>
                </c:pt>
                <c:pt idx="1">
                  <c:v>773500</c:v>
                </c:pt>
                <c:pt idx="2">
                  <c:v>245067</c:v>
                </c:pt>
                <c:pt idx="3">
                  <c:v>195605</c:v>
                </c:pt>
                <c:pt idx="4">
                  <c:v>96781</c:v>
                </c:pt>
              </c:numCache>
            </c:numRef>
          </c:val>
          <c:extLst>
            <c:ext xmlns:c16="http://schemas.microsoft.com/office/drawing/2014/chart" uri="{C3380CC4-5D6E-409C-BE32-E72D297353CC}">
              <c16:uniqueId val="{00000000-5A01-4591-8A02-33AFCA5E29DA}"/>
            </c:ext>
          </c:extLst>
        </c:ser>
        <c:ser>
          <c:idx val="1"/>
          <c:order val="1"/>
          <c:tx>
            <c:strRef>
              <c:f>'[GRAFICAS CPAM 2022.xlsx]G DE G 0,1,2,3,4 (2)'!$D$8</c:f>
              <c:strCache>
                <c:ptCount val="1"/>
                <c:pt idx="0">
                  <c:v>EJECUTADO Q. </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dLbl>
              <c:idx val="0"/>
              <c:layout>
                <c:manualLayout>
                  <c:x val="2.04825660300674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A01-4591-8A02-33AFCA5E29DA}"/>
                </c:ext>
              </c:extLst>
            </c:dLbl>
            <c:dLbl>
              <c:idx val="1"/>
              <c:layout>
                <c:manualLayout>
                  <c:x val="7.6762851398983452E-3"/>
                  <c:y val="3.27109411401385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A01-4591-8A02-33AFCA5E29DA}"/>
                </c:ext>
              </c:extLst>
            </c:dLbl>
            <c:dLbl>
              <c:idx val="2"/>
              <c:layout>
                <c:manualLayout>
                  <c:x val="7.6762851398983452E-3"/>
                  <c:y val="-1.199387319713749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A01-4591-8A02-33AFCA5E29DA}"/>
                </c:ext>
              </c:extLst>
            </c:dLbl>
            <c:dLbl>
              <c:idx val="3"/>
              <c:layout>
                <c:manualLayout>
                  <c:x val="6.1447698090202315E-3"/>
                  <c:y val="-1.199387319713749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A01-4591-8A02-33AFCA5E29DA}"/>
                </c:ext>
              </c:extLst>
            </c:dLbl>
            <c:dLbl>
              <c:idx val="4"/>
              <c:layout>
                <c:manualLayout>
                  <c:x val="6.144769809020231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A01-4591-8A02-33AFCA5E29DA}"/>
                </c:ext>
              </c:extLst>
            </c:dLbl>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'[GRAFICAS CPAM 2022.xlsx]G DE G 0,1,2,3,4 (2)'!$B$9:$B$13</c:f>
              <c:strCache>
                <c:ptCount val="5"/>
                <c:pt idx="0">
                  <c:v>0. Servicios Personales (Salarios Honorarios etc)</c:v>
                </c:pt>
                <c:pt idx="1">
                  <c:v>1. Servicios basicos, Mantenimiento etc.</c:v>
                </c:pt>
                <c:pt idx="2">
                  <c:v>2. Materiales y Suministros</c:v>
                </c:pt>
                <c:pt idx="3">
                  <c:v>3. Propiedad Planta, equipo etc.</c:v>
                </c:pt>
                <c:pt idx="4">
                  <c:v>4. Transferencias Corrientes</c:v>
                </c:pt>
              </c:strCache>
            </c:strRef>
          </c:cat>
          <c:val>
            <c:numRef>
              <c:f>'[GRAFICAS CPAM 2022.xlsx]G DE G 0,1,2,3,4 (2)'!$D$9:$D$13</c:f>
              <c:numCache>
                <c:formatCode>#,##0.00</c:formatCode>
                <c:ptCount val="5"/>
                <c:pt idx="0">
                  <c:v>1129088.21</c:v>
                </c:pt>
                <c:pt idx="1">
                  <c:v>136659.79</c:v>
                </c:pt>
                <c:pt idx="2">
                  <c:v>29962.94</c:v>
                </c:pt>
                <c:pt idx="3">
                  <c:v>11325</c:v>
                </c:pt>
                <c:pt idx="4">
                  <c:v>94735.86</c:v>
                </c:pt>
              </c:numCache>
            </c:numRef>
          </c:val>
          <c:extLst>
            <c:ext xmlns:c16="http://schemas.microsoft.com/office/drawing/2014/chart" uri="{C3380CC4-5D6E-409C-BE32-E72D297353CC}">
              <c16:uniqueId val="{00000003-5A01-4591-8A02-33AFCA5E29DA}"/>
            </c:ext>
          </c:extLst>
        </c:ser>
        <c:ser>
          <c:idx val="2"/>
          <c:order val="2"/>
          <c:tx>
            <c:strRef>
              <c:f>'[GRAFICAS CPAM 2022.xlsx]G DE G 0,1,2,3,4 (2)'!$E$8</c:f>
              <c:strCache>
                <c:ptCount val="1"/>
                <c:pt idx="0">
                  <c:v>POR EJECUTAR Q.</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dLbl>
              <c:idx val="0"/>
              <c:layout>
                <c:manualLayout>
                  <c:x val="6.144769809020231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A01-4591-8A02-33AFCA5E29DA}"/>
                </c:ext>
              </c:extLst>
            </c:dLbl>
            <c:dLbl>
              <c:idx val="1"/>
              <c:layout>
                <c:manualLayout>
                  <c:x val="1.2289539618040388E-2"/>
                  <c:y val="-5.996936598568745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A01-4591-8A02-33AFCA5E29DA}"/>
                </c:ext>
              </c:extLst>
            </c:dLbl>
            <c:dLbl>
              <c:idx val="2"/>
              <c:layout>
                <c:manualLayout>
                  <c:x val="1.024128301503364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A01-4591-8A02-33AFCA5E29DA}"/>
                </c:ext>
              </c:extLst>
            </c:dLbl>
            <c:dLbl>
              <c:idx val="3"/>
              <c:layout>
                <c:manualLayout>
                  <c:x val="1.2289539618040463E-2"/>
                  <c:y val="-1.199387319713749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A01-4591-8A02-33AFCA5E29DA}"/>
                </c:ext>
              </c:extLst>
            </c:dLbl>
            <c:dLbl>
              <c:idx val="4"/>
              <c:layout>
                <c:manualLayout>
                  <c:x val="1.0241283015033719E-2"/>
                  <c:y val="-1.30843764560554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A01-4591-8A02-33AFCA5E29DA}"/>
                </c:ext>
              </c:extLst>
            </c:dLbl>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'[GRAFICAS CPAM 2022.xlsx]G DE G 0,1,2,3,4 (2)'!$B$9:$B$13</c:f>
              <c:strCache>
                <c:ptCount val="5"/>
                <c:pt idx="0">
                  <c:v>0. Servicios Personales (Salarios Honorarios etc)</c:v>
                </c:pt>
                <c:pt idx="1">
                  <c:v>1. Servicios basicos, Mantenimiento etc.</c:v>
                </c:pt>
                <c:pt idx="2">
                  <c:v>2. Materiales y Suministros</c:v>
                </c:pt>
                <c:pt idx="3">
                  <c:v>3. Propiedad Planta, equipo etc.</c:v>
                </c:pt>
                <c:pt idx="4">
                  <c:v>4. Transferencias Corrientes</c:v>
                </c:pt>
              </c:strCache>
            </c:strRef>
          </c:cat>
          <c:val>
            <c:numRef>
              <c:f>'[GRAFICAS CPAM 2022.xlsx]G DE G 0,1,2,3,4 (2)'!$E$9:$E$13</c:f>
              <c:numCache>
                <c:formatCode>#,##0.00</c:formatCode>
                <c:ptCount val="5"/>
                <c:pt idx="0">
                  <c:v>2558961.79</c:v>
                </c:pt>
                <c:pt idx="1">
                  <c:v>636840.21</c:v>
                </c:pt>
                <c:pt idx="2">
                  <c:v>215104.06</c:v>
                </c:pt>
                <c:pt idx="3">
                  <c:v>184280</c:v>
                </c:pt>
                <c:pt idx="4">
                  <c:v>2045.14</c:v>
                </c:pt>
              </c:numCache>
            </c:numRef>
          </c:val>
          <c:extLst>
            <c:ext xmlns:c16="http://schemas.microsoft.com/office/drawing/2014/chart" uri="{C3380CC4-5D6E-409C-BE32-E72D297353CC}">
              <c16:uniqueId val="{00000004-5A01-4591-8A02-33AFCA5E29DA}"/>
            </c:ext>
          </c:extLst>
        </c:ser>
        <c:dLbls>
          <c:showLegendKey val="0"/>
          <c:showVal val="0"/>
          <c:showCatName val="0"/>
          <c:showSerName val="0"/>
          <c:showPercent val="0"/>
          <c:showBubbleSize val="0"/>
        </c:dLbls>
        <c:gapWidth val="150"/>
        <c:shape val="box"/>
        <c:axId val="-127533760"/>
        <c:axId val="-127518528"/>
        <c:axId val="0"/>
      </c:bar3DChart>
      <c:catAx>
        <c:axId val="-1275337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27518528"/>
        <c:crosses val="autoZero"/>
        <c:auto val="1"/>
        <c:lblAlgn val="ctr"/>
        <c:lblOffset val="100"/>
        <c:noMultiLvlLbl val="0"/>
      </c:catAx>
      <c:valAx>
        <c:axId val="-12751852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27533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G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536484186837812"/>
          <c:y val="2.7475023689095227E-2"/>
          <c:w val="0.77845754980203596"/>
          <c:h val="0.94504995262180957"/>
        </c:manualLayout>
      </c:layout>
      <c:bar3DChart>
        <c:barDir val="bar"/>
        <c:grouping val="clustered"/>
        <c:varyColors val="0"/>
        <c:ser>
          <c:idx val="0"/>
          <c:order val="0"/>
          <c:spPr>
            <a:solidFill>
              <a:schemeClr val="accent4">
                <a:lumMod val="75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dLbl>
              <c:idx val="0"/>
              <c:layout>
                <c:manualLayout>
                  <c:x val="2.6860833124694932E-2"/>
                  <c:y val="-1.1057990942658452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2AC-4088-9AC8-F2AAF889B10E}"/>
                </c:ext>
              </c:extLst>
            </c:dLbl>
            <c:dLbl>
              <c:idx val="1"/>
              <c:layout>
                <c:manualLayout>
                  <c:x val="2.9729730332284026E-2"/>
                  <c:y val="-2.49772942628138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2AC-4088-9AC8-F2AAF889B10E}"/>
                </c:ext>
              </c:extLst>
            </c:dLbl>
            <c:dLbl>
              <c:idx val="2"/>
              <c:layout>
                <c:manualLayout>
                  <c:x val="2.2206393765450205E-2"/>
                  <c:y val="-1.8148068231020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2AC-4088-9AC8-F2AAF889B10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'POR FINALIDAD'!$D$11:$F$11</c:f>
              <c:strCache>
                <c:ptCount val="3"/>
                <c:pt idx="0">
                  <c:v>VIGENTE Q. </c:v>
                </c:pt>
                <c:pt idx="1">
                  <c:v>EJECUTADO Q. </c:v>
                </c:pt>
                <c:pt idx="2">
                  <c:v>POR EJECUTAR Q. </c:v>
                </c:pt>
              </c:strCache>
            </c:strRef>
          </c:cat>
          <c:val>
            <c:numRef>
              <c:f>'POR FINALIDAD'!$D$12:$F$12</c:f>
              <c:numCache>
                <c:formatCode>#,##0.00</c:formatCode>
                <c:ptCount val="3"/>
                <c:pt idx="0">
                  <c:v>20000997</c:v>
                </c:pt>
                <c:pt idx="1">
                  <c:v>7470258.2599999998</c:v>
                </c:pt>
                <c:pt idx="2">
                  <c:v>12530738.74</c:v>
                </c:pt>
              </c:numCache>
            </c:numRef>
          </c:val>
          <c:extLst>
            <c:ext xmlns:c16="http://schemas.microsoft.com/office/drawing/2014/chart" uri="{C3380CC4-5D6E-409C-BE32-E72D297353CC}">
              <c16:uniqueId val="{00000003-F2AC-4088-9AC8-F2AAF889B10E}"/>
            </c:ext>
          </c:extLst>
        </c:ser>
        <c:dLbls>
          <c:showLegendKey val="0"/>
          <c:showVal val="0"/>
          <c:showCatName val="0"/>
          <c:showSerName val="0"/>
          <c:showPercent val="0"/>
          <c:showBubbleSize val="0"/>
        </c:dLbls>
        <c:gapWidth val="150"/>
        <c:shape val="box"/>
        <c:axId val="-252664464"/>
        <c:axId val="-296388720"/>
        <c:axId val="0"/>
      </c:bar3DChart>
      <c:catAx>
        <c:axId val="-252664464"/>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296388720"/>
        <c:crosses val="autoZero"/>
        <c:auto val="1"/>
        <c:lblAlgn val="ctr"/>
        <c:lblOffset val="100"/>
        <c:noMultiLvlLbl val="0"/>
      </c:catAx>
      <c:valAx>
        <c:axId val="-296388720"/>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2526644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G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728523680917028"/>
          <c:y val="4.4595130086674317E-2"/>
          <c:w val="0.79529681609300606"/>
          <c:h val="0.76911061336741049"/>
        </c:manualLayout>
      </c:layout>
      <c:bar3DChart>
        <c:barDir val="bar"/>
        <c:grouping val="stacked"/>
        <c:varyColors val="0"/>
        <c:ser>
          <c:idx val="0"/>
          <c:order val="0"/>
          <c:spPr>
            <a:solidFill>
              <a:schemeClr val="accent5">
                <a:lumMod val="75000"/>
              </a:schemeClr>
            </a:solidFill>
            <a:ln>
              <a:noFill/>
            </a:ln>
            <a:effectLst/>
            <a:sp3d/>
          </c:spPr>
          <c:invertIfNegative val="0"/>
          <c:dLbls>
            <c:dLbl>
              <c:idx val="0"/>
              <c:layout>
                <c:manualLayout>
                  <c:x val="0.42508941619480856"/>
                  <c:y val="-1.31778504136712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F7C-4301-B952-7296FC36CBE3}"/>
                </c:ext>
              </c:extLst>
            </c:dLbl>
            <c:dLbl>
              <c:idx val="1"/>
              <c:layout>
                <c:manualLayout>
                  <c:x val="0.16433275545324158"/>
                  <c:y val="-1.82394292593319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7C-4301-B952-7296FC36CBE3}"/>
                </c:ext>
              </c:extLst>
            </c:dLbl>
            <c:dLbl>
              <c:idx val="2"/>
              <c:layout>
                <c:manualLayout>
                  <c:x val="0.33193992687559915"/>
                  <c:y val="-2.24408066343790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7C-4301-B952-7296FC36CBE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noFill/>
                    </a:ln>
                    <a:effectLst/>
                  </c:spPr>
                </c15:leaderLines>
              </c:ext>
            </c:extLst>
          </c:dLbls>
          <c:cat>
            <c:strRef>
              <c:f>'POR FINALIDAD'!$D$11:$F$11</c:f>
              <c:strCache>
                <c:ptCount val="3"/>
                <c:pt idx="0">
                  <c:v>VIGENTE Q. </c:v>
                </c:pt>
                <c:pt idx="1">
                  <c:v>EJECUTADO Q.</c:v>
                </c:pt>
                <c:pt idx="2">
                  <c:v>POR EJECUTAR Q.</c:v>
                </c:pt>
              </c:strCache>
            </c:strRef>
          </c:cat>
          <c:val>
            <c:numRef>
              <c:f>'POR FINALIDAD'!$D$12:$F$12</c:f>
              <c:numCache>
                <c:formatCode>#,##0.00</c:formatCode>
                <c:ptCount val="3"/>
                <c:pt idx="0">
                  <c:v>11500000</c:v>
                </c:pt>
                <c:pt idx="1">
                  <c:v>3024532.32</c:v>
                </c:pt>
                <c:pt idx="2">
                  <c:v>8475467.6799999997</c:v>
                </c:pt>
              </c:numCache>
            </c:numRef>
          </c:val>
          <c:extLst>
            <c:ext xmlns:c16="http://schemas.microsoft.com/office/drawing/2014/chart" uri="{C3380CC4-5D6E-409C-BE32-E72D297353CC}">
              <c16:uniqueId val="{00000003-BF7C-4301-B952-7296FC36CBE3}"/>
            </c:ext>
          </c:extLst>
        </c:ser>
        <c:dLbls>
          <c:showLegendKey val="0"/>
          <c:showVal val="0"/>
          <c:showCatName val="0"/>
          <c:showSerName val="0"/>
          <c:showPercent val="0"/>
          <c:showBubbleSize val="0"/>
        </c:dLbls>
        <c:gapWidth val="150"/>
        <c:shape val="box"/>
        <c:axId val="1452361855"/>
        <c:axId val="1452360607"/>
        <c:axId val="0"/>
      </c:bar3DChart>
      <c:catAx>
        <c:axId val="1452361855"/>
        <c:scaling>
          <c:orientation val="minMax"/>
        </c:scaling>
        <c:delete val="0"/>
        <c:axPos val="l"/>
        <c:numFmt formatCode="General" sourceLinked="1"/>
        <c:majorTickMark val="none"/>
        <c:minorTickMark val="none"/>
        <c:tickLblPos val="nextTo"/>
        <c:spPr>
          <a:noFill/>
          <a:ln>
            <a:noFill/>
          </a:ln>
          <a:effectLst/>
        </c:spPr>
        <c:txPr>
          <a:bodyPr rot="0" spcFirstLastPara="1" vertOverflow="ellipsis" wrap="square" anchor="ctr" anchorCtr="0"/>
          <a:lstStyle/>
          <a:p>
            <a:pPr>
              <a:defRPr sz="700" b="0" i="0" u="none" strike="noStrike" kern="1200" cap="none" spc="0" normalizeH="0" baseline="0">
                <a:solidFill>
                  <a:schemeClr val="tx1"/>
                </a:solidFill>
                <a:latin typeface="+mn-lt"/>
                <a:ea typeface="+mn-ea"/>
                <a:cs typeface="+mn-cs"/>
              </a:defRPr>
            </a:pPr>
            <a:endParaRPr lang="es-GT"/>
          </a:p>
        </c:txPr>
        <c:crossAx val="1452360607"/>
        <c:crosses val="autoZero"/>
        <c:auto val="1"/>
        <c:lblAlgn val="ctr"/>
        <c:lblOffset val="100"/>
        <c:noMultiLvlLbl val="0"/>
      </c:catAx>
      <c:valAx>
        <c:axId val="1452360607"/>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1"/>
        <c:majorTickMark val="none"/>
        <c:minorTickMark val="none"/>
        <c:tickLblPos val="nextTo"/>
        <c:spPr>
          <a:noFill/>
          <a:ln>
            <a:noFill/>
          </a:ln>
          <a:effectLst/>
        </c:spPr>
        <c:txPr>
          <a:bodyPr rot="-12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4523618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613563212855273"/>
          <c:y val="5.0925925925925923E-2"/>
          <c:w val="0.72988883270325156"/>
          <c:h val="0.89814814814814814"/>
        </c:manualLayout>
      </c:layout>
      <c:bar3DChart>
        <c:barDir val="bar"/>
        <c:grouping val="clustered"/>
        <c:varyColors val="0"/>
        <c:ser>
          <c:idx val="0"/>
          <c:order val="0"/>
          <c:spPr>
            <a:solidFill>
              <a:srgbClr val="00B0F0"/>
            </a:solidFill>
            <a:ln>
              <a:noFill/>
            </a:ln>
            <a:effectLst/>
            <a:sp3d/>
          </c:spPr>
          <c:invertIfNegative val="0"/>
          <c:dLbls>
            <c:dLbl>
              <c:idx val="0"/>
              <c:layout>
                <c:manualLayout>
                  <c:x val="2.0387359836901122E-2"/>
                  <c:y val="-9.25925925925934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E3E-4A5D-BF65-727AC83D73DF}"/>
                </c:ext>
              </c:extLst>
            </c:dLbl>
            <c:dLbl>
              <c:idx val="1"/>
              <c:layout>
                <c:manualLayout>
                  <c:x val="1.8348623853210934E-2"/>
                  <c:y val="-4.6296296296296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E3E-4A5D-BF65-727AC83D73DF}"/>
                </c:ext>
              </c:extLst>
            </c:dLbl>
            <c:dLbl>
              <c:idx val="2"/>
              <c:layout>
                <c:manualLayout>
                  <c:x val="1.6309887869520898E-2"/>
                  <c:y val="-9.25925925925925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E3E-4A5D-BF65-727AC83D73D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noFill/>
                    </a:ln>
                    <a:effectLst/>
                  </c:spPr>
                </c15:leaderLines>
              </c:ext>
            </c:extLst>
          </c:dLbls>
          <c:cat>
            <c:strRef>
              <c:f>'POR FINALIDAD'!$C$11:$E$11</c:f>
              <c:strCache>
                <c:ptCount val="3"/>
                <c:pt idx="0">
                  <c:v>VIGENTE Q. </c:v>
                </c:pt>
                <c:pt idx="1">
                  <c:v>EJECUTADO Q. </c:v>
                </c:pt>
                <c:pt idx="2">
                  <c:v>POR EJECUTAR Q. </c:v>
                </c:pt>
              </c:strCache>
            </c:strRef>
          </c:cat>
          <c:val>
            <c:numRef>
              <c:f>'POR FINALIDAD'!$C$12:$E$12</c:f>
              <c:numCache>
                <c:formatCode>#,##0.00</c:formatCode>
                <c:ptCount val="3"/>
                <c:pt idx="0">
                  <c:v>4999003</c:v>
                </c:pt>
                <c:pt idx="1">
                  <c:v>1401771.8</c:v>
                </c:pt>
                <c:pt idx="2">
                  <c:v>3597231.2</c:v>
                </c:pt>
              </c:numCache>
            </c:numRef>
          </c:val>
          <c:extLst>
            <c:ext xmlns:c16="http://schemas.microsoft.com/office/drawing/2014/chart" uri="{C3380CC4-5D6E-409C-BE32-E72D297353CC}">
              <c16:uniqueId val="{00000003-EE3E-4A5D-BF65-727AC83D73DF}"/>
            </c:ext>
          </c:extLst>
        </c:ser>
        <c:dLbls>
          <c:showLegendKey val="0"/>
          <c:showVal val="0"/>
          <c:showCatName val="0"/>
          <c:showSerName val="0"/>
          <c:showPercent val="0"/>
          <c:showBubbleSize val="0"/>
        </c:dLbls>
        <c:gapWidth val="150"/>
        <c:shape val="box"/>
        <c:axId val="57531952"/>
        <c:axId val="57530704"/>
        <c:axId val="0"/>
      </c:bar3DChart>
      <c:catAx>
        <c:axId val="57531952"/>
        <c:scaling>
          <c:orientation val="minMax"/>
        </c:scaling>
        <c:delete val="0"/>
        <c:axPos val="l"/>
        <c:numFmt formatCode="General"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cap="none" spc="0" normalizeH="0" baseline="0">
                <a:solidFill>
                  <a:sysClr val="windowText" lastClr="000000"/>
                </a:solidFill>
                <a:latin typeface="+mn-lt"/>
                <a:ea typeface="+mn-ea"/>
                <a:cs typeface="+mn-cs"/>
              </a:defRPr>
            </a:pPr>
            <a:endParaRPr lang="es-GT"/>
          </a:p>
        </c:txPr>
        <c:crossAx val="57530704"/>
        <c:crosses val="autoZero"/>
        <c:auto val="1"/>
        <c:lblAlgn val="ctr"/>
        <c:lblOffset val="100"/>
        <c:noMultiLvlLbl val="0"/>
      </c:catAx>
      <c:valAx>
        <c:axId val="57530704"/>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1"/>
        <c:majorTickMark val="none"/>
        <c:minorTickMark val="none"/>
        <c:tickLblPos val="nextTo"/>
        <c:spPr>
          <a:noFill/>
          <a:ln>
            <a:noFill/>
          </a:ln>
          <a:effectLst/>
        </c:spPr>
        <c:txPr>
          <a:bodyPr rot="-126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575319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GT"/>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3011699" cy="463408"/>
          </a:xfrm>
          <a:prstGeom prst="rect">
            <a:avLst/>
          </a:prstGeom>
        </p:spPr>
        <p:txBody>
          <a:bodyPr vert="horz" lIns="92486" tIns="46243" rIns="92486" bIns="46243" rtlCol="0"/>
          <a:lstStyle>
            <a:lvl1pPr algn="l">
              <a:defRPr sz="1200"/>
            </a:lvl1pPr>
          </a:lstStyle>
          <a:p>
            <a:endParaRPr lang="es-GT"/>
          </a:p>
        </p:txBody>
      </p:sp>
      <p:sp>
        <p:nvSpPr>
          <p:cNvPr id="3" name="Marcador de fecha 2"/>
          <p:cNvSpPr>
            <a:spLocks noGrp="1"/>
          </p:cNvSpPr>
          <p:nvPr>
            <p:ph type="dt" sz="quarter" idx="1"/>
          </p:nvPr>
        </p:nvSpPr>
        <p:spPr>
          <a:xfrm>
            <a:off x="3936769" y="1"/>
            <a:ext cx="3011699" cy="463408"/>
          </a:xfrm>
          <a:prstGeom prst="rect">
            <a:avLst/>
          </a:prstGeom>
        </p:spPr>
        <p:txBody>
          <a:bodyPr vert="horz" lIns="92486" tIns="46243" rIns="92486" bIns="46243" rtlCol="0"/>
          <a:lstStyle>
            <a:lvl1pPr algn="r">
              <a:defRPr sz="1200"/>
            </a:lvl1pPr>
          </a:lstStyle>
          <a:p>
            <a:fld id="{3BEA060A-700D-49C7-BB78-CF6919282263}" type="datetimeFigureOut">
              <a:rPr lang="es-GT" smtClean="0"/>
              <a:t>11/05/2022</a:t>
            </a:fld>
            <a:endParaRPr lang="es-GT"/>
          </a:p>
        </p:txBody>
      </p:sp>
      <p:sp>
        <p:nvSpPr>
          <p:cNvPr id="4" name="Marcador de pie de página 3"/>
          <p:cNvSpPr>
            <a:spLocks noGrp="1"/>
          </p:cNvSpPr>
          <p:nvPr>
            <p:ph type="ftr" sz="quarter" idx="2"/>
          </p:nvPr>
        </p:nvSpPr>
        <p:spPr>
          <a:xfrm>
            <a:off x="0" y="8772670"/>
            <a:ext cx="3011699" cy="463407"/>
          </a:xfrm>
          <a:prstGeom prst="rect">
            <a:avLst/>
          </a:prstGeom>
        </p:spPr>
        <p:txBody>
          <a:bodyPr vert="horz" lIns="92486" tIns="46243" rIns="92486" bIns="46243" rtlCol="0" anchor="b"/>
          <a:lstStyle>
            <a:lvl1pPr algn="l">
              <a:defRPr sz="1200"/>
            </a:lvl1pPr>
          </a:lstStyle>
          <a:p>
            <a:endParaRPr lang="es-GT"/>
          </a:p>
        </p:txBody>
      </p:sp>
      <p:sp>
        <p:nvSpPr>
          <p:cNvPr id="5" name="Marcador de número de diapositiva 4"/>
          <p:cNvSpPr>
            <a:spLocks noGrp="1"/>
          </p:cNvSpPr>
          <p:nvPr>
            <p:ph type="sldNum" sz="quarter" idx="3"/>
          </p:nvPr>
        </p:nvSpPr>
        <p:spPr>
          <a:xfrm>
            <a:off x="3936769" y="8772670"/>
            <a:ext cx="3011699" cy="463407"/>
          </a:xfrm>
          <a:prstGeom prst="rect">
            <a:avLst/>
          </a:prstGeom>
        </p:spPr>
        <p:txBody>
          <a:bodyPr vert="horz" lIns="92486" tIns="46243" rIns="92486" bIns="46243" rtlCol="0" anchor="b"/>
          <a:lstStyle>
            <a:lvl1pPr algn="r">
              <a:defRPr sz="1200"/>
            </a:lvl1pPr>
          </a:lstStyle>
          <a:p>
            <a:fld id="{EC46385C-5809-4901-BC55-C66C0DB11D4A}" type="slidenum">
              <a:rPr lang="es-GT" smtClean="0"/>
              <a:t>‹Nº›</a:t>
            </a:fld>
            <a:endParaRPr lang="es-GT"/>
          </a:p>
        </p:txBody>
      </p:sp>
    </p:spTree>
    <p:extLst>
      <p:ext uri="{BB962C8B-B14F-4D97-AF65-F5344CB8AC3E}">
        <p14:creationId xmlns:p14="http://schemas.microsoft.com/office/powerpoint/2010/main" val="47159413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96875" y="692150"/>
            <a:ext cx="6157913"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008" y="4387136"/>
            <a:ext cx="5560060" cy="4156234"/>
          </a:xfrm>
          <a:prstGeom prst="rect">
            <a:avLst/>
          </a:prstGeom>
          <a:noFill/>
          <a:ln>
            <a:noFill/>
          </a:ln>
        </p:spPr>
        <p:txBody>
          <a:bodyPr spcFirstLastPara="1" wrap="square" lIns="92471" tIns="92471" rIns="92471" bIns="92471"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83" name="Google Shape;83;p1: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95" name="Google Shape;95;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6707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95" name="Google Shape;95;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6238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95" name="Google Shape;95;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0771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95" name="Google Shape;95;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6159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95" name="Google Shape;95;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7797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95" name="Google Shape;95;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9388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95" name="Google Shape;95;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6536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95" name="Google Shape;95;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596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95" name="Google Shape;95;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4434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95" name="Google Shape;95;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6396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88" name="Google Shape;88;p2: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dirty="0"/>
          </a:p>
        </p:txBody>
      </p:sp>
      <p:sp>
        <p:nvSpPr>
          <p:cNvPr id="95" name="Google Shape;95;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7360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95" name="Google Shape;95;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8775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96875" y="692150"/>
            <a:ext cx="6156325" cy="3463925"/>
          </a:xfrm>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34089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96875" y="692150"/>
            <a:ext cx="6156325" cy="3463925"/>
          </a:xfrm>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3510755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96875" y="692150"/>
            <a:ext cx="6156325" cy="3463925"/>
          </a:xfrm>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1704176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96875" y="692150"/>
            <a:ext cx="6156325" cy="3463925"/>
          </a:xfrm>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492987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96875" y="692150"/>
            <a:ext cx="6156325" cy="3463925"/>
          </a:xfrm>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1723172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96875" y="692150"/>
            <a:ext cx="6156325" cy="3463925"/>
          </a:xfrm>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46639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95" name="Google Shape;95;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5901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95" name="Google Shape;95;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4448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88" name="Google Shape;88;p2: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3536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95" name="Google Shape;95;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9023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95" name="Google Shape;95;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2314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95" name="Google Shape;95;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73698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96875" y="692150"/>
            <a:ext cx="6156325" cy="3463925"/>
          </a:xfrm>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485528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95" name="Google Shape;95;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1722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95" name="Google Shape;95;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96087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8: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613" name="Google Shape;613;p8: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88" name="Google Shape;88;p2: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5990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95" name="Google Shape;95;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1766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88" name="Google Shape;88;p2: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1299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88" name="Google Shape;88;p2: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6978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95" name="Google Shape;95;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1510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95008" y="4387136"/>
            <a:ext cx="5560060" cy="4156234"/>
          </a:xfrm>
          <a:prstGeom prst="rect">
            <a:avLst/>
          </a:prstGeom>
        </p:spPr>
        <p:txBody>
          <a:bodyPr spcFirstLastPara="1" wrap="square" lIns="92471" tIns="92471" rIns="92471" bIns="92471" anchor="t" anchorCtr="0">
            <a:noAutofit/>
          </a:bodyPr>
          <a:lstStyle/>
          <a:p>
            <a:pPr marL="0" indent="0">
              <a:buNone/>
            </a:pPr>
            <a:endParaRPr/>
          </a:p>
        </p:txBody>
      </p:sp>
      <p:sp>
        <p:nvSpPr>
          <p:cNvPr id="95" name="Google Shape;95;p3: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842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9"/>
        <p:cNvGrpSpPr/>
        <p:nvPr/>
      </p:nvGrpSpPr>
      <p:grpSpPr>
        <a:xfrm>
          <a:off x="0" y="0"/>
          <a:ext cx="0" cy="0"/>
          <a:chOff x="0" y="0"/>
          <a:chExt cx="0" cy="0"/>
        </a:xfrm>
      </p:grpSpPr>
      <p:sp>
        <p:nvSpPr>
          <p:cNvPr id="70" name="Google Shape;7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5"/>
        <p:cNvGrpSpPr/>
        <p:nvPr/>
      </p:nvGrpSpPr>
      <p:grpSpPr>
        <a:xfrm>
          <a:off x="0" y="0"/>
          <a:ext cx="0" cy="0"/>
          <a:chOff x="0" y="0"/>
          <a:chExt cx="0" cy="0"/>
        </a:xfrm>
      </p:grpSpPr>
      <p:sp>
        <p:nvSpPr>
          <p:cNvPr id="76" name="Google Shape;76;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4"/>
        <p:cNvGrpSpPr/>
        <p:nvPr/>
      </p:nvGrpSpPr>
      <p:grpSpPr>
        <a:xfrm>
          <a:off x="0" y="0"/>
          <a:ext cx="0" cy="0"/>
          <a:chOff x="0" y="0"/>
          <a:chExt cx="0" cy="0"/>
        </a:xfrm>
      </p:grpSpPr>
      <p:sp>
        <p:nvSpPr>
          <p:cNvPr id="25" name="Google Shape;25;p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7" name="Google Shape;2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0"/>
        <p:cNvGrpSpPr/>
        <p:nvPr/>
      </p:nvGrpSpPr>
      <p:grpSpPr>
        <a:xfrm>
          <a:off x="0" y="0"/>
          <a:ext cx="0" cy="0"/>
          <a:chOff x="0" y="0"/>
          <a:chExt cx="0" cy="0"/>
        </a:xfrm>
      </p:grpSpPr>
      <p:sp>
        <p:nvSpPr>
          <p:cNvPr id="31" name="Google Shape;31;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7"/>
        <p:cNvGrpSpPr/>
        <p:nvPr/>
      </p:nvGrpSpPr>
      <p:grpSpPr>
        <a:xfrm>
          <a:off x="0" y="0"/>
          <a:ext cx="0" cy="0"/>
          <a:chOff x="0" y="0"/>
          <a:chExt cx="0" cy="0"/>
        </a:xfrm>
      </p:grpSpPr>
      <p:sp>
        <p:nvSpPr>
          <p:cNvPr id="38" name="Google Shape;38;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1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1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6"/>
        <p:cNvGrpSpPr/>
        <p:nvPr/>
      </p:nvGrpSpPr>
      <p:grpSpPr>
        <a:xfrm>
          <a:off x="0" y="0"/>
          <a:ext cx="0" cy="0"/>
          <a:chOff x="0" y="0"/>
          <a:chExt cx="0" cy="0"/>
        </a:xfrm>
      </p:grpSpPr>
      <p:sp>
        <p:nvSpPr>
          <p:cNvPr id="47" name="Google Shape;47;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1"/>
        <p:cNvGrpSpPr/>
        <p:nvPr/>
      </p:nvGrpSpPr>
      <p:grpSpPr>
        <a:xfrm>
          <a:off x="0" y="0"/>
          <a:ext cx="0" cy="0"/>
          <a:chOff x="0" y="0"/>
          <a:chExt cx="0" cy="0"/>
        </a:xfrm>
      </p:grpSpPr>
      <p:sp>
        <p:nvSpPr>
          <p:cNvPr id="52" name="Google Shape;5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5"/>
        <p:cNvGrpSpPr/>
        <p:nvPr/>
      </p:nvGrpSpPr>
      <p:grpSpPr>
        <a:xfrm>
          <a:off x="0" y="0"/>
          <a:ext cx="0" cy="0"/>
          <a:chOff x="0" y="0"/>
          <a:chExt cx="0" cy="0"/>
        </a:xfrm>
      </p:grpSpPr>
      <p:sp>
        <p:nvSpPr>
          <p:cNvPr id="56" name="Google Shape;56;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2"/>
        <p:cNvGrpSpPr/>
        <p:nvPr/>
      </p:nvGrpSpPr>
      <p:grpSpPr>
        <a:xfrm>
          <a:off x="0" y="0"/>
          <a:ext cx="0" cy="0"/>
          <a:chOff x="0" y="0"/>
          <a:chExt cx="0" cy="0"/>
        </a:xfrm>
      </p:grpSpPr>
      <p:sp>
        <p:nvSpPr>
          <p:cNvPr id="63" name="Google Shape;63;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9"/>
          <p:cNvSpPr>
            <a:spLocks noGrp="1"/>
          </p:cNvSpPr>
          <p:nvPr>
            <p:ph type="pic" idx="2"/>
          </p:nvPr>
        </p:nvSpPr>
        <p:spPr>
          <a:xfrm>
            <a:off x="5183188" y="987425"/>
            <a:ext cx="6172200" cy="4873625"/>
          </a:xfrm>
          <a:prstGeom prst="rect">
            <a:avLst/>
          </a:prstGeom>
          <a:noFill/>
          <a:ln>
            <a:noFill/>
          </a:ln>
        </p:spPr>
      </p:sp>
      <p:sp>
        <p:nvSpPr>
          <p:cNvPr id="65" name="Google Shape;65;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chart" Target="../charts/chart6.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emf"/><Relationship Id="rId5" Type="http://schemas.openxmlformats.org/officeDocument/2006/relationships/oleObject" Target="../embeddings/oleObject1.bin"/><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18.emf"/><Relationship Id="rId5" Type="http://schemas.openxmlformats.org/officeDocument/2006/relationships/oleObject" Target="../embeddings/oleObject3.bin"/><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4"/>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9A63BDCF-0C5E-4D4C-A630-52DB5A7F880B}"/>
              </a:ext>
            </a:extLst>
          </p:cNvPr>
          <p:cNvCxnSpPr>
            <a:cxnSpLocks/>
          </p:cNvCxnSpPr>
          <p:nvPr/>
        </p:nvCxnSpPr>
        <p:spPr>
          <a:xfrm>
            <a:off x="6106510" y="151265"/>
            <a:ext cx="0" cy="64113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Google Shape;616;p8">
            <a:extLst>
              <a:ext uri="{FF2B5EF4-FFF2-40B4-BE49-F238E27FC236}">
                <a16:creationId xmlns:a16="http://schemas.microsoft.com/office/drawing/2014/main" id="{215D83E3-640D-D343-A69A-C3766470E08F}"/>
              </a:ext>
            </a:extLst>
          </p:cNvPr>
          <p:cNvSpPr txBox="1"/>
          <p:nvPr/>
        </p:nvSpPr>
        <p:spPr>
          <a:xfrm>
            <a:off x="6106510" y="302573"/>
            <a:ext cx="1619535"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GT" sz="800" b="1" dirty="0">
                <a:solidFill>
                  <a:srgbClr val="1E3660"/>
                </a:solidFill>
                <a:latin typeface="Montserrat"/>
                <a:ea typeface="Montserrat"/>
                <a:cs typeface="Montserrat"/>
                <a:sym typeface="Montserrat"/>
              </a:rPr>
              <a:t>COMISIÓN PRESIDENCIAL CONTRA LA CORRUPCIÓN</a:t>
            </a:r>
            <a:endParaRPr sz="1200" dirty="0">
              <a:solidFill>
                <a:srgbClr val="1E3660"/>
              </a:solidFill>
            </a:endParaRPr>
          </a:p>
        </p:txBody>
      </p:sp>
      <p:sp>
        <p:nvSpPr>
          <p:cNvPr id="2" name="Marcador de número de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1</a:t>
            </a:fld>
            <a:endParaRPr lang="es-GT"/>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7" name="Título 1">
            <a:extLst>
              <a:ext uri="{FF2B5EF4-FFF2-40B4-BE49-F238E27FC236}">
                <a16:creationId xmlns:a16="http://schemas.microsoft.com/office/drawing/2014/main" id="{8D2AB600-B8AB-4F27-A806-18BD5F36E47C}"/>
              </a:ext>
            </a:extLst>
          </p:cNvPr>
          <p:cNvSpPr>
            <a:spLocks noGrp="1"/>
          </p:cNvSpPr>
          <p:nvPr>
            <p:ph type="title"/>
          </p:nvPr>
        </p:nvSpPr>
        <p:spPr>
          <a:xfrm>
            <a:off x="827085" y="575125"/>
            <a:ext cx="8791303" cy="547089"/>
          </a:xfrm>
        </p:spPr>
        <p:txBody>
          <a:bodyPr>
            <a:noAutofit/>
          </a:bodyPr>
          <a:lstStyle/>
          <a:p>
            <a:r>
              <a:rPr lang="es-GT" sz="2800" b="1" dirty="0">
                <a:latin typeface="Arial" panose="020B0604020202020204" pitchFamily="34" charset="0"/>
                <a:cs typeface="Arial" panose="020B0604020202020204" pitchFamily="34" charset="0"/>
              </a:rPr>
              <a:t>EJECUCIÓN PRESUPUESTARIA POR GRUPO DE GASTO AL PRIMER CUATRIMESTRE 2022</a:t>
            </a:r>
          </a:p>
        </p:txBody>
      </p:sp>
      <p:sp>
        <p:nvSpPr>
          <p:cNvPr id="11" name="CuadroTexto 10">
            <a:extLst>
              <a:ext uri="{FF2B5EF4-FFF2-40B4-BE49-F238E27FC236}">
                <a16:creationId xmlns:a16="http://schemas.microsoft.com/office/drawing/2014/main" id="{D08E6755-6BB5-4EA7-AD23-B620A8D41643}"/>
              </a:ext>
            </a:extLst>
          </p:cNvPr>
          <p:cNvSpPr txBox="1"/>
          <p:nvPr/>
        </p:nvSpPr>
        <p:spPr>
          <a:xfrm>
            <a:off x="10321615" y="5175154"/>
            <a:ext cx="2213810" cy="230832"/>
          </a:xfrm>
          <a:prstGeom prst="rect">
            <a:avLst/>
          </a:prstGeom>
          <a:noFill/>
        </p:spPr>
        <p:txBody>
          <a:bodyPr wrap="square" rtlCol="0">
            <a:spAutoFit/>
          </a:bodyPr>
          <a:lstStyle/>
          <a:p>
            <a:r>
              <a:rPr lang="es-GT" sz="900" dirty="0"/>
              <a:t>* Cifras en millones de quetzales</a:t>
            </a:r>
          </a:p>
        </p:txBody>
      </p:sp>
      <p:graphicFrame>
        <p:nvGraphicFramePr>
          <p:cNvPr id="12" name="Gráfico 11">
            <a:extLst>
              <a:ext uri="{FF2B5EF4-FFF2-40B4-BE49-F238E27FC236}">
                <a16:creationId xmlns:a16="http://schemas.microsoft.com/office/drawing/2014/main" id="{B63D2A75-CF77-4502-B938-F1654B385AAC}"/>
              </a:ext>
            </a:extLst>
          </p:cNvPr>
          <p:cNvGraphicFramePr>
            <a:graphicFrameLocks/>
          </p:cNvGraphicFramePr>
          <p:nvPr>
            <p:extLst>
              <p:ext uri="{D42A27DB-BD31-4B8C-83A1-F6EECF244321}">
                <p14:modId xmlns:p14="http://schemas.microsoft.com/office/powerpoint/2010/main" val="592119929"/>
              </p:ext>
            </p:extLst>
          </p:nvPr>
        </p:nvGraphicFramePr>
        <p:xfrm>
          <a:off x="26251" y="1541191"/>
          <a:ext cx="12038120" cy="4880794"/>
        </p:xfrm>
        <a:graphic>
          <a:graphicData uri="http://schemas.openxmlformats.org/drawingml/2006/chart">
            <c:chart xmlns:c="http://schemas.openxmlformats.org/drawingml/2006/chart" xmlns:r="http://schemas.openxmlformats.org/officeDocument/2006/relationships" r:id="rId4"/>
          </a:graphicData>
        </a:graphic>
      </p:graphicFrame>
      <p:sp>
        <p:nvSpPr>
          <p:cNvPr id="2" name="Marcador de número de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10</a:t>
            </a:fld>
            <a:endParaRPr lang="es-GT"/>
          </a:p>
        </p:txBody>
      </p:sp>
    </p:spTree>
    <p:extLst>
      <p:ext uri="{BB962C8B-B14F-4D97-AF65-F5344CB8AC3E}">
        <p14:creationId xmlns:p14="http://schemas.microsoft.com/office/powerpoint/2010/main" val="381508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7" name="Título 1">
            <a:extLst>
              <a:ext uri="{FF2B5EF4-FFF2-40B4-BE49-F238E27FC236}">
                <a16:creationId xmlns:a16="http://schemas.microsoft.com/office/drawing/2014/main" id="{8D2AB600-B8AB-4F27-A806-18BD5F36E47C}"/>
              </a:ext>
            </a:extLst>
          </p:cNvPr>
          <p:cNvSpPr>
            <a:spLocks noGrp="1"/>
          </p:cNvSpPr>
          <p:nvPr>
            <p:ph type="title"/>
          </p:nvPr>
        </p:nvSpPr>
        <p:spPr>
          <a:xfrm>
            <a:off x="827085" y="575125"/>
            <a:ext cx="8791303" cy="547089"/>
          </a:xfrm>
        </p:spPr>
        <p:txBody>
          <a:bodyPr>
            <a:noAutofit/>
          </a:bodyPr>
          <a:lstStyle/>
          <a:p>
            <a:r>
              <a:rPr lang="es-GT" sz="2800" b="1" dirty="0">
                <a:latin typeface="Arial" panose="020B0604020202020204" pitchFamily="34" charset="0"/>
                <a:cs typeface="Arial" panose="020B0604020202020204" pitchFamily="34" charset="0"/>
              </a:rPr>
              <a:t>EJECUCIÓN PRESUPUESTARIA POR GRUPO DE GASTO AL PRIMER CUATRIMESTRE 2022</a:t>
            </a:r>
          </a:p>
        </p:txBody>
      </p:sp>
      <p:sp>
        <p:nvSpPr>
          <p:cNvPr id="11" name="CuadroTexto 10">
            <a:extLst>
              <a:ext uri="{FF2B5EF4-FFF2-40B4-BE49-F238E27FC236}">
                <a16:creationId xmlns:a16="http://schemas.microsoft.com/office/drawing/2014/main" id="{D08E6755-6BB5-4EA7-AD23-B620A8D41643}"/>
              </a:ext>
            </a:extLst>
          </p:cNvPr>
          <p:cNvSpPr txBox="1"/>
          <p:nvPr/>
        </p:nvSpPr>
        <p:spPr>
          <a:xfrm>
            <a:off x="5480081" y="6502320"/>
            <a:ext cx="2213810" cy="230832"/>
          </a:xfrm>
          <a:prstGeom prst="rect">
            <a:avLst/>
          </a:prstGeom>
          <a:noFill/>
        </p:spPr>
        <p:txBody>
          <a:bodyPr wrap="square" rtlCol="0">
            <a:spAutoFit/>
          </a:bodyPr>
          <a:lstStyle/>
          <a:p>
            <a:r>
              <a:rPr lang="es-GT" sz="900" dirty="0"/>
              <a:t>* Cifras en millones de quetzales</a:t>
            </a:r>
          </a:p>
        </p:txBody>
      </p:sp>
      <p:grpSp>
        <p:nvGrpSpPr>
          <p:cNvPr id="2" name="Grupo 1"/>
          <p:cNvGrpSpPr/>
          <p:nvPr/>
        </p:nvGrpSpPr>
        <p:grpSpPr>
          <a:xfrm>
            <a:off x="0" y="2330978"/>
            <a:ext cx="5740924" cy="4079249"/>
            <a:chOff x="78214" y="1509067"/>
            <a:chExt cx="5657568" cy="3845177"/>
          </a:xfrm>
        </p:grpSpPr>
        <p:sp>
          <p:nvSpPr>
            <p:cNvPr id="5" name="Cuadro de texto 17"/>
            <p:cNvSpPr txBox="1"/>
            <p:nvPr/>
          </p:nvSpPr>
          <p:spPr>
            <a:xfrm>
              <a:off x="173890" y="1509067"/>
              <a:ext cx="5561892" cy="317994"/>
            </a:xfrm>
            <a:prstGeom prst="rect">
              <a:avLst/>
            </a:prstGeom>
            <a:solidFill>
              <a:schemeClr val="accent5">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MX" sz="1400" b="1" dirty="0">
                  <a:effectLst/>
                  <a:latin typeface="Arial" panose="020B0604020202020204" pitchFamily="34" charset="0"/>
                  <a:ea typeface="Calibri" panose="020F0502020204030204" pitchFamily="34" charset="0"/>
                  <a:cs typeface="Arial" panose="020B0604020202020204" pitchFamily="34" charset="0"/>
                </a:rPr>
                <a:t>Comisión Presidencial Contra la Corrupción</a:t>
              </a:r>
              <a:endParaRPr lang="es-GT" sz="11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8" name="Gráfico 7">
              <a:extLst>
                <a:ext uri="{FF2B5EF4-FFF2-40B4-BE49-F238E27FC236}">
                  <a16:creationId xmlns:a16="http://schemas.microsoft.com/office/drawing/2014/main" id="{2CD47D5A-D585-4C2C-8422-859E3242F5F5}"/>
                </a:ext>
              </a:extLst>
            </p:cNvPr>
            <p:cNvGraphicFramePr>
              <a:graphicFrameLocks/>
            </p:cNvGraphicFramePr>
            <p:nvPr>
              <p:extLst>
                <p:ext uri="{D42A27DB-BD31-4B8C-83A1-F6EECF244321}">
                  <p14:modId xmlns:p14="http://schemas.microsoft.com/office/powerpoint/2010/main" val="1984205577"/>
                </p:ext>
              </p:extLst>
            </p:nvPr>
          </p:nvGraphicFramePr>
          <p:xfrm>
            <a:off x="78214" y="1827062"/>
            <a:ext cx="5657568" cy="3527182"/>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3" name="Grupo 2"/>
          <p:cNvGrpSpPr/>
          <p:nvPr/>
        </p:nvGrpSpPr>
        <p:grpSpPr>
          <a:xfrm>
            <a:off x="5991604" y="2330978"/>
            <a:ext cx="6200395" cy="4171342"/>
            <a:chOff x="5991604" y="2191357"/>
            <a:chExt cx="6200395" cy="4171342"/>
          </a:xfrm>
        </p:grpSpPr>
        <p:sp>
          <p:nvSpPr>
            <p:cNvPr id="6" name="Cuadro de texto 120"/>
            <p:cNvSpPr txBox="1"/>
            <p:nvPr/>
          </p:nvSpPr>
          <p:spPr>
            <a:xfrm>
              <a:off x="5991605" y="2191357"/>
              <a:ext cx="6103382" cy="310227"/>
            </a:xfrm>
            <a:prstGeom prst="rect">
              <a:avLst/>
            </a:prstGeom>
            <a:solidFill>
              <a:srgbClr val="00B0F0"/>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MX" sz="1400" b="1" dirty="0">
                  <a:effectLst/>
                  <a:latin typeface="Arial" panose="020B0604020202020204" pitchFamily="34" charset="0"/>
                  <a:ea typeface="Calibri" panose="020F0502020204030204" pitchFamily="34" charset="0"/>
                  <a:cs typeface="Arial" panose="020B0604020202020204" pitchFamily="34" charset="0"/>
                </a:rPr>
                <a:t>Comisión Presidencial de Asuntos Municipales</a:t>
              </a:r>
              <a:endParaRPr lang="es-GT" sz="11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9" name="Gráfico 8">
              <a:extLst>
                <a:ext uri="{FF2B5EF4-FFF2-40B4-BE49-F238E27FC236}">
                  <a16:creationId xmlns:a16="http://schemas.microsoft.com/office/drawing/2014/main" id="{DF33A3FD-E6BA-40B3-86EE-998638D01AEF}"/>
                </a:ext>
              </a:extLst>
            </p:cNvPr>
            <p:cNvGraphicFramePr>
              <a:graphicFrameLocks/>
            </p:cNvGraphicFramePr>
            <p:nvPr>
              <p:extLst>
                <p:ext uri="{D42A27DB-BD31-4B8C-83A1-F6EECF244321}">
                  <p14:modId xmlns:p14="http://schemas.microsoft.com/office/powerpoint/2010/main" val="4076482624"/>
                </p:ext>
              </p:extLst>
            </p:nvPr>
          </p:nvGraphicFramePr>
          <p:xfrm>
            <a:off x="5991604" y="2480206"/>
            <a:ext cx="6200395" cy="3882493"/>
          </p:xfrm>
          <a:graphic>
            <a:graphicData uri="http://schemas.openxmlformats.org/drawingml/2006/chart">
              <c:chart xmlns:c="http://schemas.openxmlformats.org/drawingml/2006/chart" xmlns:r="http://schemas.openxmlformats.org/officeDocument/2006/relationships" r:id="rId5"/>
            </a:graphicData>
          </a:graphic>
        </p:graphicFrame>
      </p:grpSp>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4860" y="1090906"/>
            <a:ext cx="1388289" cy="1271381"/>
          </a:xfrm>
          <a:prstGeom prst="rect">
            <a:avLst/>
          </a:prstGeom>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3891" y="1214307"/>
            <a:ext cx="2336521" cy="1104489"/>
          </a:xfrm>
          <a:prstGeom prst="rect">
            <a:avLst/>
          </a:prstGeom>
        </p:spPr>
      </p:pic>
      <p:sp>
        <p:nvSpPr>
          <p:cNvPr id="12" name="Marcador de número de diapositiva 1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11</a:t>
            </a:fld>
            <a:endParaRPr lang="es-GT"/>
          </a:p>
        </p:txBody>
      </p:sp>
    </p:spTree>
    <p:extLst>
      <p:ext uri="{BB962C8B-B14F-4D97-AF65-F5344CB8AC3E}">
        <p14:creationId xmlns:p14="http://schemas.microsoft.com/office/powerpoint/2010/main" val="6005879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 name="Rectángulo 8">
            <a:extLst>
              <a:ext uri="{FF2B5EF4-FFF2-40B4-BE49-F238E27FC236}">
                <a16:creationId xmlns:a16="http://schemas.microsoft.com/office/drawing/2014/main" id="{E1BC9FA7-8636-4490-BB6A-3BEA74256D67}"/>
              </a:ext>
            </a:extLst>
          </p:cNvPr>
          <p:cNvSpPr/>
          <p:nvPr/>
        </p:nvSpPr>
        <p:spPr>
          <a:xfrm>
            <a:off x="10500231" y="2259106"/>
            <a:ext cx="1252498" cy="273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0" name="Título 1">
            <a:extLst>
              <a:ext uri="{FF2B5EF4-FFF2-40B4-BE49-F238E27FC236}">
                <a16:creationId xmlns:a16="http://schemas.microsoft.com/office/drawing/2014/main" id="{5171A2E5-8C2A-479B-B047-83049F97760B}"/>
              </a:ext>
            </a:extLst>
          </p:cNvPr>
          <p:cNvSpPr txBox="1">
            <a:spLocks/>
          </p:cNvSpPr>
          <p:nvPr/>
        </p:nvSpPr>
        <p:spPr>
          <a:xfrm>
            <a:off x="1890946" y="922339"/>
            <a:ext cx="11173098" cy="1045029"/>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5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T" b="1" dirty="0">
                <a:latin typeface="Arial" panose="020B0604020202020204" pitchFamily="34" charset="0"/>
                <a:cs typeface="Arial" panose="020B0604020202020204" pitchFamily="34" charset="0"/>
              </a:rPr>
              <a:t>¿CUÁL ES LA IMPORTANCIA DEL PAGO DE SERVIDORES PÚBLICOS?</a:t>
            </a:r>
            <a:r>
              <a:rPr lang="es-GT" dirty="0">
                <a:latin typeface="Arial" panose="020B0604020202020204" pitchFamily="34" charset="0"/>
                <a:cs typeface="Arial" panose="020B0604020202020204" pitchFamily="34" charset="0"/>
              </a:rPr>
              <a:t/>
            </a:r>
            <a:br>
              <a:rPr lang="es-GT" dirty="0">
                <a:latin typeface="Arial" panose="020B0604020202020204" pitchFamily="34" charset="0"/>
                <a:cs typeface="Arial" panose="020B0604020202020204" pitchFamily="34" charset="0"/>
              </a:rPr>
            </a:br>
            <a:r>
              <a:rPr lang="es-GT" dirty="0">
                <a:solidFill>
                  <a:schemeClr val="accent1">
                    <a:lumMod val="50000"/>
                  </a:schemeClr>
                </a:solidFill>
                <a:latin typeface="Arial" panose="020B0604020202020204" pitchFamily="34" charset="0"/>
                <a:cs typeface="Arial" panose="020B0604020202020204" pitchFamily="34" charset="0"/>
              </a:rPr>
              <a:t/>
            </a:r>
            <a:br>
              <a:rPr lang="es-GT" dirty="0">
                <a:solidFill>
                  <a:schemeClr val="accent1">
                    <a:lumMod val="50000"/>
                  </a:schemeClr>
                </a:solidFill>
                <a:latin typeface="Arial" panose="020B0604020202020204" pitchFamily="34" charset="0"/>
                <a:cs typeface="Arial" panose="020B0604020202020204" pitchFamily="34" charset="0"/>
              </a:rPr>
            </a:br>
            <a:endParaRPr lang="es-GT" sz="4000" b="1" dirty="0">
              <a:solidFill>
                <a:schemeClr val="accent1">
                  <a:lumMod val="50000"/>
                </a:schemeClr>
              </a:solidFill>
              <a:latin typeface="Arial" panose="020B0604020202020204" pitchFamily="34" charset="0"/>
              <a:cs typeface="Arial" panose="020B0604020202020204" pitchFamily="34" charset="0"/>
            </a:endParaRPr>
          </a:p>
        </p:txBody>
      </p:sp>
      <p:pic>
        <p:nvPicPr>
          <p:cNvPr id="11" name="Picture 2" descr="Desarrollando capacidades de ciencia de datos en Directivos Públicos">
            <a:extLst>
              <a:ext uri="{FF2B5EF4-FFF2-40B4-BE49-F238E27FC236}">
                <a16:creationId xmlns:a16="http://schemas.microsoft.com/office/drawing/2014/main" id="{32451046-2D2A-4D78-A9BA-26759574380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87531" y="432242"/>
            <a:ext cx="1111896" cy="1111896"/>
          </a:xfrm>
          <a:prstGeom prst="rect">
            <a:avLst/>
          </a:prstGeom>
          <a:noFill/>
          <a:extLst>
            <a:ext uri="{909E8E84-426E-40DD-AFC4-6F175D3DCCD1}">
              <a14:hiddenFill xmlns:a14="http://schemas.microsoft.com/office/drawing/2010/main">
                <a:solidFill>
                  <a:srgbClr val="FFFFFF"/>
                </a:solidFill>
              </a14:hiddenFill>
            </a:ext>
          </a:extLst>
        </p:spPr>
      </p:pic>
      <p:sp>
        <p:nvSpPr>
          <p:cNvPr id="13" name="Título 1">
            <a:extLst>
              <a:ext uri="{FF2B5EF4-FFF2-40B4-BE49-F238E27FC236}">
                <a16:creationId xmlns:a16="http://schemas.microsoft.com/office/drawing/2014/main" id="{15241C6A-9281-4A29-8A99-D37AF4CE0F26}"/>
              </a:ext>
            </a:extLst>
          </p:cNvPr>
          <p:cNvSpPr txBox="1">
            <a:spLocks/>
          </p:cNvSpPr>
          <p:nvPr/>
        </p:nvSpPr>
        <p:spPr>
          <a:xfrm>
            <a:off x="387531" y="1643868"/>
            <a:ext cx="11365198" cy="523875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750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400" b="0" dirty="0">
                <a:solidFill>
                  <a:schemeClr val="tx1"/>
                </a:solidFill>
                <a:latin typeface="Arial" panose="020B0604020202020204" pitchFamily="34" charset="0"/>
                <a:cs typeface="Arial" panose="020B0604020202020204" pitchFamily="34" charset="0"/>
              </a:rPr>
              <a:t>Las erogaciones que se realizan para el pago de los servidores públicos, son de suma importancia, debido a que el </a:t>
            </a:r>
            <a:r>
              <a:rPr lang="es-MX" sz="2400" b="0" dirty="0">
                <a:solidFill>
                  <a:schemeClr val="tx1"/>
                </a:solidFill>
                <a:latin typeface="Arial" panose="020B0604020202020204" pitchFamily="34" charset="0"/>
                <a:cs typeface="Arial" panose="020B0604020202020204" pitchFamily="34" charset="0"/>
              </a:rPr>
              <a:t>trabajo que desempeñan permite cumplir con las funciones que le corresponden, de conformidad con la Ley del Organismo Ejecutivo, Decreto Número 114-97 del Congreso de la República de Guatemala y el Reglamento Orgánico Interno de la Secretaría General de la Presidencia de la República, Acuerdo Gubernativo Número 80-2020.</a:t>
            </a:r>
          </a:p>
          <a:p>
            <a:pPr algn="just">
              <a:lnSpc>
                <a:spcPct val="150000"/>
              </a:lnSpc>
            </a:pPr>
            <a:endParaRPr lang="es-MX"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MX" sz="2400" b="0" dirty="0">
                <a:solidFill>
                  <a:schemeClr val="tx1"/>
                </a:solidFill>
                <a:latin typeface="Arial" panose="020B0604020202020204" pitchFamily="34" charset="0"/>
                <a:cs typeface="Arial" panose="020B0604020202020204" pitchFamily="34" charset="0"/>
              </a:rPr>
              <a:t>La función principal de la Secretaría General de la Presidencia de la República, es </a:t>
            </a:r>
            <a:r>
              <a:rPr lang="es-MX" sz="2400" b="0" dirty="0" smtClean="0">
                <a:solidFill>
                  <a:schemeClr val="tx1"/>
                </a:solidFill>
                <a:latin typeface="Arial" panose="020B0604020202020204" pitchFamily="34" charset="0"/>
                <a:cs typeface="Arial" panose="020B0604020202020204" pitchFamily="34" charset="0"/>
              </a:rPr>
              <a:t>velar para que los </a:t>
            </a:r>
            <a:r>
              <a:rPr lang="es-MX" sz="2400" b="0" dirty="0">
                <a:solidFill>
                  <a:schemeClr val="tx1"/>
                </a:solidFill>
                <a:latin typeface="Arial" panose="020B0604020202020204" pitchFamily="34" charset="0"/>
                <a:cs typeface="Arial" panose="020B0604020202020204" pitchFamily="34" charset="0"/>
              </a:rPr>
              <a:t>asuntos de Gobierno del Despacho del </a:t>
            </a:r>
            <a:r>
              <a:rPr lang="es-MX" sz="2400" b="0" dirty="0" smtClean="0">
                <a:solidFill>
                  <a:schemeClr val="tx1"/>
                </a:solidFill>
                <a:latin typeface="Arial" panose="020B0604020202020204" pitchFamily="34" charset="0"/>
                <a:cs typeface="Arial" panose="020B0604020202020204" pitchFamily="34" charset="0"/>
              </a:rPr>
              <a:t>Presidente de la República, se tramiten en observancia del ordenamiento jurídico con eficiencia, eficacia y probidad dentro del ámbito de su competencia, </a:t>
            </a:r>
            <a:r>
              <a:rPr lang="es-MX" sz="2400" b="0" dirty="0">
                <a:solidFill>
                  <a:schemeClr val="tx1"/>
                </a:solidFill>
                <a:latin typeface="Arial" panose="020B0604020202020204" pitchFamily="34" charset="0"/>
                <a:cs typeface="Arial" panose="020B0604020202020204" pitchFamily="34" charset="0"/>
              </a:rPr>
              <a:t>por lo que el recurso humano reviste vital importancia para el funcionamiento de la misma, brindando </a:t>
            </a:r>
            <a:r>
              <a:rPr lang="es-MX" sz="2400" b="0" dirty="0" smtClean="0">
                <a:solidFill>
                  <a:schemeClr val="tx1"/>
                </a:solidFill>
                <a:latin typeface="Arial" panose="020B0604020202020204" pitchFamily="34" charset="0"/>
                <a:cs typeface="Arial" panose="020B0604020202020204" pitchFamily="34" charset="0"/>
              </a:rPr>
              <a:t>certeza jurídica </a:t>
            </a:r>
            <a:r>
              <a:rPr lang="es-MX" sz="2400" b="0" dirty="0">
                <a:solidFill>
                  <a:schemeClr val="tx1"/>
                </a:solidFill>
                <a:latin typeface="Arial" panose="020B0604020202020204" pitchFamily="34" charset="0"/>
                <a:cs typeface="Arial" panose="020B0604020202020204" pitchFamily="34" charset="0"/>
              </a:rPr>
              <a:t>y </a:t>
            </a:r>
            <a:r>
              <a:rPr lang="es-MX" sz="2400" b="0" dirty="0" smtClean="0">
                <a:solidFill>
                  <a:schemeClr val="tx1"/>
                </a:solidFill>
                <a:latin typeface="Arial" panose="020B0604020202020204" pitchFamily="34" charset="0"/>
                <a:cs typeface="Arial" panose="020B0604020202020204" pitchFamily="34" charset="0"/>
              </a:rPr>
              <a:t>administrativa </a:t>
            </a:r>
            <a:r>
              <a:rPr lang="es-MX" sz="2400" b="0" dirty="0">
                <a:solidFill>
                  <a:schemeClr val="tx1"/>
                </a:solidFill>
                <a:latin typeface="Arial" panose="020B0604020202020204" pitchFamily="34" charset="0"/>
                <a:cs typeface="Arial" panose="020B0604020202020204" pitchFamily="34" charset="0"/>
              </a:rPr>
              <a:t>de carácter constante e inmediato al Presidente de la República.</a:t>
            </a:r>
            <a:endParaRPr lang="es-GT" sz="2000" b="0" dirty="0">
              <a:solidFill>
                <a:schemeClr val="accent1">
                  <a:lumMod val="50000"/>
                </a:schemeClr>
              </a:solidFill>
              <a:latin typeface="Arial" panose="020B0604020202020204" pitchFamily="34" charset="0"/>
              <a:cs typeface="Arial" panose="020B0604020202020204" pitchFamily="34" charset="0"/>
            </a:endParaRP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endParaRPr lang="es-GT" sz="2000" b="0" dirty="0">
              <a:solidFill>
                <a:schemeClr val="accent1">
                  <a:lumMod val="50000"/>
                </a:schemeClr>
              </a:solidFill>
              <a:latin typeface="Arial" panose="020B0604020202020204" pitchFamily="34" charset="0"/>
              <a:cs typeface="Arial" panose="020B0604020202020204" pitchFamily="34" charset="0"/>
            </a:endParaRPr>
          </a:p>
          <a:p>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2" name="Marcador de número de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12</a:t>
            </a:fld>
            <a:endParaRPr lang="es-GT"/>
          </a:p>
        </p:txBody>
      </p:sp>
    </p:spTree>
    <p:extLst>
      <p:ext uri="{BB962C8B-B14F-4D97-AF65-F5344CB8AC3E}">
        <p14:creationId xmlns:p14="http://schemas.microsoft.com/office/powerpoint/2010/main" val="18456253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 name="Rectángulo 8">
            <a:extLst>
              <a:ext uri="{FF2B5EF4-FFF2-40B4-BE49-F238E27FC236}">
                <a16:creationId xmlns:a16="http://schemas.microsoft.com/office/drawing/2014/main" id="{E1BC9FA7-8636-4490-BB6A-3BEA74256D67}"/>
              </a:ext>
            </a:extLst>
          </p:cNvPr>
          <p:cNvSpPr/>
          <p:nvPr/>
        </p:nvSpPr>
        <p:spPr>
          <a:xfrm>
            <a:off x="10500231" y="2259106"/>
            <a:ext cx="1252498" cy="273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11" name="Picture 2" descr="Desarrollando capacidades de ciencia de datos en Directivos Públicos">
            <a:extLst>
              <a:ext uri="{FF2B5EF4-FFF2-40B4-BE49-F238E27FC236}">
                <a16:creationId xmlns:a16="http://schemas.microsoft.com/office/drawing/2014/main" id="{32451046-2D2A-4D78-A9BA-26759574380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66698" y="308763"/>
            <a:ext cx="1111896" cy="1111896"/>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05495F16-A891-4E9F-A5CF-544275E75B68}"/>
              </a:ext>
            </a:extLst>
          </p:cNvPr>
          <p:cNvSpPr txBox="1">
            <a:spLocks/>
          </p:cNvSpPr>
          <p:nvPr/>
        </p:nvSpPr>
        <p:spPr>
          <a:xfrm>
            <a:off x="1907514" y="817802"/>
            <a:ext cx="10566219" cy="1045029"/>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60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T" b="1" dirty="0">
                <a:latin typeface="Arial" panose="020B0604020202020204" pitchFamily="34" charset="0"/>
                <a:cs typeface="Arial" panose="020B0604020202020204" pitchFamily="34" charset="0"/>
              </a:rPr>
              <a:t>PAGO DE SALARIOS A SERVIDORES PÚBLICOS A LA FECHA</a:t>
            </a:r>
            <a:r>
              <a:rPr lang="es-GT" dirty="0">
                <a:latin typeface="Arial" panose="020B0604020202020204" pitchFamily="34" charset="0"/>
                <a:cs typeface="Arial" panose="020B0604020202020204" pitchFamily="34" charset="0"/>
              </a:rPr>
              <a:t/>
            </a:r>
            <a:br>
              <a:rPr lang="es-GT" dirty="0">
                <a:latin typeface="Arial" panose="020B0604020202020204" pitchFamily="34" charset="0"/>
                <a:cs typeface="Arial" panose="020B0604020202020204" pitchFamily="34" charset="0"/>
              </a:rPr>
            </a:br>
            <a:r>
              <a:rPr lang="es-GT" dirty="0">
                <a:solidFill>
                  <a:schemeClr val="accent1">
                    <a:lumMod val="50000"/>
                  </a:schemeClr>
                </a:solidFill>
                <a:latin typeface="Arial" panose="020B0604020202020204" pitchFamily="34" charset="0"/>
                <a:cs typeface="Arial" panose="020B0604020202020204" pitchFamily="34" charset="0"/>
              </a:rPr>
              <a:t/>
            </a:r>
            <a:br>
              <a:rPr lang="es-GT" dirty="0">
                <a:solidFill>
                  <a:schemeClr val="accent1">
                    <a:lumMod val="50000"/>
                  </a:schemeClr>
                </a:solidFill>
                <a:latin typeface="Arial" panose="020B0604020202020204" pitchFamily="34" charset="0"/>
                <a:cs typeface="Arial" panose="020B0604020202020204" pitchFamily="34" charset="0"/>
              </a:rPr>
            </a:br>
            <a:endParaRPr lang="es-GT" sz="4000" b="1" dirty="0">
              <a:solidFill>
                <a:schemeClr val="accent1">
                  <a:lumMod val="50000"/>
                </a:schemeClr>
              </a:solidFill>
              <a:latin typeface="Arial" panose="020B0604020202020204" pitchFamily="34" charset="0"/>
              <a:cs typeface="Arial" panose="020B0604020202020204" pitchFamily="34" charset="0"/>
            </a:endParaRPr>
          </a:p>
        </p:txBody>
      </p:sp>
      <p:sp>
        <p:nvSpPr>
          <p:cNvPr id="8" name="Título 1">
            <a:extLst>
              <a:ext uri="{FF2B5EF4-FFF2-40B4-BE49-F238E27FC236}">
                <a16:creationId xmlns:a16="http://schemas.microsoft.com/office/drawing/2014/main" id="{B422CAEE-C214-4732-B377-E79C87B81359}"/>
              </a:ext>
            </a:extLst>
          </p:cNvPr>
          <p:cNvSpPr txBox="1">
            <a:spLocks/>
          </p:cNvSpPr>
          <p:nvPr/>
        </p:nvSpPr>
        <p:spPr>
          <a:xfrm>
            <a:off x="592069" y="1673623"/>
            <a:ext cx="7406641"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675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700" b="0" dirty="0">
                <a:solidFill>
                  <a:schemeClr val="tx1"/>
                </a:solidFill>
                <a:latin typeface="Arial" panose="020B0604020202020204" pitchFamily="34" charset="0"/>
                <a:cs typeface="Arial" panose="020B0604020202020204" pitchFamily="34" charset="0"/>
              </a:rPr>
              <a:t>Presupuesto vigente total para el pago de servidores públicos</a:t>
            </a:r>
          </a:p>
          <a:p>
            <a:pPr marL="0" lvl="1" algn="just">
              <a:lnSpc>
                <a:spcPct val="150000"/>
              </a:lnSpc>
              <a:spcBef>
                <a:spcPct val="0"/>
              </a:spcBef>
            </a:pPr>
            <a:r>
              <a:rPr lang="es-GT" sz="4500" b="1" dirty="0">
                <a:solidFill>
                  <a:srgbClr val="0070C0"/>
                </a:solidFill>
                <a:latin typeface="Arial" panose="020B0604020202020204" pitchFamily="34" charset="0"/>
                <a:cs typeface="Arial" panose="020B0604020202020204" pitchFamily="34" charset="0"/>
              </a:rPr>
              <a:t>Q. </a:t>
            </a:r>
            <a:r>
              <a:rPr lang="es-GT" sz="4500" b="1" dirty="0" smtClean="0">
                <a:solidFill>
                  <a:srgbClr val="0070C0"/>
                </a:solidFill>
                <a:latin typeface="Arial" panose="020B0604020202020204" pitchFamily="34" charset="0"/>
                <a:cs typeface="Arial" panose="020B0604020202020204" pitchFamily="34" charset="0"/>
              </a:rPr>
              <a:t>17,360,682.00</a:t>
            </a:r>
            <a:endParaRPr lang="es-GT" sz="4500" b="1" dirty="0">
              <a:solidFill>
                <a:srgbClr val="0070C0"/>
              </a:solidFill>
              <a:latin typeface="Arial" panose="020B0604020202020204" pitchFamily="34" charset="0"/>
              <a:cs typeface="Arial" panose="020B0604020202020204" pitchFamily="34" charset="0"/>
            </a:endParaRP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a:solidFill>
                  <a:schemeClr val="tx1"/>
                </a:solidFill>
                <a:latin typeface="Arial" panose="020B0604020202020204" pitchFamily="34" charset="0"/>
                <a:cs typeface="Arial" panose="020B0604020202020204" pitchFamily="34" charset="0"/>
              </a:rPr>
              <a:t>Presupuesto utilizado al </a:t>
            </a:r>
            <a:r>
              <a:rPr lang="es-GT" sz="2700" u="sng" dirty="0">
                <a:solidFill>
                  <a:schemeClr val="tx1"/>
                </a:solidFill>
                <a:latin typeface="Arial" panose="020B0604020202020204" pitchFamily="34" charset="0"/>
                <a:cs typeface="Arial" panose="020B0604020202020204" pitchFamily="34" charset="0"/>
              </a:rPr>
              <a:t>primer cuatrimestre 2022</a:t>
            </a:r>
            <a:r>
              <a:rPr lang="es-GT" sz="2700" dirty="0">
                <a:solidFill>
                  <a:schemeClr val="tx1"/>
                </a:solidFill>
                <a:latin typeface="Arial" panose="020B0604020202020204" pitchFamily="34" charset="0"/>
                <a:cs typeface="Arial" panose="020B0604020202020204" pitchFamily="34" charset="0"/>
              </a:rPr>
              <a:t> </a:t>
            </a:r>
            <a:r>
              <a:rPr lang="es-GT" sz="2700" b="0" dirty="0">
                <a:solidFill>
                  <a:schemeClr val="tx1"/>
                </a:solidFill>
                <a:latin typeface="Arial" panose="020B0604020202020204" pitchFamily="34" charset="0"/>
                <a:cs typeface="Arial" panose="020B0604020202020204" pitchFamily="34" charset="0"/>
              </a:rPr>
              <a:t>para el pago de servidores públicos</a:t>
            </a:r>
          </a:p>
          <a:p>
            <a:pPr marL="0" lvl="1" algn="just">
              <a:lnSpc>
                <a:spcPct val="150000"/>
              </a:lnSpc>
              <a:spcBef>
                <a:spcPct val="0"/>
              </a:spcBef>
            </a:pPr>
            <a:r>
              <a:rPr lang="es-GT" sz="4500" b="1" dirty="0">
                <a:solidFill>
                  <a:srgbClr val="0070C0"/>
                </a:solidFill>
                <a:latin typeface="Arial" panose="020B0604020202020204" pitchFamily="34" charset="0"/>
                <a:cs typeface="Arial" panose="020B0604020202020204" pitchFamily="34" charset="0"/>
              </a:rPr>
              <a:t>Q.  </a:t>
            </a:r>
            <a:r>
              <a:rPr lang="es-GT" sz="4500" b="1" dirty="0" smtClean="0">
                <a:solidFill>
                  <a:srgbClr val="0070C0"/>
                </a:solidFill>
                <a:latin typeface="Arial" panose="020B0604020202020204" pitchFamily="34" charset="0"/>
                <a:cs typeface="Arial" panose="020B0604020202020204" pitchFamily="34" charset="0"/>
              </a:rPr>
              <a:t> 6,523,139.93</a:t>
            </a:r>
            <a:endParaRPr lang="es-GT" sz="4500" b="1" dirty="0">
              <a:solidFill>
                <a:srgbClr val="0070C0"/>
              </a:solidFill>
              <a:latin typeface="Arial" panose="020B0604020202020204" pitchFamily="34" charset="0"/>
              <a:cs typeface="Arial" panose="020B0604020202020204" pitchFamily="34" charset="0"/>
            </a:endParaRP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a:solidFill>
                  <a:schemeClr val="tx1"/>
                </a:solidFill>
                <a:latin typeface="Arial" panose="020B0604020202020204" pitchFamily="34" charset="0"/>
                <a:cs typeface="Arial" panose="020B0604020202020204" pitchFamily="34" charset="0"/>
              </a:rPr>
              <a:t>Saldo para el pago de servidores públicos</a:t>
            </a:r>
          </a:p>
          <a:p>
            <a:pPr marL="0" lvl="1" algn="just">
              <a:lnSpc>
                <a:spcPct val="150000"/>
              </a:lnSpc>
              <a:spcBef>
                <a:spcPct val="0"/>
              </a:spcBef>
            </a:pPr>
            <a:r>
              <a:rPr lang="es-GT" sz="4500" b="1" dirty="0">
                <a:solidFill>
                  <a:srgbClr val="0070C0"/>
                </a:solidFill>
                <a:latin typeface="Arial" panose="020B0604020202020204" pitchFamily="34" charset="0"/>
                <a:cs typeface="Arial" panose="020B0604020202020204" pitchFamily="34" charset="0"/>
              </a:rPr>
              <a:t>Q. </a:t>
            </a:r>
            <a:r>
              <a:rPr lang="es-GT" sz="4500" b="1" dirty="0" smtClean="0">
                <a:solidFill>
                  <a:srgbClr val="0070C0"/>
                </a:solidFill>
                <a:latin typeface="Arial" panose="020B0604020202020204" pitchFamily="34" charset="0"/>
                <a:cs typeface="Arial" panose="020B0604020202020204" pitchFamily="34" charset="0"/>
              </a:rPr>
              <a:t>10,837,542.07</a:t>
            </a:r>
            <a:endParaRPr lang="es-GT" sz="4500" b="1" dirty="0">
              <a:solidFill>
                <a:srgbClr val="0070C0"/>
              </a:solidFill>
              <a:latin typeface="Arial" panose="020B0604020202020204" pitchFamily="34" charset="0"/>
              <a:cs typeface="Arial" panose="020B0604020202020204" pitchFamily="34" charset="0"/>
            </a:endParaRPr>
          </a:p>
          <a:p>
            <a:pPr algn="just">
              <a:lnSpc>
                <a:spcPct val="150000"/>
              </a:lnSpc>
            </a:pP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14" name="Título 1">
            <a:extLst>
              <a:ext uri="{FF2B5EF4-FFF2-40B4-BE49-F238E27FC236}">
                <a16:creationId xmlns:a16="http://schemas.microsoft.com/office/drawing/2014/main" id="{FBF987D7-F6EB-4E22-809F-6134B7E9C344}"/>
              </a:ext>
            </a:extLst>
          </p:cNvPr>
          <p:cNvSpPr txBox="1">
            <a:spLocks/>
          </p:cNvSpPr>
          <p:nvPr/>
        </p:nvSpPr>
        <p:spPr>
          <a:xfrm>
            <a:off x="8272712" y="2633187"/>
            <a:ext cx="3327219" cy="242388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825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2000" b="0" dirty="0">
                <a:latin typeface="Arial" panose="020B0604020202020204" pitchFamily="34" charset="0"/>
                <a:cs typeface="Arial" panose="020B0604020202020204" pitchFamily="34" charset="0"/>
              </a:rPr>
              <a:t/>
            </a:r>
            <a:br>
              <a:rPr lang="es-GT" sz="2000" b="0" dirty="0">
                <a:latin typeface="Arial" panose="020B0604020202020204" pitchFamily="34" charset="0"/>
                <a:cs typeface="Arial" panose="020B0604020202020204" pitchFamily="34" charset="0"/>
              </a:rPr>
            </a:br>
            <a:r>
              <a:rPr lang="es-GT" sz="2200" b="0" dirty="0">
                <a:solidFill>
                  <a:schemeClr val="tx1"/>
                </a:solidFill>
                <a:latin typeface="Arial" panose="020B0604020202020204" pitchFamily="34" charset="0"/>
                <a:cs typeface="Arial" panose="020B0604020202020204" pitchFamily="34" charset="0"/>
              </a:rPr>
              <a:t>Este rubro constituye el </a:t>
            </a:r>
            <a:r>
              <a:rPr lang="es-GT" sz="2200" dirty="0" smtClean="0">
                <a:solidFill>
                  <a:srgbClr val="FF0000"/>
                </a:solidFill>
                <a:latin typeface="Arial" panose="020B0604020202020204" pitchFamily="34" charset="0"/>
                <a:cs typeface="Arial" panose="020B0604020202020204" pitchFamily="34" charset="0"/>
              </a:rPr>
              <a:t>86.80%</a:t>
            </a:r>
            <a:r>
              <a:rPr lang="es-GT" sz="2200" b="0" dirty="0" smtClean="0">
                <a:latin typeface="Arial" panose="020B0604020202020204" pitchFamily="34" charset="0"/>
                <a:cs typeface="Arial" panose="020B0604020202020204" pitchFamily="34" charset="0"/>
              </a:rPr>
              <a:t> </a:t>
            </a:r>
            <a:r>
              <a:rPr lang="es-GT" sz="2200" b="0" dirty="0">
                <a:solidFill>
                  <a:schemeClr val="tx1"/>
                </a:solidFill>
                <a:latin typeface="Arial" panose="020B0604020202020204" pitchFamily="34" charset="0"/>
                <a:cs typeface="Arial" panose="020B0604020202020204" pitchFamily="34" charset="0"/>
              </a:rPr>
              <a:t>del total del presupuesto de </a:t>
            </a:r>
            <a:r>
              <a:rPr lang="es-MX" sz="2200" dirty="0">
                <a:solidFill>
                  <a:schemeClr val="tx1"/>
                </a:solidFill>
                <a:latin typeface="Arial" panose="020B0604020202020204" pitchFamily="34" charset="0"/>
                <a:cs typeface="Arial" panose="020B0604020202020204" pitchFamily="34" charset="0"/>
              </a:rPr>
              <a:t>Secretaría General de la Presidencia de la República </a:t>
            </a:r>
            <a:endParaRPr lang="es-GT" sz="2000" dirty="0">
              <a:solidFill>
                <a:schemeClr val="accent1">
                  <a:lumMod val="50000"/>
                </a:schemeClr>
              </a:solidFill>
              <a:latin typeface="Arial" panose="020B0604020202020204" pitchFamily="34" charset="0"/>
              <a:cs typeface="Arial" panose="020B0604020202020204" pitchFamily="34" charset="0"/>
            </a:endParaRPr>
          </a:p>
        </p:txBody>
      </p:sp>
      <p:sp>
        <p:nvSpPr>
          <p:cNvPr id="2" name="Marcador de número de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13</a:t>
            </a:fld>
            <a:endParaRPr lang="es-GT"/>
          </a:p>
        </p:txBody>
      </p:sp>
    </p:spTree>
    <p:extLst>
      <p:ext uri="{BB962C8B-B14F-4D97-AF65-F5344CB8AC3E}">
        <p14:creationId xmlns:p14="http://schemas.microsoft.com/office/powerpoint/2010/main" val="22757269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 name="Rectángulo 8">
            <a:extLst>
              <a:ext uri="{FF2B5EF4-FFF2-40B4-BE49-F238E27FC236}">
                <a16:creationId xmlns:a16="http://schemas.microsoft.com/office/drawing/2014/main" id="{E1BC9FA7-8636-4490-BB6A-3BEA74256D67}"/>
              </a:ext>
            </a:extLst>
          </p:cNvPr>
          <p:cNvSpPr/>
          <p:nvPr/>
        </p:nvSpPr>
        <p:spPr>
          <a:xfrm>
            <a:off x="10500231" y="2259106"/>
            <a:ext cx="1252498" cy="273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11" name="Picture 2" descr="Desarrollando capacidades de ciencia de datos en Directivos Públicos">
            <a:extLst>
              <a:ext uri="{FF2B5EF4-FFF2-40B4-BE49-F238E27FC236}">
                <a16:creationId xmlns:a16="http://schemas.microsoft.com/office/drawing/2014/main" id="{32451046-2D2A-4D78-A9BA-26759574380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66698" y="308763"/>
            <a:ext cx="1111896" cy="1111896"/>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05495F16-A891-4E9F-A5CF-544275E75B68}"/>
              </a:ext>
            </a:extLst>
          </p:cNvPr>
          <p:cNvSpPr txBox="1">
            <a:spLocks/>
          </p:cNvSpPr>
          <p:nvPr/>
        </p:nvSpPr>
        <p:spPr>
          <a:xfrm>
            <a:off x="1907514" y="817802"/>
            <a:ext cx="10566219" cy="1045029"/>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60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T" b="1" dirty="0">
                <a:latin typeface="Arial" panose="020B0604020202020204" pitchFamily="34" charset="0"/>
                <a:cs typeface="Arial" panose="020B0604020202020204" pitchFamily="34" charset="0"/>
              </a:rPr>
              <a:t>PAGO DE SALARIOS A SERVIDORES PÚBLICOS A LA FECHA</a:t>
            </a:r>
            <a:r>
              <a:rPr lang="es-GT" dirty="0">
                <a:latin typeface="Arial" panose="020B0604020202020204" pitchFamily="34" charset="0"/>
                <a:cs typeface="Arial" panose="020B0604020202020204" pitchFamily="34" charset="0"/>
              </a:rPr>
              <a:t/>
            </a:r>
            <a:br>
              <a:rPr lang="es-GT" dirty="0">
                <a:latin typeface="Arial" panose="020B0604020202020204" pitchFamily="34" charset="0"/>
                <a:cs typeface="Arial" panose="020B0604020202020204" pitchFamily="34" charset="0"/>
              </a:rPr>
            </a:br>
            <a:r>
              <a:rPr lang="es-GT" dirty="0">
                <a:solidFill>
                  <a:schemeClr val="accent1">
                    <a:lumMod val="50000"/>
                  </a:schemeClr>
                </a:solidFill>
                <a:latin typeface="Arial" panose="020B0604020202020204" pitchFamily="34" charset="0"/>
                <a:cs typeface="Arial" panose="020B0604020202020204" pitchFamily="34" charset="0"/>
              </a:rPr>
              <a:t/>
            </a:r>
            <a:br>
              <a:rPr lang="es-GT" dirty="0">
                <a:solidFill>
                  <a:schemeClr val="accent1">
                    <a:lumMod val="50000"/>
                  </a:schemeClr>
                </a:solidFill>
                <a:latin typeface="Arial" panose="020B0604020202020204" pitchFamily="34" charset="0"/>
                <a:cs typeface="Arial" panose="020B0604020202020204" pitchFamily="34" charset="0"/>
              </a:rPr>
            </a:br>
            <a:endParaRPr lang="es-GT" sz="4000" b="1" dirty="0">
              <a:solidFill>
                <a:schemeClr val="accent1">
                  <a:lumMod val="50000"/>
                </a:schemeClr>
              </a:solidFill>
              <a:latin typeface="Arial" panose="020B0604020202020204" pitchFamily="34" charset="0"/>
              <a:cs typeface="Arial" panose="020B0604020202020204" pitchFamily="34" charset="0"/>
            </a:endParaRPr>
          </a:p>
        </p:txBody>
      </p:sp>
      <p:sp>
        <p:nvSpPr>
          <p:cNvPr id="10" name="Título 1">
            <a:extLst>
              <a:ext uri="{FF2B5EF4-FFF2-40B4-BE49-F238E27FC236}">
                <a16:creationId xmlns:a16="http://schemas.microsoft.com/office/drawing/2014/main" id="{E40743F2-234A-4544-BBAC-8877FB423F76}"/>
              </a:ext>
            </a:extLst>
          </p:cNvPr>
          <p:cNvSpPr txBox="1">
            <a:spLocks/>
          </p:cNvSpPr>
          <p:nvPr/>
        </p:nvSpPr>
        <p:spPr>
          <a:xfrm>
            <a:off x="8219217" y="1734081"/>
            <a:ext cx="3327219" cy="214652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1800" b="0" dirty="0">
                <a:latin typeface="Arial" panose="020B0604020202020204" pitchFamily="34" charset="0"/>
                <a:cs typeface="Arial" panose="020B0604020202020204" pitchFamily="34" charset="0"/>
              </a:rPr>
              <a:t/>
            </a:r>
            <a:br>
              <a:rPr lang="es-GT" sz="1800" b="0" dirty="0">
                <a:latin typeface="Arial" panose="020B0604020202020204" pitchFamily="34" charset="0"/>
                <a:cs typeface="Arial" panose="020B0604020202020204" pitchFamily="34" charset="0"/>
              </a:rPr>
            </a:br>
            <a:r>
              <a:rPr lang="es-GT" sz="1800" b="0" dirty="0">
                <a:latin typeface="Arial" panose="020B0604020202020204" pitchFamily="34" charset="0"/>
                <a:cs typeface="Arial" panose="020B0604020202020204" pitchFamily="34" charset="0"/>
              </a:rPr>
              <a:t>Para la </a:t>
            </a:r>
            <a:r>
              <a:rPr lang="es-GT"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Comisión Presidencial Contra la Corrupción </a:t>
            </a:r>
            <a:r>
              <a:rPr lang="es-GT" sz="1900" b="0" dirty="0" smtClean="0">
                <a:solidFill>
                  <a:schemeClr val="tx1"/>
                </a:solidFill>
                <a:latin typeface="Arial" panose="020B0604020202020204" pitchFamily="34" charset="0"/>
                <a:cs typeface="Arial" panose="020B0604020202020204" pitchFamily="34" charset="0"/>
              </a:rPr>
              <a:t>este </a:t>
            </a:r>
            <a:r>
              <a:rPr lang="es-GT" sz="1900" b="0" dirty="0">
                <a:solidFill>
                  <a:schemeClr val="tx1"/>
                </a:solidFill>
                <a:latin typeface="Arial" panose="020B0604020202020204" pitchFamily="34" charset="0"/>
                <a:cs typeface="Arial" panose="020B0604020202020204" pitchFamily="34" charset="0"/>
              </a:rPr>
              <a:t>rubro constituye el </a:t>
            </a:r>
            <a:r>
              <a:rPr lang="es-GT" sz="1900" dirty="0" smtClean="0">
                <a:solidFill>
                  <a:srgbClr val="FF0000"/>
                </a:solidFill>
                <a:latin typeface="Arial" panose="020B0604020202020204" pitchFamily="34" charset="0"/>
                <a:cs typeface="Arial" panose="020B0604020202020204" pitchFamily="34" charset="0"/>
              </a:rPr>
              <a:t>88.04</a:t>
            </a:r>
            <a:r>
              <a:rPr lang="es-GT" sz="1800" dirty="0" smtClean="0">
                <a:solidFill>
                  <a:srgbClr val="FF0000"/>
                </a:solidFill>
                <a:latin typeface="Arial" panose="020B0604020202020204" pitchFamily="34" charset="0"/>
                <a:cs typeface="Arial" panose="020B0604020202020204" pitchFamily="34" charset="0"/>
              </a:rPr>
              <a:t>%</a:t>
            </a:r>
            <a:r>
              <a:rPr lang="es-GT" sz="1900" b="0" dirty="0" smtClean="0">
                <a:solidFill>
                  <a:schemeClr val="tx1"/>
                </a:solidFill>
                <a:latin typeface="Arial" panose="020B0604020202020204" pitchFamily="34" charset="0"/>
                <a:cs typeface="Arial" panose="020B0604020202020204" pitchFamily="34" charset="0"/>
              </a:rPr>
              <a:t> </a:t>
            </a:r>
            <a:r>
              <a:rPr lang="es-GT" sz="1800" b="0" dirty="0" smtClean="0">
                <a:solidFill>
                  <a:schemeClr val="tx1"/>
                </a:solidFill>
                <a:latin typeface="Arial" panose="020B0604020202020204" pitchFamily="34" charset="0"/>
                <a:cs typeface="Arial" panose="020B0604020202020204" pitchFamily="34" charset="0"/>
              </a:rPr>
              <a:t>del total de su presupuesto.</a:t>
            </a:r>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grpSp>
        <p:nvGrpSpPr>
          <p:cNvPr id="12" name="Grupo 11"/>
          <p:cNvGrpSpPr/>
          <p:nvPr/>
        </p:nvGrpSpPr>
        <p:grpSpPr>
          <a:xfrm>
            <a:off x="2030062" y="1508091"/>
            <a:ext cx="5792258" cy="2688406"/>
            <a:chOff x="4781146" y="1673823"/>
            <a:chExt cx="5792258" cy="2688406"/>
          </a:xfrm>
        </p:grpSpPr>
        <p:sp>
          <p:nvSpPr>
            <p:cNvPr id="13" name="Título 1">
              <a:extLst>
                <a:ext uri="{FF2B5EF4-FFF2-40B4-BE49-F238E27FC236}">
                  <a16:creationId xmlns:a16="http://schemas.microsoft.com/office/drawing/2014/main" id="{E40743F2-234A-4544-BBAC-8877FB423F76}"/>
                </a:ext>
              </a:extLst>
            </p:cNvPr>
            <p:cNvSpPr txBox="1">
              <a:spLocks/>
            </p:cNvSpPr>
            <p:nvPr/>
          </p:nvSpPr>
          <p:spPr>
            <a:xfrm>
              <a:off x="4781146" y="1673823"/>
              <a:ext cx="5792258" cy="268840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100" b="0" dirty="0">
                  <a:solidFill>
                    <a:schemeClr val="tx1"/>
                  </a:solidFill>
                  <a:latin typeface="Arial" panose="020B0604020202020204" pitchFamily="34" charset="0"/>
                  <a:cs typeface="Arial" panose="020B0604020202020204" pitchFamily="34" charset="0"/>
                </a:rPr>
                <a:t>Presupuesto vigente total para el pago de servidores públicos</a:t>
              </a:r>
            </a:p>
            <a:p>
              <a:pPr marL="0" lvl="1" algn="just">
                <a:lnSpc>
                  <a:spcPct val="150000"/>
                </a:lnSpc>
                <a:spcBef>
                  <a:spcPct val="0"/>
                </a:spcBef>
              </a:pPr>
              <a:r>
                <a:rPr lang="es-GT" b="1" dirty="0">
                  <a:solidFill>
                    <a:srgbClr val="0070C0"/>
                  </a:solidFill>
                  <a:latin typeface="Arial" panose="020B0604020202020204" pitchFamily="34" charset="0"/>
                  <a:cs typeface="Arial" panose="020B0604020202020204" pitchFamily="34" charset="0"/>
                </a:rPr>
                <a:t>Q. </a:t>
              </a:r>
              <a:r>
                <a:rPr lang="es-GT" b="1" dirty="0" smtClean="0">
                  <a:solidFill>
                    <a:srgbClr val="0070C0"/>
                  </a:solidFill>
                  <a:latin typeface="Arial" panose="020B0604020202020204" pitchFamily="34" charset="0"/>
                  <a:cs typeface="Arial" panose="020B0604020202020204" pitchFamily="34" charset="0"/>
                </a:rPr>
                <a:t>10,124,500.00</a:t>
              </a:r>
              <a:endParaRPr lang="es-GT" b="1" dirty="0">
                <a:solidFill>
                  <a:srgbClr val="0070C0"/>
                </a:solidFill>
                <a:latin typeface="Arial" panose="020B0604020202020204" pitchFamily="34" charset="0"/>
                <a:cs typeface="Arial" panose="020B0604020202020204" pitchFamily="34" charset="0"/>
              </a:endParaRPr>
            </a:p>
            <a:p>
              <a:pPr algn="just">
                <a:lnSpc>
                  <a:spcPct val="150000"/>
                </a:lnSpc>
              </a:pPr>
              <a:r>
                <a:rPr lang="es-GT" sz="1100" b="0" dirty="0" smtClean="0">
                  <a:solidFill>
                    <a:schemeClr val="tx1"/>
                  </a:solidFill>
                  <a:latin typeface="Arial" panose="020B0604020202020204" pitchFamily="34" charset="0"/>
                  <a:cs typeface="Arial" panose="020B0604020202020204" pitchFamily="34" charset="0"/>
                </a:rPr>
                <a:t>Presupuesto </a:t>
              </a:r>
              <a:r>
                <a:rPr lang="es-GT" sz="1100" b="0" dirty="0">
                  <a:solidFill>
                    <a:schemeClr val="tx1"/>
                  </a:solidFill>
                  <a:latin typeface="Arial" panose="020B0604020202020204" pitchFamily="34" charset="0"/>
                  <a:cs typeface="Arial" panose="020B0604020202020204" pitchFamily="34" charset="0"/>
                </a:rPr>
                <a:t>utilizado </a:t>
              </a:r>
              <a:r>
                <a:rPr lang="es-GT" sz="1100" b="0" dirty="0" smtClean="0">
                  <a:solidFill>
                    <a:schemeClr val="tx1"/>
                  </a:solidFill>
                  <a:latin typeface="Arial" panose="020B0604020202020204" pitchFamily="34" charset="0"/>
                  <a:cs typeface="Arial" panose="020B0604020202020204" pitchFamily="34" charset="0"/>
                </a:rPr>
                <a:t>al </a:t>
              </a:r>
              <a:r>
                <a:rPr lang="es-GT" sz="1100" u="sng" dirty="0" smtClean="0">
                  <a:solidFill>
                    <a:schemeClr val="tx1"/>
                  </a:solidFill>
                  <a:latin typeface="Arial" panose="020B0604020202020204" pitchFamily="34" charset="0"/>
                  <a:cs typeface="Arial" panose="020B0604020202020204" pitchFamily="34" charset="0"/>
                </a:rPr>
                <a:t>primer </a:t>
              </a:r>
              <a:r>
                <a:rPr lang="es-GT" sz="1100" u="sng" dirty="0">
                  <a:solidFill>
                    <a:schemeClr val="tx1"/>
                  </a:solidFill>
                  <a:latin typeface="Arial" panose="020B0604020202020204" pitchFamily="34" charset="0"/>
                  <a:cs typeface="Arial" panose="020B0604020202020204" pitchFamily="34" charset="0"/>
                </a:rPr>
                <a:t>cuatrimestre </a:t>
              </a:r>
              <a:r>
                <a:rPr lang="es-GT" sz="1100" u="sng" dirty="0" smtClean="0">
                  <a:solidFill>
                    <a:schemeClr val="tx1"/>
                  </a:solidFill>
                  <a:latin typeface="Arial" panose="020B0604020202020204" pitchFamily="34" charset="0"/>
                  <a:cs typeface="Arial" panose="020B0604020202020204" pitchFamily="34" charset="0"/>
                </a:rPr>
                <a:t>2022</a:t>
              </a:r>
              <a:r>
                <a:rPr lang="es-GT" sz="1100" dirty="0" smtClean="0">
                  <a:solidFill>
                    <a:schemeClr val="tx1"/>
                  </a:solidFill>
                  <a:latin typeface="Arial" panose="020B0604020202020204" pitchFamily="34" charset="0"/>
                  <a:cs typeface="Arial" panose="020B0604020202020204" pitchFamily="34" charset="0"/>
                </a:rPr>
                <a:t> </a:t>
              </a:r>
              <a:r>
                <a:rPr lang="es-GT" sz="1100" b="0" dirty="0">
                  <a:solidFill>
                    <a:schemeClr val="tx1"/>
                  </a:solidFill>
                  <a:latin typeface="Arial" panose="020B0604020202020204" pitchFamily="34" charset="0"/>
                  <a:cs typeface="Arial" panose="020B0604020202020204" pitchFamily="34" charset="0"/>
                </a:rPr>
                <a:t>para el pago de servidores públicos</a:t>
              </a:r>
            </a:p>
            <a:p>
              <a:pPr marL="0" lvl="1" algn="just">
                <a:lnSpc>
                  <a:spcPct val="150000"/>
                </a:lnSpc>
                <a:spcBef>
                  <a:spcPct val="0"/>
                </a:spcBef>
              </a:pPr>
              <a:r>
                <a:rPr lang="es-GT" b="1" dirty="0">
                  <a:solidFill>
                    <a:srgbClr val="0070C0"/>
                  </a:solidFill>
                  <a:latin typeface="Arial" panose="020B0604020202020204" pitchFamily="34" charset="0"/>
                  <a:cs typeface="Arial" panose="020B0604020202020204" pitchFamily="34" charset="0"/>
                </a:rPr>
                <a:t>Q. </a:t>
              </a:r>
              <a:r>
                <a:rPr lang="es-GT" b="1" dirty="0" smtClean="0">
                  <a:solidFill>
                    <a:srgbClr val="0070C0"/>
                  </a:solidFill>
                  <a:latin typeface="Arial" panose="020B0604020202020204" pitchFamily="34" charset="0"/>
                  <a:cs typeface="Arial" panose="020B0604020202020204" pitchFamily="34" charset="0"/>
                </a:rPr>
                <a:t>  2,683,989.49</a:t>
              </a:r>
              <a:endParaRPr lang="es-GT" b="1" dirty="0">
                <a:solidFill>
                  <a:srgbClr val="0070C0"/>
                </a:solidFill>
                <a:latin typeface="Arial" panose="020B0604020202020204" pitchFamily="34" charset="0"/>
                <a:cs typeface="Arial" panose="020B0604020202020204" pitchFamily="34" charset="0"/>
              </a:endParaRPr>
            </a:p>
            <a:p>
              <a:pPr algn="just">
                <a:lnSpc>
                  <a:spcPct val="150000"/>
                </a:lnSpc>
              </a:pPr>
              <a:r>
                <a:rPr lang="es-GT" sz="1100" b="0" dirty="0" smtClean="0">
                  <a:solidFill>
                    <a:schemeClr val="tx1"/>
                  </a:solidFill>
                  <a:latin typeface="Arial" panose="020B0604020202020204" pitchFamily="34" charset="0"/>
                  <a:cs typeface="Arial" panose="020B0604020202020204" pitchFamily="34" charset="0"/>
                </a:rPr>
                <a:t>Presupuesto </a:t>
              </a:r>
              <a:r>
                <a:rPr lang="es-GT" sz="1100" b="0" dirty="0">
                  <a:solidFill>
                    <a:schemeClr val="tx1"/>
                  </a:solidFill>
                  <a:latin typeface="Arial" panose="020B0604020202020204" pitchFamily="34" charset="0"/>
                  <a:cs typeface="Arial" panose="020B0604020202020204" pitchFamily="34" charset="0"/>
                </a:rPr>
                <a:t>pendiente de utilizar para el pago de servidores públicos</a:t>
              </a:r>
            </a:p>
            <a:p>
              <a:pPr marL="0" lvl="1" algn="just">
                <a:lnSpc>
                  <a:spcPct val="150000"/>
                </a:lnSpc>
                <a:spcBef>
                  <a:spcPct val="0"/>
                </a:spcBef>
              </a:pPr>
              <a:r>
                <a:rPr lang="es-GT" b="1" dirty="0">
                  <a:solidFill>
                    <a:srgbClr val="0070C0"/>
                  </a:solidFill>
                  <a:latin typeface="Arial" panose="020B0604020202020204" pitchFamily="34" charset="0"/>
                  <a:cs typeface="Arial" panose="020B0604020202020204" pitchFamily="34" charset="0"/>
                </a:rPr>
                <a:t>Q. </a:t>
              </a:r>
              <a:r>
                <a:rPr lang="es-GT" b="1" dirty="0" smtClean="0">
                  <a:solidFill>
                    <a:srgbClr val="0070C0"/>
                  </a:solidFill>
                  <a:latin typeface="Arial" panose="020B0604020202020204" pitchFamily="34" charset="0"/>
                  <a:cs typeface="Arial" panose="020B0604020202020204" pitchFamily="34" charset="0"/>
                </a:rPr>
                <a:t>  7,440,510.51 </a:t>
              </a:r>
              <a:endParaRPr lang="es-GT" b="1" dirty="0">
                <a:solidFill>
                  <a:srgbClr val="0070C0"/>
                </a:solidFill>
                <a:latin typeface="Arial" panose="020B0604020202020204" pitchFamily="34" charset="0"/>
                <a:cs typeface="Arial" panose="020B0604020202020204" pitchFamily="34" charset="0"/>
              </a:endParaRPr>
            </a:p>
            <a:p>
              <a:pPr algn="just">
                <a:lnSpc>
                  <a:spcPct val="150000"/>
                </a:lnSpc>
              </a:pPr>
              <a:endParaRPr lang="es-GT" sz="900" b="0" dirty="0">
                <a:solidFill>
                  <a:schemeClr val="accent1">
                    <a:lumMod val="50000"/>
                  </a:schemeClr>
                </a:solidFill>
                <a:latin typeface="Arial" panose="020B0604020202020204" pitchFamily="34" charset="0"/>
                <a:cs typeface="Arial" panose="020B0604020202020204" pitchFamily="34" charset="0"/>
              </a:endParaRPr>
            </a:p>
          </p:txBody>
        </p:sp>
        <p:sp>
          <p:nvSpPr>
            <p:cNvPr id="15" name="Título 1">
              <a:extLst>
                <a:ext uri="{FF2B5EF4-FFF2-40B4-BE49-F238E27FC236}">
                  <a16:creationId xmlns:a16="http://schemas.microsoft.com/office/drawing/2014/main" id="{67D0DB10-AE31-47D2-A485-453D2186D26D}"/>
                </a:ext>
              </a:extLst>
            </p:cNvPr>
            <p:cNvSpPr txBox="1">
              <a:spLocks/>
            </p:cNvSpPr>
            <p:nvPr/>
          </p:nvSpPr>
          <p:spPr>
            <a:xfrm>
              <a:off x="4781146" y="1754979"/>
              <a:ext cx="5792258" cy="321798"/>
            </a:xfrm>
            <a:prstGeom prst="rect">
              <a:avLst/>
            </a:prstGeom>
            <a:solidFill>
              <a:schemeClr val="accent5">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1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Comisión Presidencial Contra la Corrupción</a:t>
              </a:r>
              <a:endParaRPr lang="es-GT"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2" name="Grupo 1"/>
          <p:cNvGrpSpPr/>
          <p:nvPr/>
        </p:nvGrpSpPr>
        <p:grpSpPr>
          <a:xfrm>
            <a:off x="2021098" y="4037893"/>
            <a:ext cx="5810186" cy="2688406"/>
            <a:chOff x="904718" y="3660197"/>
            <a:chExt cx="5810186" cy="2688406"/>
          </a:xfrm>
        </p:grpSpPr>
        <p:sp>
          <p:nvSpPr>
            <p:cNvPr id="16" name="Título 1">
              <a:extLst>
                <a:ext uri="{FF2B5EF4-FFF2-40B4-BE49-F238E27FC236}">
                  <a16:creationId xmlns:a16="http://schemas.microsoft.com/office/drawing/2014/main" id="{67D0DB10-AE31-47D2-A485-453D2186D26D}"/>
                </a:ext>
              </a:extLst>
            </p:cNvPr>
            <p:cNvSpPr txBox="1">
              <a:spLocks/>
            </p:cNvSpPr>
            <p:nvPr/>
          </p:nvSpPr>
          <p:spPr>
            <a:xfrm>
              <a:off x="922646" y="3660197"/>
              <a:ext cx="5792258" cy="321798"/>
            </a:xfrm>
            <a:prstGeom prst="rect">
              <a:avLst/>
            </a:prstGeom>
            <a:solidFill>
              <a:srgbClr val="00B0F0"/>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1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Comisión Presidencial de Asuntos Municipales</a:t>
              </a:r>
              <a:endParaRPr lang="es-GT"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Título 1">
              <a:extLst>
                <a:ext uri="{FF2B5EF4-FFF2-40B4-BE49-F238E27FC236}">
                  <a16:creationId xmlns:a16="http://schemas.microsoft.com/office/drawing/2014/main" id="{E40743F2-234A-4544-BBAC-8877FB423F76}"/>
                </a:ext>
              </a:extLst>
            </p:cNvPr>
            <p:cNvSpPr txBox="1">
              <a:spLocks/>
            </p:cNvSpPr>
            <p:nvPr/>
          </p:nvSpPr>
          <p:spPr>
            <a:xfrm>
              <a:off x="904718" y="3660197"/>
              <a:ext cx="5792258" cy="268840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100" b="0" dirty="0" smtClean="0">
                  <a:solidFill>
                    <a:schemeClr val="tx1"/>
                  </a:solidFill>
                  <a:latin typeface="Arial" panose="020B0604020202020204" pitchFamily="34" charset="0"/>
                  <a:cs typeface="Arial" panose="020B0604020202020204" pitchFamily="34" charset="0"/>
                </a:rPr>
                <a:t>Presupuesto </a:t>
              </a:r>
              <a:r>
                <a:rPr lang="es-GT" sz="1100" b="0" dirty="0">
                  <a:solidFill>
                    <a:schemeClr val="tx1"/>
                  </a:solidFill>
                  <a:latin typeface="Arial" panose="020B0604020202020204" pitchFamily="34" charset="0"/>
                  <a:cs typeface="Arial" panose="020B0604020202020204" pitchFamily="34" charset="0"/>
                </a:rPr>
                <a:t>vigente total para el pago de servidores públicos</a:t>
              </a:r>
            </a:p>
            <a:p>
              <a:pPr marL="0" lvl="1" algn="just">
                <a:lnSpc>
                  <a:spcPct val="150000"/>
                </a:lnSpc>
                <a:spcBef>
                  <a:spcPct val="0"/>
                </a:spcBef>
              </a:pPr>
              <a:r>
                <a:rPr lang="es-GT" b="1" dirty="0">
                  <a:solidFill>
                    <a:srgbClr val="0070C0"/>
                  </a:solidFill>
                  <a:latin typeface="Arial" panose="020B0604020202020204" pitchFamily="34" charset="0"/>
                  <a:cs typeface="Arial" panose="020B0604020202020204" pitchFamily="34" charset="0"/>
                </a:rPr>
                <a:t>Q. </a:t>
              </a:r>
              <a:r>
                <a:rPr lang="es-GT" b="1" dirty="0" smtClean="0">
                  <a:solidFill>
                    <a:srgbClr val="0070C0"/>
                  </a:solidFill>
                  <a:latin typeface="Arial" panose="020B0604020202020204" pitchFamily="34" charset="0"/>
                  <a:cs typeface="Arial" panose="020B0604020202020204" pitchFamily="34" charset="0"/>
                </a:rPr>
                <a:t>3,688,050.00</a:t>
              </a:r>
              <a:endParaRPr lang="es-GT" b="1" dirty="0">
                <a:solidFill>
                  <a:srgbClr val="0070C0"/>
                </a:solidFill>
                <a:latin typeface="Arial" panose="020B0604020202020204" pitchFamily="34" charset="0"/>
                <a:cs typeface="Arial" panose="020B0604020202020204" pitchFamily="34" charset="0"/>
              </a:endParaRPr>
            </a:p>
            <a:p>
              <a:pPr algn="just">
                <a:lnSpc>
                  <a:spcPct val="150000"/>
                </a:lnSpc>
              </a:pPr>
              <a:r>
                <a:rPr lang="es-GT" sz="1100" b="0" dirty="0" smtClean="0">
                  <a:solidFill>
                    <a:schemeClr val="tx1"/>
                  </a:solidFill>
                  <a:latin typeface="Arial" panose="020B0604020202020204" pitchFamily="34" charset="0"/>
                  <a:cs typeface="Arial" panose="020B0604020202020204" pitchFamily="34" charset="0"/>
                </a:rPr>
                <a:t>Presupuesto </a:t>
              </a:r>
              <a:r>
                <a:rPr lang="es-GT" sz="1100" b="0" dirty="0">
                  <a:solidFill>
                    <a:schemeClr val="tx1"/>
                  </a:solidFill>
                  <a:latin typeface="Arial" panose="020B0604020202020204" pitchFamily="34" charset="0"/>
                  <a:cs typeface="Arial" panose="020B0604020202020204" pitchFamily="34" charset="0"/>
                </a:rPr>
                <a:t>utilizado al </a:t>
              </a:r>
              <a:r>
                <a:rPr lang="es-GT" sz="1100" u="sng" dirty="0" smtClean="0">
                  <a:solidFill>
                    <a:schemeClr val="tx1"/>
                  </a:solidFill>
                  <a:latin typeface="Arial" panose="020B0604020202020204" pitchFamily="34" charset="0"/>
                  <a:cs typeface="Arial" panose="020B0604020202020204" pitchFamily="34" charset="0"/>
                </a:rPr>
                <a:t>primer </a:t>
              </a:r>
              <a:r>
                <a:rPr lang="es-GT" sz="1100" u="sng" dirty="0">
                  <a:solidFill>
                    <a:schemeClr val="tx1"/>
                  </a:solidFill>
                  <a:latin typeface="Arial" panose="020B0604020202020204" pitchFamily="34" charset="0"/>
                  <a:cs typeface="Arial" panose="020B0604020202020204" pitchFamily="34" charset="0"/>
                </a:rPr>
                <a:t>cuatrimestre </a:t>
              </a:r>
              <a:r>
                <a:rPr lang="es-GT" sz="1100" u="sng" dirty="0" smtClean="0">
                  <a:solidFill>
                    <a:schemeClr val="tx1"/>
                  </a:solidFill>
                  <a:latin typeface="Arial" panose="020B0604020202020204" pitchFamily="34" charset="0"/>
                  <a:cs typeface="Arial" panose="020B0604020202020204" pitchFamily="34" charset="0"/>
                </a:rPr>
                <a:t>2022</a:t>
              </a:r>
              <a:r>
                <a:rPr lang="es-GT" sz="1100" dirty="0" smtClean="0">
                  <a:solidFill>
                    <a:schemeClr val="tx1"/>
                  </a:solidFill>
                  <a:latin typeface="Arial" panose="020B0604020202020204" pitchFamily="34" charset="0"/>
                  <a:cs typeface="Arial" panose="020B0604020202020204" pitchFamily="34" charset="0"/>
                </a:rPr>
                <a:t> </a:t>
              </a:r>
              <a:r>
                <a:rPr lang="es-GT" sz="1100" b="0" dirty="0">
                  <a:solidFill>
                    <a:schemeClr val="tx1"/>
                  </a:solidFill>
                  <a:latin typeface="Arial" panose="020B0604020202020204" pitchFamily="34" charset="0"/>
                  <a:cs typeface="Arial" panose="020B0604020202020204" pitchFamily="34" charset="0"/>
                </a:rPr>
                <a:t>para el pago de servidores públicos</a:t>
              </a:r>
            </a:p>
            <a:p>
              <a:pPr marL="0" lvl="1" algn="just">
                <a:lnSpc>
                  <a:spcPct val="150000"/>
                </a:lnSpc>
                <a:spcBef>
                  <a:spcPct val="0"/>
                </a:spcBef>
              </a:pPr>
              <a:r>
                <a:rPr lang="es-GT" b="1" dirty="0">
                  <a:solidFill>
                    <a:srgbClr val="0070C0"/>
                  </a:solidFill>
                  <a:latin typeface="Arial" panose="020B0604020202020204" pitchFamily="34" charset="0"/>
                  <a:cs typeface="Arial" panose="020B0604020202020204" pitchFamily="34" charset="0"/>
                </a:rPr>
                <a:t>Q. </a:t>
              </a:r>
              <a:r>
                <a:rPr lang="es-GT" b="1" dirty="0" smtClean="0">
                  <a:solidFill>
                    <a:srgbClr val="0070C0"/>
                  </a:solidFill>
                  <a:latin typeface="Arial" panose="020B0604020202020204" pitchFamily="34" charset="0"/>
                  <a:cs typeface="Arial" panose="020B0604020202020204" pitchFamily="34" charset="0"/>
                </a:rPr>
                <a:t>1,129,088.21</a:t>
              </a:r>
              <a:endParaRPr lang="es-GT" b="1" dirty="0">
                <a:solidFill>
                  <a:srgbClr val="0070C0"/>
                </a:solidFill>
                <a:latin typeface="Arial" panose="020B0604020202020204" pitchFamily="34" charset="0"/>
                <a:cs typeface="Arial" panose="020B0604020202020204" pitchFamily="34" charset="0"/>
              </a:endParaRPr>
            </a:p>
            <a:p>
              <a:pPr algn="just">
                <a:lnSpc>
                  <a:spcPct val="150000"/>
                </a:lnSpc>
              </a:pPr>
              <a:r>
                <a:rPr lang="es-GT" sz="1100" b="0" dirty="0" smtClean="0">
                  <a:solidFill>
                    <a:schemeClr val="tx1"/>
                  </a:solidFill>
                  <a:latin typeface="Arial" panose="020B0604020202020204" pitchFamily="34" charset="0"/>
                  <a:cs typeface="Arial" panose="020B0604020202020204" pitchFamily="34" charset="0"/>
                </a:rPr>
                <a:t>Presupuesto </a:t>
              </a:r>
              <a:r>
                <a:rPr lang="es-GT" sz="1100" b="0" dirty="0">
                  <a:solidFill>
                    <a:schemeClr val="tx1"/>
                  </a:solidFill>
                  <a:latin typeface="Arial" panose="020B0604020202020204" pitchFamily="34" charset="0"/>
                  <a:cs typeface="Arial" panose="020B0604020202020204" pitchFamily="34" charset="0"/>
                </a:rPr>
                <a:t>pendiente de utilizar para el pago de servidores públicos</a:t>
              </a:r>
            </a:p>
            <a:p>
              <a:pPr marL="0" lvl="1" algn="just">
                <a:lnSpc>
                  <a:spcPct val="150000"/>
                </a:lnSpc>
                <a:spcBef>
                  <a:spcPct val="0"/>
                </a:spcBef>
              </a:pPr>
              <a:r>
                <a:rPr lang="es-GT" b="1" dirty="0">
                  <a:solidFill>
                    <a:srgbClr val="0070C0"/>
                  </a:solidFill>
                  <a:latin typeface="Arial" panose="020B0604020202020204" pitchFamily="34" charset="0"/>
                  <a:cs typeface="Arial" panose="020B0604020202020204" pitchFamily="34" charset="0"/>
                </a:rPr>
                <a:t>Q. </a:t>
              </a:r>
              <a:r>
                <a:rPr lang="es-GT" b="1" dirty="0" smtClean="0">
                  <a:solidFill>
                    <a:srgbClr val="0070C0"/>
                  </a:solidFill>
                  <a:latin typeface="Arial" panose="020B0604020202020204" pitchFamily="34" charset="0"/>
                  <a:cs typeface="Arial" panose="020B0604020202020204" pitchFamily="34" charset="0"/>
                </a:rPr>
                <a:t>2,558,961.79</a:t>
              </a:r>
              <a:endParaRPr lang="es-GT" b="1" dirty="0">
                <a:solidFill>
                  <a:srgbClr val="0070C0"/>
                </a:solidFill>
                <a:latin typeface="Arial" panose="020B0604020202020204" pitchFamily="34" charset="0"/>
                <a:cs typeface="Arial" panose="020B0604020202020204" pitchFamily="34" charset="0"/>
              </a:endParaRPr>
            </a:p>
            <a:p>
              <a:pPr algn="just">
                <a:lnSpc>
                  <a:spcPct val="150000"/>
                </a:lnSpc>
              </a:pPr>
              <a:endParaRPr lang="es-GT" sz="900" b="0" dirty="0">
                <a:solidFill>
                  <a:schemeClr val="accent1">
                    <a:lumMod val="50000"/>
                  </a:schemeClr>
                </a:solidFill>
                <a:latin typeface="Arial" panose="020B0604020202020204" pitchFamily="34" charset="0"/>
                <a:cs typeface="Arial" panose="020B0604020202020204" pitchFamily="34" charset="0"/>
              </a:endParaRPr>
            </a:p>
          </p:txBody>
        </p:sp>
      </p:grpSp>
      <p:sp>
        <p:nvSpPr>
          <p:cNvPr id="18" name="Título 1">
            <a:extLst>
              <a:ext uri="{FF2B5EF4-FFF2-40B4-BE49-F238E27FC236}">
                <a16:creationId xmlns:a16="http://schemas.microsoft.com/office/drawing/2014/main" id="{E40743F2-234A-4544-BBAC-8877FB423F76}"/>
              </a:ext>
            </a:extLst>
          </p:cNvPr>
          <p:cNvSpPr txBox="1">
            <a:spLocks/>
          </p:cNvSpPr>
          <p:nvPr/>
        </p:nvSpPr>
        <p:spPr>
          <a:xfrm>
            <a:off x="8219216" y="4175698"/>
            <a:ext cx="3327219" cy="2173812"/>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1800" b="0" dirty="0">
                <a:latin typeface="Arial" panose="020B0604020202020204" pitchFamily="34" charset="0"/>
                <a:cs typeface="Arial" panose="020B0604020202020204" pitchFamily="34" charset="0"/>
              </a:rPr>
              <a:t/>
            </a:r>
            <a:br>
              <a:rPr lang="es-GT" sz="1800" b="0" dirty="0">
                <a:latin typeface="Arial" panose="020B0604020202020204" pitchFamily="34" charset="0"/>
                <a:cs typeface="Arial" panose="020B0604020202020204" pitchFamily="34" charset="0"/>
              </a:rPr>
            </a:br>
            <a:r>
              <a:rPr lang="es-GT" sz="1800" b="0" dirty="0" smtClean="0">
                <a:latin typeface="Arial" panose="020B0604020202020204" pitchFamily="34" charset="0"/>
                <a:cs typeface="Arial" panose="020B0604020202020204" pitchFamily="34" charset="0"/>
              </a:rPr>
              <a:t>Para la </a:t>
            </a:r>
            <a:r>
              <a:rPr lang="es-GT"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Comisión Presidencial de Asuntos Municipales </a:t>
            </a:r>
            <a:r>
              <a:rPr lang="es-GT" sz="1900" b="0" dirty="0">
                <a:solidFill>
                  <a:schemeClr val="tx1"/>
                </a:solidFill>
                <a:latin typeface="Arial" panose="020B0604020202020204" pitchFamily="34" charset="0"/>
                <a:cs typeface="Arial" panose="020B0604020202020204" pitchFamily="34" charset="0"/>
              </a:rPr>
              <a:t>este rubro constituye el </a:t>
            </a:r>
            <a:r>
              <a:rPr lang="es-GT" sz="1900" dirty="0" smtClean="0">
                <a:solidFill>
                  <a:srgbClr val="FF0000"/>
                </a:solidFill>
                <a:latin typeface="Arial" panose="020B0604020202020204" pitchFamily="34" charset="0"/>
                <a:cs typeface="Arial" panose="020B0604020202020204" pitchFamily="34" charset="0"/>
              </a:rPr>
              <a:t>73.78</a:t>
            </a:r>
            <a:r>
              <a:rPr lang="es-GT" sz="1800" dirty="0" smtClean="0">
                <a:solidFill>
                  <a:srgbClr val="FF0000"/>
                </a:solidFill>
                <a:latin typeface="Arial" panose="020B0604020202020204" pitchFamily="34" charset="0"/>
                <a:cs typeface="Arial" panose="020B0604020202020204" pitchFamily="34" charset="0"/>
              </a:rPr>
              <a:t>% </a:t>
            </a:r>
            <a:r>
              <a:rPr lang="es-GT" sz="1800" b="0" dirty="0" smtClean="0">
                <a:solidFill>
                  <a:schemeClr val="tx1"/>
                </a:solidFill>
                <a:latin typeface="Arial" panose="020B0604020202020204" pitchFamily="34" charset="0"/>
                <a:cs typeface="Arial" panose="020B0604020202020204" pitchFamily="34" charset="0"/>
              </a:rPr>
              <a:t>del total de su presupuesto.</a:t>
            </a:r>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pic>
        <p:nvPicPr>
          <p:cNvPr id="19" name="Imagen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698" y="1999508"/>
            <a:ext cx="1690344" cy="1547999"/>
          </a:xfrm>
          <a:prstGeom prst="rect">
            <a:avLst/>
          </a:prstGeom>
        </p:spPr>
      </p:pic>
      <p:pic>
        <p:nvPicPr>
          <p:cNvPr id="20" name="Imagen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586" y="4596055"/>
            <a:ext cx="1675512" cy="1078300"/>
          </a:xfrm>
          <a:prstGeom prst="rect">
            <a:avLst/>
          </a:prstGeom>
        </p:spPr>
      </p:pic>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14</a:t>
            </a:fld>
            <a:endParaRPr lang="es-GT"/>
          </a:p>
        </p:txBody>
      </p:sp>
    </p:spTree>
    <p:extLst>
      <p:ext uri="{BB962C8B-B14F-4D97-AF65-F5344CB8AC3E}">
        <p14:creationId xmlns:p14="http://schemas.microsoft.com/office/powerpoint/2010/main" val="19943545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 name="Rectángulo 8">
            <a:extLst>
              <a:ext uri="{FF2B5EF4-FFF2-40B4-BE49-F238E27FC236}">
                <a16:creationId xmlns:a16="http://schemas.microsoft.com/office/drawing/2014/main" id="{E1BC9FA7-8636-4490-BB6A-3BEA74256D67}"/>
              </a:ext>
            </a:extLst>
          </p:cNvPr>
          <p:cNvSpPr/>
          <p:nvPr/>
        </p:nvSpPr>
        <p:spPr>
          <a:xfrm>
            <a:off x="10500231" y="2259106"/>
            <a:ext cx="1252498" cy="273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0" name="Título 1">
            <a:extLst>
              <a:ext uri="{FF2B5EF4-FFF2-40B4-BE49-F238E27FC236}">
                <a16:creationId xmlns:a16="http://schemas.microsoft.com/office/drawing/2014/main" id="{FAAD8385-96AE-4F79-93DA-0A90B75CF620}"/>
              </a:ext>
            </a:extLst>
          </p:cNvPr>
          <p:cNvSpPr txBox="1">
            <a:spLocks/>
          </p:cNvSpPr>
          <p:nvPr/>
        </p:nvSpPr>
        <p:spPr>
          <a:xfrm>
            <a:off x="2536230" y="1008039"/>
            <a:ext cx="9139214" cy="1045029"/>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s-GT" sz="2400" dirty="0">
                <a:latin typeface="Arial" panose="020B0604020202020204" pitchFamily="34" charset="0"/>
                <a:cs typeface="Arial" panose="020B0604020202020204" pitchFamily="34" charset="0"/>
              </a:rPr>
              <a:t>¿</a:t>
            </a:r>
            <a:r>
              <a:rPr lang="es-GT" sz="2400" b="1" dirty="0">
                <a:latin typeface="Arial" panose="020B0604020202020204" pitchFamily="34" charset="0"/>
                <a:cs typeface="Arial" panose="020B0604020202020204" pitchFamily="34" charset="0"/>
              </a:rPr>
              <a:t>EN QUÉ </a:t>
            </a:r>
            <a:r>
              <a:rPr lang="es-GT" sz="2400" b="1" dirty="0" smtClean="0">
                <a:latin typeface="Arial" panose="020B0604020202020204" pitchFamily="34" charset="0"/>
                <a:cs typeface="Arial" panose="020B0604020202020204" pitchFamily="34" charset="0"/>
              </a:rPr>
              <a:t>INVIERTE LA </a:t>
            </a:r>
            <a:r>
              <a:rPr lang="es-GT" sz="2400" b="1" dirty="0">
                <a:latin typeface="Arial" panose="020B0604020202020204" pitchFamily="34" charset="0"/>
                <a:cs typeface="Arial" panose="020B0604020202020204" pitchFamily="34" charset="0"/>
              </a:rPr>
              <a:t>SECRETARÍA GENERAL DE LA PRESIDENCIA DE LA REPÚBLICA</a:t>
            </a:r>
            <a:r>
              <a:rPr lang="es-GT" sz="2400" b="1" dirty="0" smtClean="0">
                <a:latin typeface="Arial" panose="020B0604020202020204" pitchFamily="34" charset="0"/>
                <a:cs typeface="Arial" panose="020B0604020202020204" pitchFamily="34" charset="0"/>
              </a:rPr>
              <a:t>?</a:t>
            </a:r>
            <a:r>
              <a:rPr lang="es-GT" sz="2400" dirty="0">
                <a:latin typeface="Arial" panose="020B0604020202020204" pitchFamily="34" charset="0"/>
                <a:cs typeface="Arial" panose="020B0604020202020204" pitchFamily="34" charset="0"/>
              </a:rPr>
              <a:t/>
            </a:r>
            <a:br>
              <a:rPr lang="es-GT" sz="2400" dirty="0">
                <a:latin typeface="Arial" panose="020B0604020202020204" pitchFamily="34" charset="0"/>
                <a:cs typeface="Arial" panose="020B0604020202020204" pitchFamily="34" charset="0"/>
              </a:rPr>
            </a:br>
            <a:r>
              <a:rPr lang="es-GT" sz="2400" dirty="0">
                <a:solidFill>
                  <a:schemeClr val="accent1">
                    <a:lumMod val="50000"/>
                  </a:schemeClr>
                </a:solidFill>
                <a:latin typeface="Arial" panose="020B0604020202020204" pitchFamily="34" charset="0"/>
                <a:cs typeface="Arial" panose="020B0604020202020204" pitchFamily="34" charset="0"/>
              </a:rPr>
              <a:t/>
            </a:r>
            <a:br>
              <a:rPr lang="es-GT" sz="2400" dirty="0">
                <a:solidFill>
                  <a:schemeClr val="accent1">
                    <a:lumMod val="50000"/>
                  </a:schemeClr>
                </a:solidFill>
                <a:latin typeface="Arial" panose="020B0604020202020204" pitchFamily="34" charset="0"/>
                <a:cs typeface="Arial" panose="020B0604020202020204" pitchFamily="34" charset="0"/>
              </a:rPr>
            </a:br>
            <a:endParaRPr lang="es-GT" sz="2000" b="1" dirty="0">
              <a:solidFill>
                <a:schemeClr val="accent1">
                  <a:lumMod val="50000"/>
                </a:schemeClr>
              </a:solidFill>
              <a:latin typeface="Arial" panose="020B0604020202020204" pitchFamily="34" charset="0"/>
              <a:cs typeface="Arial" panose="020B0604020202020204" pitchFamily="34" charset="0"/>
            </a:endParaRPr>
          </a:p>
        </p:txBody>
      </p:sp>
      <p:pic>
        <p:nvPicPr>
          <p:cNvPr id="12" name="Picture 4" descr="Edificio - Iconos gratis de edificios">
            <a:extLst>
              <a:ext uri="{FF2B5EF4-FFF2-40B4-BE49-F238E27FC236}">
                <a16:creationId xmlns:a16="http://schemas.microsoft.com/office/drawing/2014/main" id="{531DFD08-094E-4713-9C5B-BCA33E17BEB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54542" y="380211"/>
            <a:ext cx="1288467" cy="1288467"/>
          </a:xfrm>
          <a:prstGeom prst="rect">
            <a:avLst/>
          </a:prstGeom>
          <a:noFill/>
          <a:extLst>
            <a:ext uri="{909E8E84-426E-40DD-AFC4-6F175D3DCCD1}">
              <a14:hiddenFill xmlns:a14="http://schemas.microsoft.com/office/drawing/2010/main">
                <a:solidFill>
                  <a:srgbClr val="FFFFFF"/>
                </a:solidFill>
              </a14:hiddenFill>
            </a:ext>
          </a:extLst>
        </p:spPr>
      </p:pic>
      <p:sp>
        <p:nvSpPr>
          <p:cNvPr id="13" name="Título 1">
            <a:extLst>
              <a:ext uri="{FF2B5EF4-FFF2-40B4-BE49-F238E27FC236}">
                <a16:creationId xmlns:a16="http://schemas.microsoft.com/office/drawing/2014/main" id="{D08F538A-06AE-415D-890B-EB82E7F8B787}"/>
              </a:ext>
            </a:extLst>
          </p:cNvPr>
          <p:cNvSpPr txBox="1">
            <a:spLocks/>
          </p:cNvSpPr>
          <p:nvPr/>
        </p:nvSpPr>
        <p:spPr>
          <a:xfrm>
            <a:off x="554542" y="2168780"/>
            <a:ext cx="7406641" cy="3533452"/>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MX" sz="2000" b="0" dirty="0">
                <a:solidFill>
                  <a:schemeClr val="tx1"/>
                </a:solidFill>
                <a:latin typeface="Arial" panose="020B0604020202020204" pitchFamily="34" charset="0"/>
                <a:cs typeface="Arial" panose="020B0604020202020204" pitchFamily="34" charset="0"/>
              </a:rPr>
              <a:t>El presupuesto de Inversión vigente de la Secretaría General de la Presidencia de la República, se encuentra principalmente en los renglones de gasto 322 Mobiliario y equipo de </a:t>
            </a:r>
            <a:r>
              <a:rPr lang="es-MX" sz="2000" b="0" dirty="0" smtClean="0">
                <a:solidFill>
                  <a:schemeClr val="tx1"/>
                </a:solidFill>
                <a:latin typeface="Arial" panose="020B0604020202020204" pitchFamily="34" charset="0"/>
                <a:cs typeface="Arial" panose="020B0604020202020204" pitchFamily="34" charset="0"/>
              </a:rPr>
              <a:t>oficina, 324 Equipo Educacional y Recreativo, 325 Equipo de Transporte, 326 Equipo para Comunicaciones, </a:t>
            </a:r>
            <a:r>
              <a:rPr lang="es-MX" sz="2000" b="0" dirty="0">
                <a:solidFill>
                  <a:schemeClr val="tx1"/>
                </a:solidFill>
                <a:latin typeface="Arial" panose="020B0604020202020204" pitchFamily="34" charset="0"/>
                <a:cs typeface="Arial" panose="020B0604020202020204" pitchFamily="34" charset="0"/>
              </a:rPr>
              <a:t>328 Equipo de cómputo y 329 Otras maquinarias y equipos</a:t>
            </a:r>
            <a:r>
              <a:rPr lang="es-MX" sz="2000" b="0" dirty="0" smtClean="0">
                <a:solidFill>
                  <a:schemeClr val="tx1"/>
                </a:solidFill>
                <a:latin typeface="Arial" panose="020B0604020202020204" pitchFamily="34" charset="0"/>
                <a:cs typeface="Arial" panose="020B0604020202020204" pitchFamily="34" charset="0"/>
              </a:rPr>
              <a:t>.</a:t>
            </a:r>
            <a:endParaRPr lang="es-GT" sz="2000" b="0" dirty="0">
              <a:solidFill>
                <a:schemeClr val="tx1"/>
              </a:solidFill>
              <a:latin typeface="Arial" panose="020B0604020202020204" pitchFamily="34" charset="0"/>
              <a:cs typeface="Arial" panose="020B0604020202020204" pitchFamily="34" charset="0"/>
            </a:endParaRPr>
          </a:p>
          <a:p>
            <a:endParaRPr lang="es-GT" sz="2000" b="0" dirty="0">
              <a:solidFill>
                <a:schemeClr val="accent1">
                  <a:lumMod val="50000"/>
                </a:schemeClr>
              </a:solidFill>
              <a:latin typeface="Arial" panose="020B0604020202020204" pitchFamily="34" charset="0"/>
              <a:cs typeface="Arial" panose="020B0604020202020204" pitchFamily="34" charset="0"/>
            </a:endParaRPr>
          </a:p>
          <a:p>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15" name="Título 1">
            <a:extLst>
              <a:ext uri="{FF2B5EF4-FFF2-40B4-BE49-F238E27FC236}">
                <a16:creationId xmlns:a16="http://schemas.microsoft.com/office/drawing/2014/main" id="{FD555D2C-4A22-4352-82A5-786210767E83}"/>
              </a:ext>
            </a:extLst>
          </p:cNvPr>
          <p:cNvSpPr txBox="1">
            <a:spLocks/>
          </p:cNvSpPr>
          <p:nvPr/>
        </p:nvSpPr>
        <p:spPr>
          <a:xfrm>
            <a:off x="8425510" y="2053068"/>
            <a:ext cx="3327219"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MX" sz="2000" b="0" dirty="0" smtClean="0">
                <a:solidFill>
                  <a:schemeClr val="tx1"/>
                </a:solidFill>
                <a:latin typeface="Arial" panose="020B0604020202020204" pitchFamily="34" charset="0"/>
                <a:cs typeface="Arial" panose="020B0604020202020204" pitchFamily="34" charset="0"/>
              </a:rPr>
              <a:t>La </a:t>
            </a:r>
            <a:r>
              <a:rPr lang="es-MX" sz="2000" b="0" dirty="0">
                <a:solidFill>
                  <a:schemeClr val="tx1"/>
                </a:solidFill>
                <a:latin typeface="Arial" panose="020B0604020202020204" pitchFamily="34" charset="0"/>
                <a:cs typeface="Arial" panose="020B0604020202020204" pitchFamily="34" charset="0"/>
              </a:rPr>
              <a:t>inversión se divide principalmente en la adquisición de </a:t>
            </a:r>
            <a:r>
              <a:rPr lang="es-MX" sz="2000" b="0" dirty="0">
                <a:solidFill>
                  <a:srgbClr val="FF0000"/>
                </a:solidFill>
                <a:latin typeface="Arial" panose="020B0604020202020204" pitchFamily="34" charset="0"/>
                <a:cs typeface="Arial" panose="020B0604020202020204" pitchFamily="34" charset="0"/>
              </a:rPr>
              <a:t>mobiliario y equipo</a:t>
            </a:r>
            <a:r>
              <a:rPr lang="es-MX" sz="2000" b="0" dirty="0" smtClean="0">
                <a:solidFill>
                  <a:srgbClr val="FF0000"/>
                </a:solidFill>
                <a:latin typeface="Arial" panose="020B0604020202020204" pitchFamily="34" charset="0"/>
                <a:cs typeface="Arial" panose="020B0604020202020204" pitchFamily="34" charset="0"/>
              </a:rPr>
              <a:t>.</a:t>
            </a:r>
            <a:endParaRPr lang="es-GT" sz="2200" b="0" dirty="0">
              <a:solidFill>
                <a:schemeClr val="tx1"/>
              </a:solidFill>
              <a:latin typeface="Arial" panose="020B0604020202020204" pitchFamily="34" charset="0"/>
              <a:cs typeface="Arial" panose="020B0604020202020204" pitchFamily="34" charset="0"/>
            </a:endParaRPr>
          </a:p>
        </p:txBody>
      </p:sp>
      <p:sp>
        <p:nvSpPr>
          <p:cNvPr id="2" name="Marcador de número de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15</a:t>
            </a:fld>
            <a:endParaRPr lang="es-GT"/>
          </a:p>
        </p:txBody>
      </p:sp>
    </p:spTree>
    <p:extLst>
      <p:ext uri="{BB962C8B-B14F-4D97-AF65-F5344CB8AC3E}">
        <p14:creationId xmlns:p14="http://schemas.microsoft.com/office/powerpoint/2010/main" val="23250869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 name="Rectángulo 8">
            <a:extLst>
              <a:ext uri="{FF2B5EF4-FFF2-40B4-BE49-F238E27FC236}">
                <a16:creationId xmlns:a16="http://schemas.microsoft.com/office/drawing/2014/main" id="{E1BC9FA7-8636-4490-BB6A-3BEA74256D67}"/>
              </a:ext>
            </a:extLst>
          </p:cNvPr>
          <p:cNvSpPr/>
          <p:nvPr/>
        </p:nvSpPr>
        <p:spPr>
          <a:xfrm>
            <a:off x="10500231" y="2259106"/>
            <a:ext cx="1252498" cy="273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7" name="Título 1">
            <a:extLst>
              <a:ext uri="{FF2B5EF4-FFF2-40B4-BE49-F238E27FC236}">
                <a16:creationId xmlns:a16="http://schemas.microsoft.com/office/drawing/2014/main" id="{E07956D5-D407-4E5F-BA05-3167EF910314}"/>
              </a:ext>
            </a:extLst>
          </p:cNvPr>
          <p:cNvSpPr txBox="1">
            <a:spLocks/>
          </p:cNvSpPr>
          <p:nvPr/>
        </p:nvSpPr>
        <p:spPr>
          <a:xfrm>
            <a:off x="1865410" y="1009335"/>
            <a:ext cx="10470969" cy="1045029"/>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6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T" b="1" dirty="0">
                <a:latin typeface="Arial" panose="020B0604020202020204" pitchFamily="34" charset="0"/>
                <a:cs typeface="Arial" panose="020B0604020202020204" pitchFamily="34" charset="0"/>
              </a:rPr>
              <a:t>MONTO UTILIZADO EN INVERSIÓN A LA FECHA</a:t>
            </a:r>
            <a:br>
              <a:rPr lang="es-GT" b="1" dirty="0">
                <a:latin typeface="Arial" panose="020B0604020202020204" pitchFamily="34" charset="0"/>
                <a:cs typeface="Arial" panose="020B0604020202020204" pitchFamily="34" charset="0"/>
              </a:rPr>
            </a:br>
            <a:r>
              <a:rPr lang="es-GT" b="1" dirty="0">
                <a:solidFill>
                  <a:schemeClr val="accent1">
                    <a:lumMod val="50000"/>
                  </a:schemeClr>
                </a:solidFill>
                <a:latin typeface="Arial" panose="020B0604020202020204" pitchFamily="34" charset="0"/>
                <a:cs typeface="Arial" panose="020B0604020202020204" pitchFamily="34" charset="0"/>
              </a:rPr>
              <a:t/>
            </a:r>
            <a:br>
              <a:rPr lang="es-GT" b="1" dirty="0">
                <a:solidFill>
                  <a:schemeClr val="accent1">
                    <a:lumMod val="50000"/>
                  </a:schemeClr>
                </a:solidFill>
                <a:latin typeface="Arial" panose="020B0604020202020204" pitchFamily="34" charset="0"/>
                <a:cs typeface="Arial" panose="020B0604020202020204" pitchFamily="34" charset="0"/>
              </a:rPr>
            </a:br>
            <a:endParaRPr lang="es-GT" sz="4000" b="1" dirty="0">
              <a:solidFill>
                <a:schemeClr val="accent1">
                  <a:lumMod val="50000"/>
                </a:schemeClr>
              </a:solidFill>
              <a:latin typeface="Arial" panose="020B0604020202020204" pitchFamily="34" charset="0"/>
              <a:cs typeface="Arial" panose="020B0604020202020204" pitchFamily="34" charset="0"/>
            </a:endParaRPr>
          </a:p>
        </p:txBody>
      </p:sp>
      <p:pic>
        <p:nvPicPr>
          <p:cNvPr id="8" name="Picture 4" descr="Edificio - Iconos gratis de edificios">
            <a:extLst>
              <a:ext uri="{FF2B5EF4-FFF2-40B4-BE49-F238E27FC236}">
                <a16:creationId xmlns:a16="http://schemas.microsoft.com/office/drawing/2014/main" id="{55D84E51-65FC-4ECB-A2D1-D07E7F10CA9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65783" y="365102"/>
            <a:ext cx="1288467" cy="1288467"/>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B2F21CE6-BC7B-4461-93FA-B6DC18186265}"/>
              </a:ext>
            </a:extLst>
          </p:cNvPr>
          <p:cNvSpPr txBox="1">
            <a:spLocks/>
          </p:cNvSpPr>
          <p:nvPr/>
        </p:nvSpPr>
        <p:spPr>
          <a:xfrm>
            <a:off x="705394" y="1841605"/>
            <a:ext cx="7406641"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675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700" b="0" dirty="0">
                <a:solidFill>
                  <a:schemeClr val="tx1"/>
                </a:solidFill>
                <a:latin typeface="Arial" panose="020B0604020202020204" pitchFamily="34" charset="0"/>
                <a:cs typeface="Arial" panose="020B0604020202020204" pitchFamily="34" charset="0"/>
              </a:rPr>
              <a:t>Presupuesto vigente total para la inversión</a:t>
            </a:r>
          </a:p>
          <a:p>
            <a:pPr marL="0" lvl="1" algn="just">
              <a:lnSpc>
                <a:spcPct val="150000"/>
              </a:lnSpc>
              <a:spcBef>
                <a:spcPct val="0"/>
              </a:spcBef>
            </a:pPr>
            <a:r>
              <a:rPr lang="es-GT" sz="4500" b="1" dirty="0">
                <a:solidFill>
                  <a:srgbClr val="0070C0"/>
                </a:solidFill>
                <a:latin typeface="Arial" panose="020B0604020202020204" pitchFamily="34" charset="0"/>
                <a:cs typeface="Arial" panose="020B0604020202020204" pitchFamily="34" charset="0"/>
              </a:rPr>
              <a:t>Q. </a:t>
            </a:r>
            <a:r>
              <a:rPr lang="es-GT" sz="4500" b="1" dirty="0" smtClean="0">
                <a:solidFill>
                  <a:srgbClr val="0070C0"/>
                </a:solidFill>
                <a:latin typeface="Arial" panose="020B0604020202020204" pitchFamily="34" charset="0"/>
                <a:cs typeface="Arial" panose="020B0604020202020204" pitchFamily="34" charset="0"/>
              </a:rPr>
              <a:t>277,950.00</a:t>
            </a:r>
            <a:endParaRPr lang="es-GT" sz="4500" b="1" dirty="0">
              <a:solidFill>
                <a:srgbClr val="0070C0"/>
              </a:solidFill>
              <a:latin typeface="Arial" panose="020B0604020202020204" pitchFamily="34" charset="0"/>
              <a:cs typeface="Arial" panose="020B0604020202020204" pitchFamily="34" charset="0"/>
            </a:endParaRP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a:solidFill>
                  <a:schemeClr val="tx1"/>
                </a:solidFill>
                <a:latin typeface="Arial" panose="020B0604020202020204" pitchFamily="34" charset="0"/>
                <a:cs typeface="Arial" panose="020B0604020202020204" pitchFamily="34" charset="0"/>
              </a:rPr>
              <a:t>Presupuesto utilizado </a:t>
            </a:r>
            <a:r>
              <a:rPr lang="es-GT" sz="2700" b="0" dirty="0" smtClean="0">
                <a:solidFill>
                  <a:schemeClr val="tx1"/>
                </a:solidFill>
                <a:latin typeface="Arial" panose="020B0604020202020204" pitchFamily="34" charset="0"/>
                <a:cs typeface="Arial" panose="020B0604020202020204" pitchFamily="34" charset="0"/>
              </a:rPr>
              <a:t>al</a:t>
            </a:r>
            <a:r>
              <a:rPr lang="es-GT" sz="2700" dirty="0">
                <a:solidFill>
                  <a:schemeClr val="tx1"/>
                </a:solidFill>
                <a:latin typeface="Arial" panose="020B0604020202020204" pitchFamily="34" charset="0"/>
                <a:cs typeface="Arial" panose="020B0604020202020204" pitchFamily="34" charset="0"/>
              </a:rPr>
              <a:t> </a:t>
            </a:r>
            <a:r>
              <a:rPr lang="es-GT" sz="2700" u="sng" dirty="0" smtClean="0">
                <a:solidFill>
                  <a:schemeClr val="tx1"/>
                </a:solidFill>
                <a:latin typeface="Arial" panose="020B0604020202020204" pitchFamily="34" charset="0"/>
                <a:cs typeface="Arial" panose="020B0604020202020204" pitchFamily="34" charset="0"/>
              </a:rPr>
              <a:t>primer </a:t>
            </a:r>
            <a:r>
              <a:rPr lang="es-GT" sz="2700" u="sng" dirty="0">
                <a:solidFill>
                  <a:schemeClr val="tx1"/>
                </a:solidFill>
                <a:latin typeface="Arial" panose="020B0604020202020204" pitchFamily="34" charset="0"/>
                <a:cs typeface="Arial" panose="020B0604020202020204" pitchFamily="34" charset="0"/>
              </a:rPr>
              <a:t>cuatrimestre 2022</a:t>
            </a:r>
            <a:r>
              <a:rPr lang="es-GT" sz="2700" dirty="0">
                <a:solidFill>
                  <a:schemeClr val="tx1"/>
                </a:solidFill>
                <a:latin typeface="Arial" panose="020B0604020202020204" pitchFamily="34" charset="0"/>
                <a:cs typeface="Arial" panose="020B0604020202020204" pitchFamily="34" charset="0"/>
              </a:rPr>
              <a:t> </a:t>
            </a:r>
            <a:r>
              <a:rPr lang="es-GT" sz="2700" b="0" dirty="0">
                <a:solidFill>
                  <a:schemeClr val="tx1"/>
                </a:solidFill>
                <a:latin typeface="Arial" panose="020B0604020202020204" pitchFamily="34" charset="0"/>
                <a:cs typeface="Arial" panose="020B0604020202020204" pitchFamily="34" charset="0"/>
              </a:rPr>
              <a:t>para la inversión</a:t>
            </a:r>
          </a:p>
          <a:p>
            <a:pPr marL="0" lvl="1" algn="just">
              <a:lnSpc>
                <a:spcPct val="150000"/>
              </a:lnSpc>
              <a:spcBef>
                <a:spcPct val="0"/>
              </a:spcBef>
            </a:pPr>
            <a:r>
              <a:rPr lang="es-GT" sz="4500" b="1" dirty="0">
                <a:solidFill>
                  <a:srgbClr val="0070C0"/>
                </a:solidFill>
                <a:latin typeface="Arial" panose="020B0604020202020204" pitchFamily="34" charset="0"/>
                <a:cs typeface="Arial" panose="020B0604020202020204" pitchFamily="34" charset="0"/>
              </a:rPr>
              <a:t>Q. </a:t>
            </a:r>
            <a:r>
              <a:rPr lang="es-GT" sz="4500" b="1" dirty="0" smtClean="0">
                <a:solidFill>
                  <a:srgbClr val="0070C0"/>
                </a:solidFill>
                <a:latin typeface="Arial" panose="020B0604020202020204" pitchFamily="34" charset="0"/>
                <a:cs typeface="Arial" panose="020B0604020202020204" pitchFamily="34" charset="0"/>
              </a:rPr>
              <a:t>163,109.28</a:t>
            </a:r>
            <a:endParaRPr lang="es-GT" sz="4500" b="1" dirty="0">
              <a:solidFill>
                <a:srgbClr val="0070C0"/>
              </a:solidFill>
              <a:latin typeface="Arial" panose="020B0604020202020204" pitchFamily="34" charset="0"/>
              <a:cs typeface="Arial" panose="020B0604020202020204" pitchFamily="34" charset="0"/>
            </a:endParaRP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a:solidFill>
                  <a:schemeClr val="tx1"/>
                </a:solidFill>
                <a:latin typeface="Arial" panose="020B0604020202020204" pitchFamily="34" charset="0"/>
                <a:cs typeface="Arial" panose="020B0604020202020204" pitchFamily="34" charset="0"/>
              </a:rPr>
              <a:t>Saldo para la inversión</a:t>
            </a:r>
          </a:p>
          <a:p>
            <a:pPr marL="0" lvl="1" algn="just">
              <a:lnSpc>
                <a:spcPct val="150000"/>
              </a:lnSpc>
              <a:spcBef>
                <a:spcPct val="0"/>
              </a:spcBef>
            </a:pPr>
            <a:r>
              <a:rPr lang="es-GT" sz="4500" b="1" dirty="0">
                <a:solidFill>
                  <a:srgbClr val="0070C0"/>
                </a:solidFill>
                <a:latin typeface="Arial" panose="020B0604020202020204" pitchFamily="34" charset="0"/>
                <a:cs typeface="Arial" panose="020B0604020202020204" pitchFamily="34" charset="0"/>
              </a:rPr>
              <a:t>Q. </a:t>
            </a:r>
            <a:r>
              <a:rPr lang="es-GT" sz="4500" b="1" dirty="0" smtClean="0">
                <a:solidFill>
                  <a:srgbClr val="0070C0"/>
                </a:solidFill>
                <a:latin typeface="Arial" panose="020B0604020202020204" pitchFamily="34" charset="0"/>
                <a:cs typeface="Arial" panose="020B0604020202020204" pitchFamily="34" charset="0"/>
              </a:rPr>
              <a:t>114,840.72</a:t>
            </a:r>
            <a:endParaRPr lang="es-GT" sz="4500" b="1" dirty="0">
              <a:solidFill>
                <a:srgbClr val="0070C0"/>
              </a:solidFill>
              <a:latin typeface="Arial" panose="020B0604020202020204" pitchFamily="34" charset="0"/>
              <a:cs typeface="Arial" panose="020B0604020202020204" pitchFamily="34" charset="0"/>
            </a:endParaRPr>
          </a:p>
          <a:p>
            <a:pPr algn="just">
              <a:lnSpc>
                <a:spcPct val="150000"/>
              </a:lnSpc>
            </a:pP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14" name="Título 1">
            <a:extLst>
              <a:ext uri="{FF2B5EF4-FFF2-40B4-BE49-F238E27FC236}">
                <a16:creationId xmlns:a16="http://schemas.microsoft.com/office/drawing/2014/main" id="{69AA1819-1AD8-4179-A59D-E55677EA2A9E}"/>
              </a:ext>
            </a:extLst>
          </p:cNvPr>
          <p:cNvSpPr txBox="1">
            <a:spLocks/>
          </p:cNvSpPr>
          <p:nvPr/>
        </p:nvSpPr>
        <p:spPr>
          <a:xfrm>
            <a:off x="8260397" y="2691198"/>
            <a:ext cx="3327219" cy="242388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825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2000" b="0" dirty="0">
                <a:latin typeface="Arial" panose="020B0604020202020204" pitchFamily="34" charset="0"/>
                <a:cs typeface="Arial" panose="020B0604020202020204" pitchFamily="34" charset="0"/>
              </a:rPr>
              <a:t/>
            </a:r>
            <a:br>
              <a:rPr lang="es-GT" sz="2000" b="0" dirty="0">
                <a:latin typeface="Arial" panose="020B0604020202020204" pitchFamily="34" charset="0"/>
                <a:cs typeface="Arial" panose="020B0604020202020204" pitchFamily="34" charset="0"/>
              </a:rPr>
            </a:br>
            <a:r>
              <a:rPr lang="es-GT" sz="2200" b="0" dirty="0">
                <a:solidFill>
                  <a:schemeClr val="tx1"/>
                </a:solidFill>
                <a:latin typeface="Arial" panose="020B0604020202020204" pitchFamily="34" charset="0"/>
                <a:cs typeface="Arial" panose="020B0604020202020204" pitchFamily="34" charset="0"/>
              </a:rPr>
              <a:t>Este rubro constituye el </a:t>
            </a:r>
            <a:r>
              <a:rPr lang="es-GT" sz="2200" dirty="0" smtClean="0">
                <a:solidFill>
                  <a:srgbClr val="FF0000"/>
                </a:solidFill>
                <a:latin typeface="Arial" panose="020B0604020202020204" pitchFamily="34" charset="0"/>
                <a:cs typeface="Arial" panose="020B0604020202020204" pitchFamily="34" charset="0"/>
              </a:rPr>
              <a:t>1.39%</a:t>
            </a:r>
            <a:r>
              <a:rPr lang="es-GT" sz="2200" b="0" dirty="0" smtClean="0">
                <a:latin typeface="Arial" panose="020B0604020202020204" pitchFamily="34" charset="0"/>
                <a:cs typeface="Arial" panose="020B0604020202020204" pitchFamily="34" charset="0"/>
              </a:rPr>
              <a:t> </a:t>
            </a:r>
            <a:r>
              <a:rPr lang="es-GT" sz="2200" b="0" dirty="0">
                <a:solidFill>
                  <a:schemeClr val="tx1"/>
                </a:solidFill>
                <a:latin typeface="Arial" panose="020B0604020202020204" pitchFamily="34" charset="0"/>
                <a:cs typeface="Arial" panose="020B0604020202020204" pitchFamily="34" charset="0"/>
              </a:rPr>
              <a:t>del total del presupuesto de </a:t>
            </a:r>
            <a:r>
              <a:rPr lang="es-MX" sz="2200" dirty="0">
                <a:solidFill>
                  <a:schemeClr val="tx1"/>
                </a:solidFill>
                <a:latin typeface="Arial" panose="020B0604020202020204" pitchFamily="34" charset="0"/>
                <a:cs typeface="Arial" panose="020B0604020202020204" pitchFamily="34" charset="0"/>
              </a:rPr>
              <a:t>Secretaría General de la Presidencia de la República </a:t>
            </a:r>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2" name="Marcador de número de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16</a:t>
            </a:fld>
            <a:endParaRPr lang="es-GT"/>
          </a:p>
        </p:txBody>
      </p:sp>
    </p:spTree>
    <p:extLst>
      <p:ext uri="{BB962C8B-B14F-4D97-AF65-F5344CB8AC3E}">
        <p14:creationId xmlns:p14="http://schemas.microsoft.com/office/powerpoint/2010/main" val="32908675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 name="Rectángulo 8">
            <a:extLst>
              <a:ext uri="{FF2B5EF4-FFF2-40B4-BE49-F238E27FC236}">
                <a16:creationId xmlns:a16="http://schemas.microsoft.com/office/drawing/2014/main" id="{E1BC9FA7-8636-4490-BB6A-3BEA74256D67}"/>
              </a:ext>
            </a:extLst>
          </p:cNvPr>
          <p:cNvSpPr/>
          <p:nvPr/>
        </p:nvSpPr>
        <p:spPr>
          <a:xfrm>
            <a:off x="10500231" y="2259106"/>
            <a:ext cx="1252498" cy="273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7" name="Título 1">
            <a:extLst>
              <a:ext uri="{FF2B5EF4-FFF2-40B4-BE49-F238E27FC236}">
                <a16:creationId xmlns:a16="http://schemas.microsoft.com/office/drawing/2014/main" id="{E07956D5-D407-4E5F-BA05-3167EF910314}"/>
              </a:ext>
            </a:extLst>
          </p:cNvPr>
          <p:cNvSpPr txBox="1">
            <a:spLocks/>
          </p:cNvSpPr>
          <p:nvPr/>
        </p:nvSpPr>
        <p:spPr>
          <a:xfrm>
            <a:off x="1865410" y="1009335"/>
            <a:ext cx="10470969" cy="1045029"/>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6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T" b="1" dirty="0">
                <a:latin typeface="Arial" panose="020B0604020202020204" pitchFamily="34" charset="0"/>
                <a:cs typeface="Arial" panose="020B0604020202020204" pitchFamily="34" charset="0"/>
              </a:rPr>
              <a:t>MONTO UTILIZADO EN INVERSIÓN A LA FECHA</a:t>
            </a:r>
            <a:br>
              <a:rPr lang="es-GT" b="1" dirty="0">
                <a:latin typeface="Arial" panose="020B0604020202020204" pitchFamily="34" charset="0"/>
                <a:cs typeface="Arial" panose="020B0604020202020204" pitchFamily="34" charset="0"/>
              </a:rPr>
            </a:br>
            <a:r>
              <a:rPr lang="es-GT" b="1" dirty="0">
                <a:solidFill>
                  <a:schemeClr val="accent1">
                    <a:lumMod val="50000"/>
                  </a:schemeClr>
                </a:solidFill>
                <a:latin typeface="Arial" panose="020B0604020202020204" pitchFamily="34" charset="0"/>
                <a:cs typeface="Arial" panose="020B0604020202020204" pitchFamily="34" charset="0"/>
              </a:rPr>
              <a:t/>
            </a:r>
            <a:br>
              <a:rPr lang="es-GT" b="1" dirty="0">
                <a:solidFill>
                  <a:schemeClr val="accent1">
                    <a:lumMod val="50000"/>
                  </a:schemeClr>
                </a:solidFill>
                <a:latin typeface="Arial" panose="020B0604020202020204" pitchFamily="34" charset="0"/>
                <a:cs typeface="Arial" panose="020B0604020202020204" pitchFamily="34" charset="0"/>
              </a:rPr>
            </a:br>
            <a:endParaRPr lang="es-GT" sz="4000" b="1" dirty="0">
              <a:solidFill>
                <a:schemeClr val="accent1">
                  <a:lumMod val="50000"/>
                </a:schemeClr>
              </a:solidFill>
              <a:latin typeface="Arial" panose="020B0604020202020204" pitchFamily="34" charset="0"/>
              <a:cs typeface="Arial" panose="020B0604020202020204" pitchFamily="34" charset="0"/>
            </a:endParaRPr>
          </a:p>
        </p:txBody>
      </p:sp>
      <p:pic>
        <p:nvPicPr>
          <p:cNvPr id="8" name="Picture 4" descr="Edificio - Iconos gratis de edificios">
            <a:extLst>
              <a:ext uri="{FF2B5EF4-FFF2-40B4-BE49-F238E27FC236}">
                <a16:creationId xmlns:a16="http://schemas.microsoft.com/office/drawing/2014/main" id="{55D84E51-65FC-4ECB-A2D1-D07E7F10CA9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65783" y="365102"/>
            <a:ext cx="1288467" cy="1288467"/>
          </a:xfrm>
          <a:prstGeom prst="rect">
            <a:avLst/>
          </a:prstGeom>
          <a:noFill/>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E40743F2-234A-4544-BBAC-8877FB423F76}"/>
              </a:ext>
            </a:extLst>
          </p:cNvPr>
          <p:cNvSpPr txBox="1">
            <a:spLocks/>
          </p:cNvSpPr>
          <p:nvPr/>
        </p:nvSpPr>
        <p:spPr>
          <a:xfrm>
            <a:off x="1984409" y="1778632"/>
            <a:ext cx="10351970" cy="2050048"/>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20000"/>
              </a:lnSpc>
            </a:pPr>
            <a:r>
              <a:rPr lang="es-GT" sz="1600" b="0" dirty="0">
                <a:solidFill>
                  <a:schemeClr val="tx1"/>
                </a:solidFill>
                <a:latin typeface="Arial" panose="020B0604020202020204" pitchFamily="34" charset="0"/>
                <a:cs typeface="Arial" panose="020B0604020202020204" pitchFamily="34" charset="0"/>
              </a:rPr>
              <a:t>Presupuesto vigente total para la inversión</a:t>
            </a:r>
          </a:p>
          <a:p>
            <a:pPr marL="0" lvl="1" algn="just">
              <a:lnSpc>
                <a:spcPct val="120000"/>
              </a:lnSpc>
              <a:spcBef>
                <a:spcPct val="0"/>
              </a:spcBef>
            </a:pPr>
            <a:r>
              <a:rPr lang="es-GT" sz="1600" b="1" dirty="0">
                <a:solidFill>
                  <a:srgbClr val="0070C0"/>
                </a:solidFill>
                <a:latin typeface="Arial" panose="020B0604020202020204" pitchFamily="34" charset="0"/>
                <a:cs typeface="Arial" panose="020B0604020202020204" pitchFamily="34" charset="0"/>
              </a:rPr>
              <a:t>Q. </a:t>
            </a:r>
            <a:r>
              <a:rPr lang="es-GT" sz="1600" b="1" dirty="0" smtClean="0">
                <a:solidFill>
                  <a:srgbClr val="0070C0"/>
                </a:solidFill>
                <a:latin typeface="Arial" panose="020B0604020202020204" pitchFamily="34" charset="0"/>
                <a:cs typeface="Arial" panose="020B0604020202020204" pitchFamily="34" charset="0"/>
              </a:rPr>
              <a:t>70,000.00</a:t>
            </a:r>
          </a:p>
          <a:p>
            <a:pPr algn="just">
              <a:lnSpc>
                <a:spcPct val="150000"/>
              </a:lnSpc>
            </a:pPr>
            <a:endParaRPr lang="es-GT" sz="500" b="0" dirty="0" smtClean="0">
              <a:solidFill>
                <a:schemeClr val="tx1"/>
              </a:solidFill>
              <a:latin typeface="Arial" panose="020B0604020202020204" pitchFamily="34" charset="0"/>
              <a:cs typeface="Arial" panose="020B0604020202020204" pitchFamily="34" charset="0"/>
            </a:endParaRPr>
          </a:p>
          <a:p>
            <a:pPr algn="just">
              <a:lnSpc>
                <a:spcPct val="120000"/>
              </a:lnSpc>
            </a:pPr>
            <a:r>
              <a:rPr lang="es-GT" sz="1600" b="0" dirty="0" smtClean="0">
                <a:solidFill>
                  <a:schemeClr val="tx1"/>
                </a:solidFill>
                <a:latin typeface="Arial" panose="020B0604020202020204" pitchFamily="34" charset="0"/>
                <a:cs typeface="Arial" panose="020B0604020202020204" pitchFamily="34" charset="0"/>
              </a:rPr>
              <a:t>Presupuesto </a:t>
            </a:r>
            <a:r>
              <a:rPr lang="es-GT" sz="1600" b="0" dirty="0">
                <a:solidFill>
                  <a:schemeClr val="tx1"/>
                </a:solidFill>
                <a:latin typeface="Arial" panose="020B0604020202020204" pitchFamily="34" charset="0"/>
                <a:cs typeface="Arial" panose="020B0604020202020204" pitchFamily="34" charset="0"/>
              </a:rPr>
              <a:t>utilizado al </a:t>
            </a:r>
            <a:r>
              <a:rPr lang="es-GT" sz="1600" u="sng" dirty="0" smtClean="0">
                <a:solidFill>
                  <a:schemeClr val="tx1"/>
                </a:solidFill>
                <a:latin typeface="Arial" panose="020B0604020202020204" pitchFamily="34" charset="0"/>
                <a:cs typeface="Arial" panose="020B0604020202020204" pitchFamily="34" charset="0"/>
              </a:rPr>
              <a:t>primer </a:t>
            </a:r>
            <a:r>
              <a:rPr lang="es-GT" sz="1600" u="sng" dirty="0">
                <a:solidFill>
                  <a:schemeClr val="tx1"/>
                </a:solidFill>
                <a:latin typeface="Arial" panose="020B0604020202020204" pitchFamily="34" charset="0"/>
                <a:cs typeface="Arial" panose="020B0604020202020204" pitchFamily="34" charset="0"/>
              </a:rPr>
              <a:t>cuatrimestre </a:t>
            </a:r>
            <a:r>
              <a:rPr lang="es-GT" sz="1600" u="sng" dirty="0" smtClean="0">
                <a:solidFill>
                  <a:schemeClr val="tx1"/>
                </a:solidFill>
                <a:latin typeface="Arial" panose="020B0604020202020204" pitchFamily="34" charset="0"/>
                <a:cs typeface="Arial" panose="020B0604020202020204" pitchFamily="34" charset="0"/>
              </a:rPr>
              <a:t>2022</a:t>
            </a:r>
            <a:r>
              <a:rPr lang="es-GT" sz="1600" dirty="0" smtClean="0">
                <a:solidFill>
                  <a:schemeClr val="tx1"/>
                </a:solidFill>
                <a:latin typeface="Arial" panose="020B0604020202020204" pitchFamily="34" charset="0"/>
                <a:cs typeface="Arial" panose="020B0604020202020204" pitchFamily="34" charset="0"/>
              </a:rPr>
              <a:t> </a:t>
            </a:r>
            <a:r>
              <a:rPr lang="es-GT" sz="1600" b="0" dirty="0">
                <a:solidFill>
                  <a:schemeClr val="tx1"/>
                </a:solidFill>
                <a:latin typeface="Arial" panose="020B0604020202020204" pitchFamily="34" charset="0"/>
                <a:cs typeface="Arial" panose="020B0604020202020204" pitchFamily="34" charset="0"/>
              </a:rPr>
              <a:t>para la inversión</a:t>
            </a:r>
          </a:p>
          <a:p>
            <a:pPr marL="0" lvl="1" algn="just">
              <a:lnSpc>
                <a:spcPct val="120000"/>
              </a:lnSpc>
              <a:spcBef>
                <a:spcPct val="0"/>
              </a:spcBef>
            </a:pPr>
            <a:r>
              <a:rPr lang="es-GT" sz="1600" b="1" dirty="0">
                <a:solidFill>
                  <a:srgbClr val="0070C0"/>
                </a:solidFill>
                <a:latin typeface="Arial" panose="020B0604020202020204" pitchFamily="34" charset="0"/>
                <a:cs typeface="Arial" panose="020B0604020202020204" pitchFamily="34" charset="0"/>
              </a:rPr>
              <a:t>Q. </a:t>
            </a:r>
            <a:r>
              <a:rPr lang="es-GT" sz="1600" b="1" dirty="0" smtClean="0">
                <a:solidFill>
                  <a:srgbClr val="0070C0"/>
                </a:solidFill>
                <a:latin typeface="Arial" panose="020B0604020202020204" pitchFamily="34" charset="0"/>
                <a:cs typeface="Arial" panose="020B0604020202020204" pitchFamily="34" charset="0"/>
              </a:rPr>
              <a:t>     799.00</a:t>
            </a:r>
          </a:p>
          <a:p>
            <a:pPr algn="just">
              <a:lnSpc>
                <a:spcPct val="150000"/>
              </a:lnSpc>
            </a:pPr>
            <a:endParaRPr lang="es-GT" sz="800" b="0" dirty="0" smtClean="0">
              <a:solidFill>
                <a:schemeClr val="tx1"/>
              </a:solidFill>
              <a:latin typeface="Arial" panose="020B0604020202020204" pitchFamily="34" charset="0"/>
              <a:cs typeface="Arial" panose="020B0604020202020204" pitchFamily="34" charset="0"/>
            </a:endParaRPr>
          </a:p>
          <a:p>
            <a:pPr algn="just">
              <a:lnSpc>
                <a:spcPct val="120000"/>
              </a:lnSpc>
            </a:pPr>
            <a:r>
              <a:rPr lang="es-GT" sz="1600" b="0" dirty="0" smtClean="0">
                <a:solidFill>
                  <a:schemeClr val="tx1"/>
                </a:solidFill>
                <a:latin typeface="Arial" panose="020B0604020202020204" pitchFamily="34" charset="0"/>
                <a:cs typeface="Arial" panose="020B0604020202020204" pitchFamily="34" charset="0"/>
              </a:rPr>
              <a:t>Presupuesto </a:t>
            </a:r>
            <a:r>
              <a:rPr lang="es-GT" sz="1600" b="0" dirty="0">
                <a:solidFill>
                  <a:schemeClr val="tx1"/>
                </a:solidFill>
                <a:latin typeface="Arial" panose="020B0604020202020204" pitchFamily="34" charset="0"/>
                <a:cs typeface="Arial" panose="020B0604020202020204" pitchFamily="34" charset="0"/>
              </a:rPr>
              <a:t>pendiente de utilizar para la inversión</a:t>
            </a:r>
          </a:p>
          <a:p>
            <a:pPr marL="0" lvl="1" algn="just">
              <a:lnSpc>
                <a:spcPct val="120000"/>
              </a:lnSpc>
              <a:spcBef>
                <a:spcPct val="0"/>
              </a:spcBef>
            </a:pPr>
            <a:r>
              <a:rPr lang="es-GT" sz="1600" b="1" dirty="0">
                <a:solidFill>
                  <a:srgbClr val="0070C0"/>
                </a:solidFill>
                <a:latin typeface="Arial" panose="020B0604020202020204" pitchFamily="34" charset="0"/>
                <a:cs typeface="Arial" panose="020B0604020202020204" pitchFamily="34" charset="0"/>
              </a:rPr>
              <a:t>Q. </a:t>
            </a:r>
            <a:r>
              <a:rPr lang="es-GT" sz="1600" b="1" dirty="0" smtClean="0">
                <a:solidFill>
                  <a:srgbClr val="0070C0"/>
                </a:solidFill>
                <a:latin typeface="Arial" panose="020B0604020202020204" pitchFamily="34" charset="0"/>
                <a:cs typeface="Arial" panose="020B0604020202020204" pitchFamily="34" charset="0"/>
              </a:rPr>
              <a:t>69,201.00</a:t>
            </a:r>
            <a:endParaRPr lang="es-GT" sz="1600" b="1" dirty="0">
              <a:solidFill>
                <a:srgbClr val="0070C0"/>
              </a:solidFill>
              <a:latin typeface="Arial" panose="020B0604020202020204" pitchFamily="34" charset="0"/>
              <a:cs typeface="Arial" panose="020B0604020202020204" pitchFamily="34" charset="0"/>
            </a:endParaRPr>
          </a:p>
        </p:txBody>
      </p:sp>
      <p:sp>
        <p:nvSpPr>
          <p:cNvPr id="12" name="Título 1">
            <a:extLst>
              <a:ext uri="{FF2B5EF4-FFF2-40B4-BE49-F238E27FC236}">
                <a16:creationId xmlns:a16="http://schemas.microsoft.com/office/drawing/2014/main" id="{E40743F2-234A-4544-BBAC-8877FB423F76}"/>
              </a:ext>
            </a:extLst>
          </p:cNvPr>
          <p:cNvSpPr txBox="1">
            <a:spLocks/>
          </p:cNvSpPr>
          <p:nvPr/>
        </p:nvSpPr>
        <p:spPr>
          <a:xfrm>
            <a:off x="8579001" y="1414399"/>
            <a:ext cx="3327219" cy="242388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2000" b="0" dirty="0">
                <a:latin typeface="Arial" panose="020B0604020202020204" pitchFamily="34" charset="0"/>
                <a:cs typeface="Arial" panose="020B0604020202020204" pitchFamily="34" charset="0"/>
              </a:rPr>
              <a:t/>
            </a:r>
            <a:br>
              <a:rPr lang="es-GT" sz="2000" b="0" dirty="0">
                <a:latin typeface="Arial" panose="020B0604020202020204" pitchFamily="34" charset="0"/>
                <a:cs typeface="Arial" panose="020B0604020202020204" pitchFamily="34" charset="0"/>
              </a:rPr>
            </a:br>
            <a:r>
              <a:rPr lang="es-GT" sz="2400" b="0" dirty="0">
                <a:latin typeface="Arial" panose="020B0604020202020204" pitchFamily="34" charset="0"/>
                <a:cs typeface="Arial" panose="020B0604020202020204" pitchFamily="34" charset="0"/>
              </a:rPr>
              <a:t>Para la </a:t>
            </a:r>
            <a:r>
              <a:rPr lang="es-GT"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Comisión Presidencial Contra la Corrupción </a:t>
            </a:r>
            <a:r>
              <a:rPr lang="es-GT" sz="2200" b="0" dirty="0" smtClean="0">
                <a:solidFill>
                  <a:srgbClr val="FF0000"/>
                </a:solidFill>
                <a:latin typeface="Arial" panose="020B0604020202020204" pitchFamily="34" charset="0"/>
                <a:cs typeface="Arial" panose="020B0604020202020204" pitchFamily="34" charset="0"/>
              </a:rPr>
              <a:t>0.61</a:t>
            </a:r>
            <a:r>
              <a:rPr lang="es-GT" sz="2200" dirty="0" smtClean="0">
                <a:solidFill>
                  <a:srgbClr val="FF0000"/>
                </a:solidFill>
                <a:latin typeface="Arial" panose="020B0604020202020204" pitchFamily="34" charset="0"/>
                <a:cs typeface="Arial" panose="020B0604020202020204" pitchFamily="34" charset="0"/>
              </a:rPr>
              <a:t>%</a:t>
            </a:r>
            <a:r>
              <a:rPr lang="es-GT" sz="2200" b="0" dirty="0" smtClean="0">
                <a:latin typeface="Arial" panose="020B0604020202020204" pitchFamily="34" charset="0"/>
                <a:cs typeface="Arial" panose="020B0604020202020204" pitchFamily="34" charset="0"/>
              </a:rPr>
              <a:t> </a:t>
            </a:r>
            <a:r>
              <a:rPr lang="es-GT" sz="2200" b="0" dirty="0" smtClean="0">
                <a:solidFill>
                  <a:schemeClr val="tx1"/>
                </a:solidFill>
                <a:latin typeface="Arial" panose="020B0604020202020204" pitchFamily="34" charset="0"/>
                <a:cs typeface="Arial" panose="020B0604020202020204" pitchFamily="34" charset="0"/>
              </a:rPr>
              <a:t>del </a:t>
            </a:r>
            <a:r>
              <a:rPr lang="es-GT" sz="2200" b="0" dirty="0">
                <a:solidFill>
                  <a:schemeClr val="tx1"/>
                </a:solidFill>
                <a:latin typeface="Arial" panose="020B0604020202020204" pitchFamily="34" charset="0"/>
                <a:cs typeface="Arial" panose="020B0604020202020204" pitchFamily="34" charset="0"/>
              </a:rPr>
              <a:t>total </a:t>
            </a:r>
            <a:r>
              <a:rPr lang="es-GT" sz="2200" b="0" dirty="0" smtClean="0">
                <a:solidFill>
                  <a:schemeClr val="tx1"/>
                </a:solidFill>
                <a:latin typeface="Arial" panose="020B0604020202020204" pitchFamily="34" charset="0"/>
                <a:cs typeface="Arial" panose="020B0604020202020204" pitchFamily="34" charset="0"/>
              </a:rPr>
              <a:t>de su presupuesto.</a:t>
            </a: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13" name="Título 1">
            <a:extLst>
              <a:ext uri="{FF2B5EF4-FFF2-40B4-BE49-F238E27FC236}">
                <a16:creationId xmlns:a16="http://schemas.microsoft.com/office/drawing/2014/main" id="{E40743F2-234A-4544-BBAC-8877FB423F76}"/>
              </a:ext>
            </a:extLst>
          </p:cNvPr>
          <p:cNvSpPr txBox="1">
            <a:spLocks/>
          </p:cNvSpPr>
          <p:nvPr/>
        </p:nvSpPr>
        <p:spPr>
          <a:xfrm>
            <a:off x="1984409" y="3838285"/>
            <a:ext cx="8666074" cy="2661804"/>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00000"/>
              </a:lnSpc>
            </a:pPr>
            <a:r>
              <a:rPr lang="es-GT" sz="1600" b="0" dirty="0">
                <a:solidFill>
                  <a:schemeClr val="tx1"/>
                </a:solidFill>
                <a:latin typeface="Arial" panose="020B0604020202020204" pitchFamily="34" charset="0"/>
                <a:cs typeface="Arial" panose="020B0604020202020204" pitchFamily="34" charset="0"/>
              </a:rPr>
              <a:t>Presupuesto vigente total para la inversión</a:t>
            </a:r>
          </a:p>
          <a:p>
            <a:pPr marL="0" lvl="1" algn="just">
              <a:spcBef>
                <a:spcPct val="0"/>
              </a:spcBef>
            </a:pPr>
            <a:r>
              <a:rPr lang="es-GT" sz="1600" b="1" dirty="0">
                <a:solidFill>
                  <a:srgbClr val="0070C0"/>
                </a:solidFill>
                <a:latin typeface="Arial" panose="020B0604020202020204" pitchFamily="34" charset="0"/>
                <a:cs typeface="Arial" panose="020B0604020202020204" pitchFamily="34" charset="0"/>
              </a:rPr>
              <a:t>Q. </a:t>
            </a:r>
            <a:r>
              <a:rPr lang="es-GT" sz="1600" b="1" dirty="0" smtClean="0">
                <a:solidFill>
                  <a:srgbClr val="0070C0"/>
                </a:solidFill>
                <a:latin typeface="Arial" panose="020B0604020202020204" pitchFamily="34" charset="0"/>
                <a:cs typeface="Arial" panose="020B0604020202020204" pitchFamily="34" charset="0"/>
              </a:rPr>
              <a:t>195,605.00</a:t>
            </a:r>
          </a:p>
          <a:p>
            <a:pPr marL="0" lvl="1" algn="just">
              <a:spcBef>
                <a:spcPct val="0"/>
              </a:spcBef>
            </a:pPr>
            <a:endParaRPr lang="es-GT" sz="900" b="1" dirty="0">
              <a:solidFill>
                <a:srgbClr val="0070C0"/>
              </a:solidFill>
              <a:latin typeface="Arial" panose="020B0604020202020204" pitchFamily="34" charset="0"/>
              <a:cs typeface="Arial" panose="020B0604020202020204" pitchFamily="34" charset="0"/>
            </a:endParaRPr>
          </a:p>
          <a:p>
            <a:pPr algn="just">
              <a:lnSpc>
                <a:spcPct val="150000"/>
              </a:lnSpc>
            </a:pPr>
            <a:endParaRPr lang="es-GT" sz="100" b="0" dirty="0">
              <a:solidFill>
                <a:schemeClr val="tx1"/>
              </a:solidFill>
              <a:latin typeface="Arial" panose="020B0604020202020204" pitchFamily="34" charset="0"/>
              <a:cs typeface="Arial" panose="020B0604020202020204" pitchFamily="34" charset="0"/>
            </a:endParaRPr>
          </a:p>
          <a:p>
            <a:pPr algn="just">
              <a:lnSpc>
                <a:spcPct val="100000"/>
              </a:lnSpc>
            </a:pPr>
            <a:r>
              <a:rPr lang="es-GT" sz="1600" b="0" dirty="0">
                <a:solidFill>
                  <a:schemeClr val="tx1"/>
                </a:solidFill>
                <a:latin typeface="Arial" panose="020B0604020202020204" pitchFamily="34" charset="0"/>
                <a:cs typeface="Arial" panose="020B0604020202020204" pitchFamily="34" charset="0"/>
              </a:rPr>
              <a:t>Presupuesto utilizado al </a:t>
            </a:r>
            <a:r>
              <a:rPr lang="es-GT" sz="1600" u="sng" dirty="0" smtClean="0">
                <a:solidFill>
                  <a:schemeClr val="tx1"/>
                </a:solidFill>
                <a:latin typeface="Arial" panose="020B0604020202020204" pitchFamily="34" charset="0"/>
                <a:cs typeface="Arial" panose="020B0604020202020204" pitchFamily="34" charset="0"/>
              </a:rPr>
              <a:t>primer </a:t>
            </a:r>
            <a:r>
              <a:rPr lang="es-GT" sz="1600" u="sng" dirty="0">
                <a:solidFill>
                  <a:schemeClr val="tx1"/>
                </a:solidFill>
                <a:latin typeface="Arial" panose="020B0604020202020204" pitchFamily="34" charset="0"/>
                <a:cs typeface="Arial" panose="020B0604020202020204" pitchFamily="34" charset="0"/>
              </a:rPr>
              <a:t>cuatrimestre </a:t>
            </a:r>
            <a:r>
              <a:rPr lang="es-GT" sz="1600" u="sng" dirty="0" smtClean="0">
                <a:solidFill>
                  <a:schemeClr val="tx1"/>
                </a:solidFill>
                <a:latin typeface="Arial" panose="020B0604020202020204" pitchFamily="34" charset="0"/>
                <a:cs typeface="Arial" panose="020B0604020202020204" pitchFamily="34" charset="0"/>
              </a:rPr>
              <a:t>2022</a:t>
            </a:r>
            <a:r>
              <a:rPr lang="es-GT" sz="1600" dirty="0" smtClean="0">
                <a:solidFill>
                  <a:schemeClr val="tx1"/>
                </a:solidFill>
                <a:latin typeface="Arial" panose="020B0604020202020204" pitchFamily="34" charset="0"/>
                <a:cs typeface="Arial" panose="020B0604020202020204" pitchFamily="34" charset="0"/>
              </a:rPr>
              <a:t> </a:t>
            </a:r>
            <a:r>
              <a:rPr lang="es-GT" sz="1600" b="0" dirty="0">
                <a:solidFill>
                  <a:schemeClr val="tx1"/>
                </a:solidFill>
                <a:latin typeface="Arial" panose="020B0604020202020204" pitchFamily="34" charset="0"/>
                <a:cs typeface="Arial" panose="020B0604020202020204" pitchFamily="34" charset="0"/>
              </a:rPr>
              <a:t>para la inversión</a:t>
            </a:r>
          </a:p>
          <a:p>
            <a:pPr marL="0" lvl="1" algn="just">
              <a:spcBef>
                <a:spcPct val="0"/>
              </a:spcBef>
            </a:pPr>
            <a:r>
              <a:rPr lang="es-GT" sz="1600" b="1" dirty="0">
                <a:solidFill>
                  <a:srgbClr val="0070C0"/>
                </a:solidFill>
                <a:latin typeface="Arial" panose="020B0604020202020204" pitchFamily="34" charset="0"/>
                <a:cs typeface="Arial" panose="020B0604020202020204" pitchFamily="34" charset="0"/>
              </a:rPr>
              <a:t>Q. </a:t>
            </a:r>
            <a:r>
              <a:rPr lang="es-GT" sz="1600" b="1" dirty="0" smtClean="0">
                <a:solidFill>
                  <a:srgbClr val="0070C0"/>
                </a:solidFill>
                <a:latin typeface="Arial" panose="020B0604020202020204" pitchFamily="34" charset="0"/>
                <a:cs typeface="Arial" panose="020B0604020202020204" pitchFamily="34" charset="0"/>
              </a:rPr>
              <a:t>  11,325.00   </a:t>
            </a:r>
          </a:p>
          <a:p>
            <a:pPr marL="0" lvl="1" algn="just">
              <a:spcBef>
                <a:spcPct val="0"/>
              </a:spcBef>
            </a:pPr>
            <a:endParaRPr lang="es-GT" sz="900" b="1" dirty="0">
              <a:solidFill>
                <a:srgbClr val="0070C0"/>
              </a:solidFill>
              <a:latin typeface="Arial" panose="020B0604020202020204" pitchFamily="34" charset="0"/>
              <a:cs typeface="Arial" panose="020B0604020202020204" pitchFamily="34" charset="0"/>
            </a:endParaRPr>
          </a:p>
          <a:p>
            <a:pPr algn="just">
              <a:lnSpc>
                <a:spcPct val="150000"/>
              </a:lnSpc>
            </a:pPr>
            <a:endParaRPr lang="es-GT" sz="200" b="0" dirty="0">
              <a:solidFill>
                <a:schemeClr val="tx1"/>
              </a:solidFill>
              <a:latin typeface="Arial" panose="020B0604020202020204" pitchFamily="34" charset="0"/>
              <a:cs typeface="Arial" panose="020B0604020202020204" pitchFamily="34" charset="0"/>
            </a:endParaRPr>
          </a:p>
          <a:p>
            <a:pPr algn="just">
              <a:lnSpc>
                <a:spcPct val="100000"/>
              </a:lnSpc>
            </a:pPr>
            <a:r>
              <a:rPr lang="es-GT" sz="1600" b="0" dirty="0">
                <a:solidFill>
                  <a:schemeClr val="tx1"/>
                </a:solidFill>
                <a:latin typeface="Arial" panose="020B0604020202020204" pitchFamily="34" charset="0"/>
                <a:cs typeface="Arial" panose="020B0604020202020204" pitchFamily="34" charset="0"/>
              </a:rPr>
              <a:t>Presupuesto pendiente de utilizar para la inversión</a:t>
            </a:r>
          </a:p>
          <a:p>
            <a:pPr marL="0" lvl="1" algn="just">
              <a:spcBef>
                <a:spcPct val="0"/>
              </a:spcBef>
            </a:pPr>
            <a:r>
              <a:rPr lang="es-GT" sz="1600" b="1" dirty="0">
                <a:solidFill>
                  <a:srgbClr val="0070C0"/>
                </a:solidFill>
                <a:latin typeface="Arial" panose="020B0604020202020204" pitchFamily="34" charset="0"/>
                <a:cs typeface="Arial" panose="020B0604020202020204" pitchFamily="34" charset="0"/>
              </a:rPr>
              <a:t>Q. </a:t>
            </a:r>
            <a:r>
              <a:rPr lang="es-GT" sz="1600" b="1" dirty="0" smtClean="0">
                <a:solidFill>
                  <a:srgbClr val="0070C0"/>
                </a:solidFill>
                <a:latin typeface="Arial" panose="020B0604020202020204" pitchFamily="34" charset="0"/>
                <a:cs typeface="Arial" panose="020B0604020202020204" pitchFamily="34" charset="0"/>
              </a:rPr>
              <a:t>184,280.00</a:t>
            </a:r>
            <a:endParaRPr lang="es-GT" sz="1600" b="1" dirty="0">
              <a:solidFill>
                <a:srgbClr val="0070C0"/>
              </a:solidFill>
              <a:latin typeface="Arial" panose="020B0604020202020204" pitchFamily="34" charset="0"/>
              <a:cs typeface="Arial" panose="020B0604020202020204" pitchFamily="34" charset="0"/>
            </a:endParaRPr>
          </a:p>
        </p:txBody>
      </p:sp>
      <p:sp>
        <p:nvSpPr>
          <p:cNvPr id="15" name="Título 1">
            <a:extLst>
              <a:ext uri="{FF2B5EF4-FFF2-40B4-BE49-F238E27FC236}">
                <a16:creationId xmlns:a16="http://schemas.microsoft.com/office/drawing/2014/main" id="{67D0DB10-AE31-47D2-A485-453D2186D26D}"/>
              </a:ext>
            </a:extLst>
          </p:cNvPr>
          <p:cNvSpPr txBox="1">
            <a:spLocks/>
          </p:cNvSpPr>
          <p:nvPr/>
        </p:nvSpPr>
        <p:spPr>
          <a:xfrm>
            <a:off x="2063177" y="1499819"/>
            <a:ext cx="6257013" cy="321798"/>
          </a:xfrm>
          <a:prstGeom prst="rect">
            <a:avLst/>
          </a:prstGeom>
          <a:solidFill>
            <a:schemeClr val="accent5">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1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Comisión Presidencial Contra la Corrupción</a:t>
            </a:r>
            <a:endParaRPr lang="es-GT"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Título 1">
            <a:extLst>
              <a:ext uri="{FF2B5EF4-FFF2-40B4-BE49-F238E27FC236}">
                <a16:creationId xmlns:a16="http://schemas.microsoft.com/office/drawing/2014/main" id="{67D0DB10-AE31-47D2-A485-453D2186D26D}"/>
              </a:ext>
            </a:extLst>
          </p:cNvPr>
          <p:cNvSpPr txBox="1">
            <a:spLocks/>
          </p:cNvSpPr>
          <p:nvPr/>
        </p:nvSpPr>
        <p:spPr>
          <a:xfrm>
            <a:off x="2063176" y="3924387"/>
            <a:ext cx="6257013" cy="321798"/>
          </a:xfrm>
          <a:prstGeom prst="rect">
            <a:avLst/>
          </a:prstGeom>
          <a:solidFill>
            <a:srgbClr val="00B0F0"/>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1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Comisión Presidencial de Asuntos Municipales</a:t>
            </a:r>
            <a:endParaRPr lang="es-GT"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Título 1">
            <a:extLst>
              <a:ext uri="{FF2B5EF4-FFF2-40B4-BE49-F238E27FC236}">
                <a16:creationId xmlns:a16="http://schemas.microsoft.com/office/drawing/2014/main" id="{E40743F2-234A-4544-BBAC-8877FB423F76}"/>
              </a:ext>
            </a:extLst>
          </p:cNvPr>
          <p:cNvSpPr txBox="1">
            <a:spLocks/>
          </p:cNvSpPr>
          <p:nvPr/>
        </p:nvSpPr>
        <p:spPr>
          <a:xfrm>
            <a:off x="8649629" y="3838285"/>
            <a:ext cx="3327219" cy="242388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825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2000" b="0" dirty="0">
                <a:latin typeface="Arial" panose="020B0604020202020204" pitchFamily="34" charset="0"/>
                <a:cs typeface="Arial" panose="020B0604020202020204" pitchFamily="34" charset="0"/>
              </a:rPr>
              <a:t/>
            </a:r>
            <a:br>
              <a:rPr lang="es-GT" sz="2000" b="0" dirty="0">
                <a:latin typeface="Arial" panose="020B0604020202020204" pitchFamily="34" charset="0"/>
                <a:cs typeface="Arial" panose="020B0604020202020204" pitchFamily="34" charset="0"/>
              </a:rPr>
            </a:br>
            <a:r>
              <a:rPr lang="es-GT" sz="2400" b="0" dirty="0">
                <a:latin typeface="Arial" panose="020B0604020202020204" pitchFamily="34" charset="0"/>
                <a:cs typeface="Arial" panose="020B0604020202020204" pitchFamily="34" charset="0"/>
              </a:rPr>
              <a:t>Para la </a:t>
            </a:r>
            <a:r>
              <a:rPr lang="es-GT"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Comisión Presidencial </a:t>
            </a:r>
            <a:r>
              <a:rPr lang="es-GT"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de </a:t>
            </a:r>
            <a:r>
              <a:rPr lang="es-GT"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Asuntos Municipales </a:t>
            </a:r>
            <a:r>
              <a:rPr lang="es-GT" sz="2200" b="0" dirty="0" smtClean="0">
                <a:solidFill>
                  <a:schemeClr val="tx1"/>
                </a:solidFill>
                <a:latin typeface="Arial" panose="020B0604020202020204" pitchFamily="34" charset="0"/>
                <a:cs typeface="Arial" panose="020B0604020202020204" pitchFamily="34" charset="0"/>
              </a:rPr>
              <a:t>este rubro constituye el </a:t>
            </a:r>
            <a:r>
              <a:rPr lang="es-GT" sz="2200" b="0" dirty="0" smtClean="0">
                <a:solidFill>
                  <a:srgbClr val="FF0000"/>
                </a:solidFill>
                <a:latin typeface="Arial" panose="020B0604020202020204" pitchFamily="34" charset="0"/>
                <a:cs typeface="Arial" panose="020B0604020202020204" pitchFamily="34" charset="0"/>
              </a:rPr>
              <a:t>3.91</a:t>
            </a:r>
            <a:r>
              <a:rPr lang="es-GT" sz="2200" dirty="0" smtClean="0">
                <a:solidFill>
                  <a:srgbClr val="FF0000"/>
                </a:solidFill>
                <a:latin typeface="Arial" panose="020B0604020202020204" pitchFamily="34" charset="0"/>
                <a:cs typeface="Arial" panose="020B0604020202020204" pitchFamily="34" charset="0"/>
              </a:rPr>
              <a:t>%</a:t>
            </a:r>
            <a:r>
              <a:rPr lang="es-GT" sz="2200" b="0" dirty="0" smtClean="0">
                <a:latin typeface="Arial" panose="020B0604020202020204" pitchFamily="34" charset="0"/>
                <a:cs typeface="Arial" panose="020B0604020202020204" pitchFamily="34" charset="0"/>
              </a:rPr>
              <a:t> </a:t>
            </a:r>
            <a:r>
              <a:rPr lang="es-GT" sz="2200" b="0" dirty="0" smtClean="0">
                <a:solidFill>
                  <a:schemeClr val="tx1"/>
                </a:solidFill>
                <a:latin typeface="Arial" panose="020B0604020202020204" pitchFamily="34" charset="0"/>
                <a:cs typeface="Arial" panose="020B0604020202020204" pitchFamily="34" charset="0"/>
              </a:rPr>
              <a:t>del </a:t>
            </a:r>
            <a:r>
              <a:rPr lang="es-GT" sz="2200" b="0" dirty="0">
                <a:solidFill>
                  <a:schemeClr val="tx1"/>
                </a:solidFill>
                <a:latin typeface="Arial" panose="020B0604020202020204" pitchFamily="34" charset="0"/>
                <a:cs typeface="Arial" panose="020B0604020202020204" pitchFamily="34" charset="0"/>
              </a:rPr>
              <a:t>total </a:t>
            </a:r>
            <a:r>
              <a:rPr lang="es-GT" sz="2200" b="0" dirty="0" smtClean="0">
                <a:solidFill>
                  <a:schemeClr val="tx1"/>
                </a:solidFill>
                <a:latin typeface="Arial" panose="020B0604020202020204" pitchFamily="34" charset="0"/>
                <a:cs typeface="Arial" panose="020B0604020202020204" pitchFamily="34" charset="0"/>
              </a:rPr>
              <a:t>de su presupuesto.</a:t>
            </a:r>
            <a:endParaRPr lang="es-GT" sz="2000" b="0" dirty="0">
              <a:solidFill>
                <a:schemeClr val="accent1">
                  <a:lumMod val="50000"/>
                </a:schemeClr>
              </a:solidFill>
              <a:latin typeface="Arial" panose="020B0604020202020204" pitchFamily="34" charset="0"/>
              <a:cs typeface="Arial" panose="020B0604020202020204" pitchFamily="34" charset="0"/>
            </a:endParaRPr>
          </a:p>
        </p:txBody>
      </p:sp>
      <p:pic>
        <p:nvPicPr>
          <p:cNvPr id="18" name="Imagen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833" y="1831222"/>
            <a:ext cx="1690344" cy="1547999"/>
          </a:xfrm>
          <a:prstGeom prst="rect">
            <a:avLst/>
          </a:prstGeom>
        </p:spPr>
      </p:pic>
      <p:pic>
        <p:nvPicPr>
          <p:cNvPr id="19" name="Imagen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551" y="4341892"/>
            <a:ext cx="1718625" cy="1172788"/>
          </a:xfrm>
          <a:prstGeom prst="rect">
            <a:avLst/>
          </a:prstGeom>
        </p:spPr>
      </p:pic>
      <p:sp>
        <p:nvSpPr>
          <p:cNvPr id="2" name="Marcador de número de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17</a:t>
            </a:fld>
            <a:endParaRPr lang="es-GT"/>
          </a:p>
        </p:txBody>
      </p:sp>
    </p:spTree>
    <p:extLst>
      <p:ext uri="{BB962C8B-B14F-4D97-AF65-F5344CB8AC3E}">
        <p14:creationId xmlns:p14="http://schemas.microsoft.com/office/powerpoint/2010/main" val="27142767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 name="Rectángulo 8">
            <a:extLst>
              <a:ext uri="{FF2B5EF4-FFF2-40B4-BE49-F238E27FC236}">
                <a16:creationId xmlns:a16="http://schemas.microsoft.com/office/drawing/2014/main" id="{E1BC9FA7-8636-4490-BB6A-3BEA74256D67}"/>
              </a:ext>
            </a:extLst>
          </p:cNvPr>
          <p:cNvSpPr/>
          <p:nvPr/>
        </p:nvSpPr>
        <p:spPr>
          <a:xfrm>
            <a:off x="10500231" y="2259106"/>
            <a:ext cx="1252498" cy="273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10" name="Picture 2" descr="Target arm | Icono Gratis">
            <a:extLst>
              <a:ext uri="{FF2B5EF4-FFF2-40B4-BE49-F238E27FC236}">
                <a16:creationId xmlns:a16="http://schemas.microsoft.com/office/drawing/2014/main" id="{5EDC8445-AC74-4261-BC20-AB8FFC8F4D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054" y="313209"/>
            <a:ext cx="1477870" cy="1477870"/>
          </a:xfrm>
          <a:prstGeom prst="rect">
            <a:avLst/>
          </a:prstGeom>
          <a:noFill/>
          <a:extLst>
            <a:ext uri="{909E8E84-426E-40DD-AFC4-6F175D3DCCD1}">
              <a14:hiddenFill xmlns:a14="http://schemas.microsoft.com/office/drawing/2010/main">
                <a:solidFill>
                  <a:srgbClr val="FFFFFF"/>
                </a:solidFill>
              </a14:hiddenFill>
            </a:ext>
          </a:extLst>
        </p:spPr>
      </p:pic>
      <p:sp>
        <p:nvSpPr>
          <p:cNvPr id="12" name="Título 1">
            <a:extLst>
              <a:ext uri="{FF2B5EF4-FFF2-40B4-BE49-F238E27FC236}">
                <a16:creationId xmlns:a16="http://schemas.microsoft.com/office/drawing/2014/main" id="{0BDDEAC6-B7B8-4849-AEDF-2D8B15628538}"/>
              </a:ext>
            </a:extLst>
          </p:cNvPr>
          <p:cNvSpPr txBox="1">
            <a:spLocks/>
          </p:cNvSpPr>
          <p:nvPr/>
        </p:nvSpPr>
        <p:spPr>
          <a:xfrm>
            <a:off x="2136119" y="1003550"/>
            <a:ext cx="9146435" cy="1045029"/>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s-GT" sz="2400" b="1" dirty="0">
                <a:latin typeface="Arial" panose="020B0604020202020204" pitchFamily="34" charset="0"/>
                <a:cs typeface="Arial" panose="020B0604020202020204" pitchFamily="34" charset="0"/>
              </a:rPr>
              <a:t>¿QUÉ FINALIDADES ATIENDE </a:t>
            </a:r>
            <a:r>
              <a:rPr lang="es-GT" sz="2400" b="1" dirty="0" smtClean="0">
                <a:latin typeface="Arial" panose="020B0604020202020204" pitchFamily="34" charset="0"/>
                <a:cs typeface="Arial" panose="020B0604020202020204" pitchFamily="34" charset="0"/>
              </a:rPr>
              <a:t>LA </a:t>
            </a:r>
            <a:r>
              <a:rPr lang="es-GT" sz="2400" b="1" dirty="0">
                <a:latin typeface="Arial" panose="020B0604020202020204" pitchFamily="34" charset="0"/>
                <a:cs typeface="Arial" panose="020B0604020202020204" pitchFamily="34" charset="0"/>
              </a:rPr>
              <a:t>SECRETARÍA GENERAL DE LA PRESIDENCIA DE LA REPÚBLICA</a:t>
            </a:r>
            <a:r>
              <a:rPr lang="es-GT" sz="2400" b="1" dirty="0" smtClean="0">
                <a:latin typeface="Arial" panose="020B0604020202020204" pitchFamily="34" charset="0"/>
                <a:cs typeface="Arial" panose="020B0604020202020204" pitchFamily="34" charset="0"/>
              </a:rPr>
              <a:t>?</a:t>
            </a:r>
            <a:r>
              <a:rPr lang="es-GT" sz="2400" dirty="0">
                <a:latin typeface="Arial" panose="020B0604020202020204" pitchFamily="34" charset="0"/>
                <a:cs typeface="Arial" panose="020B0604020202020204" pitchFamily="34" charset="0"/>
              </a:rPr>
              <a:t/>
            </a:r>
            <a:br>
              <a:rPr lang="es-GT" sz="2400" dirty="0">
                <a:latin typeface="Arial" panose="020B0604020202020204" pitchFamily="34" charset="0"/>
                <a:cs typeface="Arial" panose="020B0604020202020204" pitchFamily="34" charset="0"/>
              </a:rPr>
            </a:br>
            <a:r>
              <a:rPr lang="es-GT" sz="2400" dirty="0">
                <a:solidFill>
                  <a:schemeClr val="accent1">
                    <a:lumMod val="50000"/>
                  </a:schemeClr>
                </a:solidFill>
                <a:latin typeface="Arial" panose="020B0604020202020204" pitchFamily="34" charset="0"/>
                <a:cs typeface="Arial" panose="020B0604020202020204" pitchFamily="34" charset="0"/>
              </a:rPr>
              <a:t/>
            </a:r>
            <a:br>
              <a:rPr lang="es-GT" sz="2400" dirty="0">
                <a:solidFill>
                  <a:schemeClr val="accent1">
                    <a:lumMod val="50000"/>
                  </a:schemeClr>
                </a:solidFill>
                <a:latin typeface="Arial" panose="020B0604020202020204" pitchFamily="34" charset="0"/>
                <a:cs typeface="Arial" panose="020B0604020202020204" pitchFamily="34" charset="0"/>
              </a:rPr>
            </a:br>
            <a:endParaRPr lang="es-GT" sz="2000" b="1" dirty="0">
              <a:solidFill>
                <a:schemeClr val="accent1">
                  <a:lumMod val="50000"/>
                </a:schemeClr>
              </a:solidFill>
              <a:latin typeface="Arial" panose="020B0604020202020204" pitchFamily="34" charset="0"/>
              <a:cs typeface="Arial" panose="020B0604020202020204" pitchFamily="34" charset="0"/>
            </a:endParaRPr>
          </a:p>
        </p:txBody>
      </p:sp>
      <p:sp>
        <p:nvSpPr>
          <p:cNvPr id="13" name="Título 1">
            <a:extLst>
              <a:ext uri="{FF2B5EF4-FFF2-40B4-BE49-F238E27FC236}">
                <a16:creationId xmlns:a16="http://schemas.microsoft.com/office/drawing/2014/main" id="{DE53548A-1E9F-4108-ABF1-0A30F937989E}"/>
              </a:ext>
            </a:extLst>
          </p:cNvPr>
          <p:cNvSpPr txBox="1">
            <a:spLocks/>
          </p:cNvSpPr>
          <p:nvPr/>
        </p:nvSpPr>
        <p:spPr>
          <a:xfrm>
            <a:off x="439271" y="1816459"/>
            <a:ext cx="11231113" cy="4424085"/>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000" b="0" dirty="0">
                <a:solidFill>
                  <a:schemeClr val="tx1"/>
                </a:solidFill>
                <a:latin typeface="Arial" panose="020B0604020202020204" pitchFamily="34" charset="0"/>
                <a:cs typeface="Arial" panose="020B0604020202020204" pitchFamily="34" charset="0"/>
              </a:rPr>
              <a:t>De acuerdo con el Manual de Clasificaciones Presupuestarias para el Sector Público de Guatemala, la principal finalidad que se atiende es Servicios Públicos Generales con un </a:t>
            </a:r>
            <a:r>
              <a:rPr lang="es-GT" sz="2000" dirty="0">
                <a:solidFill>
                  <a:schemeClr val="tx1"/>
                </a:solidFill>
                <a:latin typeface="Arial" panose="020B0604020202020204" pitchFamily="34" charset="0"/>
                <a:cs typeface="Arial" panose="020B0604020202020204" pitchFamily="34" charset="0"/>
              </a:rPr>
              <a:t>100%</a:t>
            </a:r>
            <a:r>
              <a:rPr lang="es-GT" sz="2000" b="0" dirty="0">
                <a:solidFill>
                  <a:schemeClr val="tx1"/>
                </a:solidFill>
                <a:latin typeface="Arial" panose="020B0604020202020204" pitchFamily="34" charset="0"/>
                <a:cs typeface="Arial" panose="020B0604020202020204" pitchFamily="34" charset="0"/>
              </a:rPr>
              <a:t> del presupuesto total de la Secretaría General de la Presidencia de la República y las Comisiones Presidenciales Contra la Corrupción y de Asuntos Municipales</a:t>
            </a:r>
            <a:r>
              <a:rPr lang="es-GT" sz="2000" b="0" dirty="0" smtClean="0">
                <a:solidFill>
                  <a:schemeClr val="tx1"/>
                </a:solidFill>
                <a:latin typeface="Arial" panose="020B0604020202020204" pitchFamily="34" charset="0"/>
                <a:cs typeface="Arial" panose="020B0604020202020204" pitchFamily="34" charset="0"/>
              </a:rPr>
              <a:t>.</a:t>
            </a: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2" name="Marcador de número de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18</a:t>
            </a:fld>
            <a:endParaRPr lang="es-GT"/>
          </a:p>
        </p:txBody>
      </p:sp>
    </p:spTree>
    <p:extLst>
      <p:ext uri="{BB962C8B-B14F-4D97-AF65-F5344CB8AC3E}">
        <p14:creationId xmlns:p14="http://schemas.microsoft.com/office/powerpoint/2010/main" val="1484343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 name="Rectángulo 8">
            <a:extLst>
              <a:ext uri="{FF2B5EF4-FFF2-40B4-BE49-F238E27FC236}">
                <a16:creationId xmlns:a16="http://schemas.microsoft.com/office/drawing/2014/main" id="{E1BC9FA7-8636-4490-BB6A-3BEA74256D67}"/>
              </a:ext>
            </a:extLst>
          </p:cNvPr>
          <p:cNvSpPr/>
          <p:nvPr/>
        </p:nvSpPr>
        <p:spPr>
          <a:xfrm>
            <a:off x="10500231" y="2259106"/>
            <a:ext cx="1252498" cy="273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7" name="Título 1">
            <a:extLst>
              <a:ext uri="{FF2B5EF4-FFF2-40B4-BE49-F238E27FC236}">
                <a16:creationId xmlns:a16="http://schemas.microsoft.com/office/drawing/2014/main" id="{F3E85465-8448-4C83-9C28-AC9152579F60}"/>
              </a:ext>
            </a:extLst>
          </p:cNvPr>
          <p:cNvSpPr>
            <a:spLocks noGrp="1"/>
          </p:cNvSpPr>
          <p:nvPr>
            <p:ph type="title"/>
          </p:nvPr>
        </p:nvSpPr>
        <p:spPr>
          <a:xfrm>
            <a:off x="243435" y="540650"/>
            <a:ext cx="11509294" cy="547089"/>
          </a:xfrm>
        </p:spPr>
        <p:txBody>
          <a:bodyPr>
            <a:noAutofit/>
          </a:bodyPr>
          <a:lstStyle/>
          <a:p>
            <a:r>
              <a:rPr lang="es-GT" sz="2800" b="1" dirty="0">
                <a:latin typeface="Arial" panose="020B0604020202020204" pitchFamily="34" charset="0"/>
                <a:cs typeface="Arial" panose="020B0604020202020204" pitchFamily="34" charset="0"/>
              </a:rPr>
              <a:t>EJECUCIÓN PRESUPUESTARIA POR FINALIDAD </a:t>
            </a:r>
            <a:r>
              <a:rPr lang="es-GT" sz="2800" b="1" dirty="0" smtClean="0">
                <a:latin typeface="Arial" panose="020B0604020202020204" pitchFamily="34" charset="0"/>
                <a:cs typeface="Arial" panose="020B0604020202020204" pitchFamily="34" charset="0"/>
              </a:rPr>
              <a:t/>
            </a:r>
            <a:br>
              <a:rPr lang="es-GT" sz="2800" b="1" dirty="0" smtClean="0">
                <a:latin typeface="Arial" panose="020B0604020202020204" pitchFamily="34" charset="0"/>
                <a:cs typeface="Arial" panose="020B0604020202020204" pitchFamily="34" charset="0"/>
              </a:rPr>
            </a:br>
            <a:r>
              <a:rPr lang="es-GT" sz="2800" b="1" dirty="0" smtClean="0">
                <a:latin typeface="Arial" panose="020B0604020202020204" pitchFamily="34" charset="0"/>
                <a:cs typeface="Arial" panose="020B0604020202020204" pitchFamily="34" charset="0"/>
              </a:rPr>
              <a:t>AL </a:t>
            </a:r>
            <a:r>
              <a:rPr lang="es-GT" sz="2800" b="1" dirty="0">
                <a:latin typeface="Arial" panose="020B0604020202020204" pitchFamily="34" charset="0"/>
                <a:cs typeface="Arial" panose="020B0604020202020204" pitchFamily="34" charset="0"/>
              </a:rPr>
              <a:t>PRIMER CUATRIMESTRE </a:t>
            </a:r>
            <a:r>
              <a:rPr lang="es-GT" sz="2800" b="1" dirty="0" smtClean="0">
                <a:latin typeface="Arial" panose="020B0604020202020204" pitchFamily="34" charset="0"/>
                <a:cs typeface="Arial" panose="020B0604020202020204" pitchFamily="34" charset="0"/>
              </a:rPr>
              <a:t>2022 </a:t>
            </a:r>
            <a:br>
              <a:rPr lang="es-GT" sz="2800" b="1" dirty="0" smtClean="0">
                <a:latin typeface="Arial" panose="020B0604020202020204" pitchFamily="34" charset="0"/>
                <a:cs typeface="Arial" panose="020B0604020202020204" pitchFamily="34" charset="0"/>
              </a:rPr>
            </a:br>
            <a:r>
              <a:rPr lang="es-GT" sz="2800" b="1" dirty="0" smtClean="0">
                <a:latin typeface="Arial" panose="020B0604020202020204" pitchFamily="34" charset="0"/>
                <a:cs typeface="Arial" panose="020B0604020202020204" pitchFamily="34" charset="0"/>
              </a:rPr>
              <a:t>SECRETARÍA GENERAL DE LA PRESIDENCIA DE LA REPÚBLICA</a:t>
            </a:r>
            <a:endParaRPr lang="es-GT" sz="2800" b="1" dirty="0">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4ED7E752-B249-4C6C-9FD0-4CF7A5D36413}"/>
              </a:ext>
            </a:extLst>
          </p:cNvPr>
          <p:cNvSpPr txBox="1"/>
          <p:nvPr/>
        </p:nvSpPr>
        <p:spPr>
          <a:xfrm>
            <a:off x="8936350" y="6079725"/>
            <a:ext cx="2484351" cy="246221"/>
          </a:xfrm>
          <a:prstGeom prst="rect">
            <a:avLst/>
          </a:prstGeom>
          <a:noFill/>
        </p:spPr>
        <p:txBody>
          <a:bodyPr wrap="square" rtlCol="0">
            <a:spAutoFit/>
          </a:bodyPr>
          <a:lstStyle/>
          <a:p>
            <a:r>
              <a:rPr lang="es-GT" sz="1000" dirty="0"/>
              <a:t>* Cifras en millones de quetzales</a:t>
            </a:r>
          </a:p>
        </p:txBody>
      </p:sp>
      <p:graphicFrame>
        <p:nvGraphicFramePr>
          <p:cNvPr id="6" name="Gráfico 5">
            <a:extLst>
              <a:ext uri="{FF2B5EF4-FFF2-40B4-BE49-F238E27FC236}">
                <a16:creationId xmlns:a16="http://schemas.microsoft.com/office/drawing/2014/main" id="{B78277C6-A84A-4603-A315-C3389A552752}"/>
              </a:ext>
            </a:extLst>
          </p:cNvPr>
          <p:cNvGraphicFramePr>
            <a:graphicFrameLocks/>
          </p:cNvGraphicFramePr>
          <p:nvPr>
            <p:extLst>
              <p:ext uri="{D42A27DB-BD31-4B8C-83A1-F6EECF244321}">
                <p14:modId xmlns:p14="http://schemas.microsoft.com/office/powerpoint/2010/main" val="1613804659"/>
              </p:ext>
            </p:extLst>
          </p:nvPr>
        </p:nvGraphicFramePr>
        <p:xfrm>
          <a:off x="279183" y="1574699"/>
          <a:ext cx="9194825" cy="4628137"/>
        </p:xfrm>
        <a:graphic>
          <a:graphicData uri="http://schemas.openxmlformats.org/drawingml/2006/chart">
            <c:chart xmlns:c="http://schemas.openxmlformats.org/drawingml/2006/chart" xmlns:r="http://schemas.openxmlformats.org/officeDocument/2006/relationships" r:id="rId4"/>
          </a:graphicData>
        </a:graphic>
      </p:graphicFrame>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19</a:t>
            </a:fld>
            <a:endParaRPr lang="es-GT"/>
          </a:p>
        </p:txBody>
      </p:sp>
    </p:spTree>
    <p:extLst>
      <p:ext uri="{BB962C8B-B14F-4D97-AF65-F5344CB8AC3E}">
        <p14:creationId xmlns:p14="http://schemas.microsoft.com/office/powerpoint/2010/main" val="14898701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5" name="Marcador de contenido 6">
            <a:extLst>
              <a:ext uri="{FF2B5EF4-FFF2-40B4-BE49-F238E27FC236}">
                <a16:creationId xmlns:a16="http://schemas.microsoft.com/office/drawing/2014/main" id="{18262C89-C627-47B8-A075-7CF424768A2F}"/>
              </a:ext>
            </a:extLst>
          </p:cNvPr>
          <p:cNvSpPr txBox="1">
            <a:spLocks/>
          </p:cNvSpPr>
          <p:nvPr/>
        </p:nvSpPr>
        <p:spPr>
          <a:xfrm>
            <a:off x="846159" y="1786551"/>
            <a:ext cx="10646230" cy="4614170"/>
          </a:xfrm>
          <a:prstGeom prst="rect">
            <a:avLst/>
          </a:prstGeom>
          <a:noFill/>
          <a:ln>
            <a:noFill/>
          </a:ln>
        </p:spPr>
        <p:txBody>
          <a:bodyPr spcFirstLastPara="1" wrap="square" lIns="91425" tIns="45700" rIns="91425" bIns="45700" anchor="t" anchorCtr="0">
            <a:normAutofit fontScale="40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lvl="1" indent="0" algn="just">
              <a:lnSpc>
                <a:spcPct val="150000"/>
              </a:lnSpc>
              <a:buNone/>
            </a:pPr>
            <a:r>
              <a:rPr lang="es-GT" sz="2800" dirty="0">
                <a:latin typeface="Arial" panose="020B0604020202020204" pitchFamily="34" charset="0"/>
                <a:cs typeface="Arial" panose="020B0604020202020204" pitchFamily="34" charset="0"/>
              </a:rPr>
              <a:t>De conformidad con las normas que regulan su funcionamiento, las principales funciones son:</a:t>
            </a:r>
          </a:p>
          <a:p>
            <a:pPr lvl="1" algn="just">
              <a:lnSpc>
                <a:spcPct val="150000"/>
              </a:lnSpc>
              <a:buClr>
                <a:srgbClr val="0070C0"/>
              </a:buClr>
              <a:buFont typeface="Wingdings" panose="05000000000000000000" pitchFamily="2" charset="2"/>
              <a:buChar char="§"/>
            </a:pPr>
            <a:r>
              <a:rPr lang="es-MX" sz="2800" dirty="0">
                <a:latin typeface="Arial" panose="020B0604020202020204" pitchFamily="34" charset="0"/>
                <a:cs typeface="Arial" panose="020B0604020202020204" pitchFamily="34" charset="0"/>
              </a:rPr>
              <a:t>Dar fe administrativa de los Acuerdos Gubernativos y demás disposiciones del Presidente de la República, suscribiéndolos.</a:t>
            </a:r>
          </a:p>
          <a:p>
            <a:pPr lvl="1" algn="just">
              <a:lnSpc>
                <a:spcPct val="150000"/>
              </a:lnSpc>
              <a:buClr>
                <a:srgbClr val="0070C0"/>
              </a:buClr>
              <a:buFont typeface="Wingdings" panose="05000000000000000000" pitchFamily="2" charset="2"/>
              <a:buChar char="§"/>
            </a:pPr>
            <a:r>
              <a:rPr lang="es-MX" sz="2800" dirty="0">
                <a:latin typeface="Arial" panose="020B0604020202020204" pitchFamily="34" charset="0"/>
                <a:cs typeface="Arial" panose="020B0604020202020204" pitchFamily="34" charset="0"/>
              </a:rPr>
              <a:t>Distribuir las consultas técnicas y legales a los órganos de asesoría de la Presidencia.</a:t>
            </a:r>
          </a:p>
          <a:p>
            <a:pPr lvl="1" algn="just">
              <a:lnSpc>
                <a:spcPct val="150000"/>
              </a:lnSpc>
              <a:buClr>
                <a:srgbClr val="0070C0"/>
              </a:buClr>
              <a:buFont typeface="Wingdings" panose="05000000000000000000" pitchFamily="2" charset="2"/>
              <a:buChar char="§"/>
            </a:pPr>
            <a:r>
              <a:rPr lang="es-MX" sz="2800" dirty="0">
                <a:latin typeface="Arial" panose="020B0604020202020204" pitchFamily="34" charset="0"/>
                <a:cs typeface="Arial" panose="020B0604020202020204" pitchFamily="34" charset="0"/>
              </a:rPr>
              <a:t>Revisar los expedientes que se sometan a conocimiento y aprobación del Presidente de la República.</a:t>
            </a:r>
          </a:p>
          <a:p>
            <a:pPr lvl="1" algn="just">
              <a:lnSpc>
                <a:spcPct val="150000"/>
              </a:lnSpc>
              <a:buClr>
                <a:srgbClr val="0070C0"/>
              </a:buClr>
              <a:buFont typeface="Wingdings" panose="05000000000000000000" pitchFamily="2" charset="2"/>
              <a:buChar char="§"/>
            </a:pPr>
            <a:r>
              <a:rPr lang="es-MX" sz="2800" dirty="0">
                <a:latin typeface="Arial" panose="020B0604020202020204" pitchFamily="34" charset="0"/>
                <a:cs typeface="Arial" panose="020B0604020202020204" pitchFamily="34" charset="0"/>
              </a:rPr>
              <a:t>Velar porque el despacho del Presidente se tramite con la prontitud necesaria.</a:t>
            </a:r>
          </a:p>
          <a:p>
            <a:pPr lvl="1" algn="just">
              <a:lnSpc>
                <a:spcPct val="150000"/>
              </a:lnSpc>
              <a:buClr>
                <a:srgbClr val="0070C0"/>
              </a:buClr>
              <a:buFont typeface="Wingdings" panose="05000000000000000000" pitchFamily="2" charset="2"/>
              <a:buChar char="§"/>
            </a:pPr>
            <a:r>
              <a:rPr lang="es-GT" sz="2800" dirty="0">
                <a:latin typeface="Arial" panose="020B0604020202020204" pitchFamily="34" charset="0"/>
                <a:cs typeface="Arial" panose="020B0604020202020204" pitchFamily="34" charset="0"/>
              </a:rPr>
              <a:t>Tramitar los asuntos de Gobierno del Despacho del Presidente de la República;</a:t>
            </a:r>
          </a:p>
          <a:p>
            <a:pPr lvl="1" algn="just">
              <a:lnSpc>
                <a:spcPct val="150000"/>
              </a:lnSpc>
              <a:buClr>
                <a:srgbClr val="0070C0"/>
              </a:buClr>
              <a:buFont typeface="Wingdings" panose="05000000000000000000" pitchFamily="2" charset="2"/>
              <a:buChar char="§"/>
            </a:pPr>
            <a:r>
              <a:rPr lang="es-MX" sz="2800" dirty="0">
                <a:latin typeface="Arial" panose="020B0604020202020204" pitchFamily="34" charset="0"/>
                <a:cs typeface="Arial" panose="020B0604020202020204" pitchFamily="34" charset="0"/>
              </a:rPr>
              <a:t>Garantizar la seguridad y certeza jurídica del accionar de la Presidencia de la República;</a:t>
            </a:r>
            <a:endParaRPr lang="es-GT" sz="2800" dirty="0">
              <a:latin typeface="Arial" panose="020B0604020202020204" pitchFamily="34" charset="0"/>
              <a:cs typeface="Arial" panose="020B0604020202020204" pitchFamily="34" charset="0"/>
            </a:endParaRPr>
          </a:p>
          <a:p>
            <a:pPr lvl="1" algn="just">
              <a:lnSpc>
                <a:spcPct val="150000"/>
              </a:lnSpc>
              <a:buClr>
                <a:srgbClr val="0070C0"/>
              </a:buClr>
              <a:buFont typeface="Wingdings" panose="05000000000000000000" pitchFamily="2" charset="2"/>
              <a:buChar char="§"/>
            </a:pPr>
            <a:r>
              <a:rPr lang="es-GT" sz="2800" dirty="0">
                <a:latin typeface="Arial" panose="020B0604020202020204" pitchFamily="34" charset="0"/>
                <a:cs typeface="Arial" panose="020B0604020202020204" pitchFamily="34" charset="0"/>
              </a:rPr>
              <a:t>Actuar como enlace entre la Presidencia de la República y demás entidades del Organismo Ejecutivo;</a:t>
            </a:r>
          </a:p>
          <a:p>
            <a:pPr lvl="1" algn="just">
              <a:lnSpc>
                <a:spcPct val="150000"/>
              </a:lnSpc>
              <a:buClr>
                <a:srgbClr val="0070C0"/>
              </a:buClr>
              <a:buFont typeface="Wingdings" panose="05000000000000000000" pitchFamily="2" charset="2"/>
              <a:buChar char="§"/>
            </a:pPr>
            <a:r>
              <a:rPr lang="es-GT" sz="2800" dirty="0">
                <a:latin typeface="Arial" panose="020B0604020202020204" pitchFamily="34" charset="0"/>
                <a:cs typeface="Arial" panose="020B0604020202020204" pitchFamily="34" charset="0"/>
              </a:rPr>
              <a:t>Emitir circulares a los Ministerios de Estado, Secretarías de la Presidencia de la República y demás entidades de la Administración Pública, para dar fluidez a los asuntos o procedimientos administrativos que le son propios;</a:t>
            </a:r>
          </a:p>
          <a:p>
            <a:pPr lvl="1" algn="just">
              <a:lnSpc>
                <a:spcPct val="150000"/>
              </a:lnSpc>
              <a:buClr>
                <a:srgbClr val="0070C0"/>
              </a:buClr>
              <a:buFont typeface="Wingdings" panose="05000000000000000000" pitchFamily="2" charset="2"/>
              <a:buChar char="§"/>
            </a:pPr>
            <a:r>
              <a:rPr lang="es-MX" sz="2800" dirty="0">
                <a:latin typeface="Arial" panose="020B0604020202020204" pitchFamily="34" charset="0"/>
                <a:cs typeface="Arial" panose="020B0604020202020204" pitchFamily="34" charset="0"/>
              </a:rPr>
              <a:t>Ejercer, por delegación del Presidente de la República, el control de las entidades administrativas dependientes de la Presidencia de la República;</a:t>
            </a:r>
            <a:endParaRPr lang="es-GT" sz="2800" dirty="0">
              <a:latin typeface="Arial" panose="020B0604020202020204" pitchFamily="34" charset="0"/>
              <a:cs typeface="Arial" panose="020B0604020202020204" pitchFamily="34" charset="0"/>
            </a:endParaRPr>
          </a:p>
          <a:p>
            <a:pPr lvl="1" algn="just">
              <a:lnSpc>
                <a:spcPct val="150000"/>
              </a:lnSpc>
              <a:buClr>
                <a:srgbClr val="0070C0"/>
              </a:buClr>
              <a:buFont typeface="Wingdings" panose="05000000000000000000" pitchFamily="2" charset="2"/>
              <a:buChar char="§"/>
            </a:pPr>
            <a:r>
              <a:rPr lang="es-GT" sz="2800" dirty="0">
                <a:latin typeface="Arial" panose="020B0604020202020204" pitchFamily="34" charset="0"/>
                <a:cs typeface="Arial" panose="020B0604020202020204" pitchFamily="34" charset="0"/>
              </a:rPr>
              <a:t>Promover, por instrucciones del Presidente de la República, el régimen jurídico-administrativo del Estado que propicie la eficiencia y eficacia;</a:t>
            </a:r>
          </a:p>
          <a:p>
            <a:pPr lvl="1" algn="just">
              <a:lnSpc>
                <a:spcPct val="150000"/>
              </a:lnSpc>
              <a:buClr>
                <a:srgbClr val="0070C0"/>
              </a:buClr>
              <a:buFont typeface="Wingdings" panose="05000000000000000000" pitchFamily="2" charset="2"/>
              <a:buChar char="§"/>
            </a:pPr>
            <a:r>
              <a:rPr lang="es-MX" sz="2800" dirty="0">
                <a:latin typeface="Arial" panose="020B0604020202020204" pitchFamily="34" charset="0"/>
                <a:cs typeface="Arial" panose="020B0604020202020204" pitchFamily="34" charset="0"/>
              </a:rPr>
              <a:t>Coordinar, por instrucciones del Presidente de la República, porque la administración pública se desarrolle en armonía con los principios que la orientan.</a:t>
            </a:r>
            <a:endParaRPr lang="es-GT" sz="2800" dirty="0">
              <a:latin typeface="Arial" panose="020B0604020202020204" pitchFamily="34" charset="0"/>
              <a:cs typeface="Arial" panose="020B0604020202020204" pitchFamily="34" charset="0"/>
            </a:endParaRPr>
          </a:p>
          <a:p>
            <a:pPr lvl="1"/>
            <a:endParaRPr lang="es-GT" dirty="0">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530AB1E2-E7D9-478E-8E9C-68FC91F36907}"/>
              </a:ext>
            </a:extLst>
          </p:cNvPr>
          <p:cNvSpPr txBox="1">
            <a:spLocks/>
          </p:cNvSpPr>
          <p:nvPr/>
        </p:nvSpPr>
        <p:spPr>
          <a:xfrm>
            <a:off x="1304431" y="1027557"/>
            <a:ext cx="9029177" cy="54708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s-GT" sz="2800" b="1" dirty="0">
                <a:latin typeface="Arial" panose="020B0604020202020204" pitchFamily="34" charset="0"/>
                <a:cs typeface="Arial" panose="020B0604020202020204" pitchFamily="34" charset="0"/>
              </a:rPr>
              <a:t>PRINCIPALES FUNCIONES DE </a:t>
            </a:r>
            <a:r>
              <a:rPr lang="es-MX" sz="2800" b="1" dirty="0" smtClean="0">
                <a:latin typeface="Arial" panose="020B0604020202020204" pitchFamily="34" charset="0"/>
                <a:cs typeface="Arial" panose="020B0604020202020204" pitchFamily="34" charset="0"/>
              </a:rPr>
              <a:t>SECRETARÍA </a:t>
            </a:r>
            <a:r>
              <a:rPr lang="es-MX" sz="2800" b="1" dirty="0">
                <a:latin typeface="Arial" panose="020B0604020202020204" pitchFamily="34" charset="0"/>
                <a:cs typeface="Arial" panose="020B0604020202020204" pitchFamily="34" charset="0"/>
              </a:rPr>
              <a:t>GENERAL DE LA PRESIDENCIA DE LA REPÚBLICA</a:t>
            </a:r>
            <a:endParaRPr lang="es-GT" sz="2800" b="1" dirty="0">
              <a:latin typeface="Arial" panose="020B0604020202020204" pitchFamily="34" charset="0"/>
              <a:cs typeface="Arial" panose="020B0604020202020204" pitchFamily="34" charset="0"/>
            </a:endParaRPr>
          </a:p>
        </p:txBody>
      </p:sp>
      <p:sp>
        <p:nvSpPr>
          <p:cNvPr id="2" name="Marcador de número de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2</a:t>
            </a:fld>
            <a:endParaRPr lang="es-GT"/>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 name="Rectángulo 8">
            <a:extLst>
              <a:ext uri="{FF2B5EF4-FFF2-40B4-BE49-F238E27FC236}">
                <a16:creationId xmlns:a16="http://schemas.microsoft.com/office/drawing/2014/main" id="{E1BC9FA7-8636-4490-BB6A-3BEA74256D67}"/>
              </a:ext>
            </a:extLst>
          </p:cNvPr>
          <p:cNvSpPr/>
          <p:nvPr/>
        </p:nvSpPr>
        <p:spPr>
          <a:xfrm>
            <a:off x="10500231" y="2259106"/>
            <a:ext cx="1252498" cy="273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7" name="Título 1">
            <a:extLst>
              <a:ext uri="{FF2B5EF4-FFF2-40B4-BE49-F238E27FC236}">
                <a16:creationId xmlns:a16="http://schemas.microsoft.com/office/drawing/2014/main" id="{F3E85465-8448-4C83-9C28-AC9152579F60}"/>
              </a:ext>
            </a:extLst>
          </p:cNvPr>
          <p:cNvSpPr>
            <a:spLocks noGrp="1"/>
          </p:cNvSpPr>
          <p:nvPr>
            <p:ph type="title"/>
          </p:nvPr>
        </p:nvSpPr>
        <p:spPr>
          <a:xfrm>
            <a:off x="682706" y="540650"/>
            <a:ext cx="8791303" cy="547089"/>
          </a:xfrm>
        </p:spPr>
        <p:txBody>
          <a:bodyPr>
            <a:noAutofit/>
          </a:bodyPr>
          <a:lstStyle/>
          <a:p>
            <a:r>
              <a:rPr lang="es-GT" sz="2800" b="1" dirty="0">
                <a:latin typeface="Arial" panose="020B0604020202020204" pitchFamily="34" charset="0"/>
                <a:cs typeface="Arial" panose="020B0604020202020204" pitchFamily="34" charset="0"/>
              </a:rPr>
              <a:t>EJECUCIÓN PRESUPUESTARIA POR FINALIDAD AL PRIMER CUATRIMESTRE 2022</a:t>
            </a:r>
          </a:p>
        </p:txBody>
      </p:sp>
      <p:sp>
        <p:nvSpPr>
          <p:cNvPr id="2" name="CuadroTexto 1">
            <a:extLst>
              <a:ext uri="{FF2B5EF4-FFF2-40B4-BE49-F238E27FC236}">
                <a16:creationId xmlns:a16="http://schemas.microsoft.com/office/drawing/2014/main" id="{4ED7E752-B249-4C6C-9FD0-4CF7A5D36413}"/>
              </a:ext>
            </a:extLst>
          </p:cNvPr>
          <p:cNvSpPr txBox="1"/>
          <p:nvPr/>
        </p:nvSpPr>
        <p:spPr>
          <a:xfrm>
            <a:off x="4928413" y="5977859"/>
            <a:ext cx="2484351" cy="246221"/>
          </a:xfrm>
          <a:prstGeom prst="rect">
            <a:avLst/>
          </a:prstGeom>
          <a:noFill/>
        </p:spPr>
        <p:txBody>
          <a:bodyPr wrap="square" rtlCol="0">
            <a:spAutoFit/>
          </a:bodyPr>
          <a:lstStyle/>
          <a:p>
            <a:r>
              <a:rPr lang="es-GT" sz="1000" dirty="0"/>
              <a:t>* Cifras en millones de quetzales</a:t>
            </a:r>
          </a:p>
        </p:txBody>
      </p:sp>
      <p:grpSp>
        <p:nvGrpSpPr>
          <p:cNvPr id="3" name="Grupo 2"/>
          <p:cNvGrpSpPr/>
          <p:nvPr/>
        </p:nvGrpSpPr>
        <p:grpSpPr>
          <a:xfrm>
            <a:off x="315061" y="2798768"/>
            <a:ext cx="5441359" cy="3028262"/>
            <a:chOff x="667210" y="1458897"/>
            <a:chExt cx="5441359" cy="3028262"/>
          </a:xfrm>
        </p:grpSpPr>
        <p:sp>
          <p:nvSpPr>
            <p:cNvPr id="8" name="Cuadro de texto 24"/>
            <p:cNvSpPr txBox="1"/>
            <p:nvPr/>
          </p:nvSpPr>
          <p:spPr>
            <a:xfrm>
              <a:off x="682706" y="1458897"/>
              <a:ext cx="5425863" cy="313036"/>
            </a:xfrm>
            <a:prstGeom prst="rect">
              <a:avLst/>
            </a:prstGeom>
            <a:solidFill>
              <a:schemeClr val="accent5">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50000"/>
                </a:lnSpc>
                <a:spcAft>
                  <a:spcPts val="800"/>
                </a:spcAft>
              </a:pPr>
              <a:r>
                <a:rPr lang="es-MX" sz="1100" b="1" dirty="0">
                  <a:effectLst/>
                  <a:latin typeface="+mj-lt"/>
                  <a:ea typeface="Calibri" panose="020F0502020204030204" pitchFamily="34" charset="0"/>
                  <a:cs typeface="Times New Roman" panose="02020603050405020304" pitchFamily="18" charset="0"/>
                </a:rPr>
                <a:t>Comisión Presidencial Contra la Corrupción</a:t>
              </a:r>
              <a:endParaRPr lang="es-GT" sz="1100" dirty="0">
                <a:effectLst/>
                <a:latin typeface="+mj-lt"/>
                <a:ea typeface="Calibri" panose="020F0502020204030204" pitchFamily="34" charset="0"/>
                <a:cs typeface="Times New Roman" panose="02020603050405020304" pitchFamily="18" charset="0"/>
              </a:endParaRPr>
            </a:p>
          </p:txBody>
        </p:sp>
        <p:graphicFrame>
          <p:nvGraphicFramePr>
            <p:cNvPr id="15" name="Gráfico 14"/>
            <p:cNvGraphicFramePr>
              <a:graphicFrameLocks/>
            </p:cNvGraphicFramePr>
            <p:nvPr>
              <p:extLst>
                <p:ext uri="{D42A27DB-BD31-4B8C-83A1-F6EECF244321}">
                  <p14:modId xmlns:p14="http://schemas.microsoft.com/office/powerpoint/2010/main" val="2430219667"/>
                </p:ext>
              </p:extLst>
            </p:nvPr>
          </p:nvGraphicFramePr>
          <p:xfrm>
            <a:off x="667210" y="1827317"/>
            <a:ext cx="5441359" cy="2659842"/>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4" name="Grupo 3"/>
          <p:cNvGrpSpPr/>
          <p:nvPr/>
        </p:nvGrpSpPr>
        <p:grpSpPr>
          <a:xfrm>
            <a:off x="6170589" y="2798768"/>
            <a:ext cx="5582140" cy="3179091"/>
            <a:chOff x="6170589" y="1705259"/>
            <a:chExt cx="5582140" cy="3179091"/>
          </a:xfrm>
        </p:grpSpPr>
        <p:sp>
          <p:nvSpPr>
            <p:cNvPr id="11" name="Cuadro de texto 24"/>
            <p:cNvSpPr txBox="1"/>
            <p:nvPr/>
          </p:nvSpPr>
          <p:spPr>
            <a:xfrm>
              <a:off x="6170589" y="1705259"/>
              <a:ext cx="5582140" cy="368420"/>
            </a:xfrm>
            <a:prstGeom prst="rect">
              <a:avLst/>
            </a:prstGeom>
            <a:solidFill>
              <a:srgbClr val="00B0F0"/>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50000"/>
                </a:lnSpc>
                <a:spcAft>
                  <a:spcPts val="800"/>
                </a:spcAft>
              </a:pPr>
              <a:r>
                <a:rPr lang="es-MX" sz="1100" b="1" dirty="0">
                  <a:effectLst/>
                  <a:latin typeface="+mj-lt"/>
                  <a:ea typeface="Calibri" panose="020F0502020204030204" pitchFamily="34" charset="0"/>
                  <a:cs typeface="Times New Roman" panose="02020603050405020304" pitchFamily="18" charset="0"/>
                </a:rPr>
                <a:t>Comisión Presidencial Contra la Corrupción</a:t>
              </a:r>
              <a:endParaRPr lang="es-GT" sz="1100" dirty="0">
                <a:effectLst/>
                <a:latin typeface="+mj-lt"/>
                <a:ea typeface="Calibri" panose="020F0502020204030204" pitchFamily="34" charset="0"/>
                <a:cs typeface="Times New Roman" panose="02020603050405020304" pitchFamily="18" charset="0"/>
              </a:endParaRPr>
            </a:p>
          </p:txBody>
        </p:sp>
        <p:graphicFrame>
          <p:nvGraphicFramePr>
            <p:cNvPr id="16" name="Gráfico 15">
              <a:extLst>
                <a:ext uri="{FF2B5EF4-FFF2-40B4-BE49-F238E27FC236}">
                  <a16:creationId xmlns:a16="http://schemas.microsoft.com/office/drawing/2014/main" id="{767B6C65-0CD0-40A3-9416-69F7F35C8F6A}"/>
                </a:ext>
              </a:extLst>
            </p:cNvPr>
            <p:cNvGraphicFramePr>
              <a:graphicFrameLocks/>
            </p:cNvGraphicFramePr>
            <p:nvPr>
              <p:extLst>
                <p:ext uri="{D42A27DB-BD31-4B8C-83A1-F6EECF244321}">
                  <p14:modId xmlns:p14="http://schemas.microsoft.com/office/powerpoint/2010/main" val="3836469225"/>
                </p:ext>
              </p:extLst>
            </p:nvPr>
          </p:nvGraphicFramePr>
          <p:xfrm>
            <a:off x="6170589" y="2169124"/>
            <a:ext cx="5582140" cy="2715226"/>
          </p:xfrm>
          <a:graphic>
            <a:graphicData uri="http://schemas.openxmlformats.org/drawingml/2006/chart">
              <c:chart xmlns:c="http://schemas.openxmlformats.org/drawingml/2006/chart" xmlns:r="http://schemas.openxmlformats.org/officeDocument/2006/relationships" r:id="rId5"/>
            </a:graphicData>
          </a:graphic>
        </p:graphicFrame>
      </p:grpSp>
      <p:pic>
        <p:nvPicPr>
          <p:cNvPr id="5" name="Imagen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0568" y="1223077"/>
            <a:ext cx="1690344" cy="1547999"/>
          </a:xfrm>
          <a:prstGeom prst="rect">
            <a:avLst/>
          </a:prstGeom>
        </p:spPr>
      </p:pic>
      <p:pic>
        <p:nvPicPr>
          <p:cNvPr id="17" name="Imagen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9090" y="1382096"/>
            <a:ext cx="2905137" cy="1416672"/>
          </a:xfrm>
          <a:prstGeom prst="rect">
            <a:avLst/>
          </a:prstGeom>
        </p:spPr>
      </p:pic>
      <p:sp>
        <p:nvSpPr>
          <p:cNvPr id="6" name="Marcador de número de diapositiva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20</a:t>
            </a:fld>
            <a:endParaRPr lang="es-GT"/>
          </a:p>
        </p:txBody>
      </p:sp>
    </p:spTree>
    <p:extLst>
      <p:ext uri="{BB962C8B-B14F-4D97-AF65-F5344CB8AC3E}">
        <p14:creationId xmlns:p14="http://schemas.microsoft.com/office/powerpoint/2010/main" val="4258782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grpSp>
        <p:nvGrpSpPr>
          <p:cNvPr id="5" name="Grupo 4">
            <a:extLst>
              <a:ext uri="{FF2B5EF4-FFF2-40B4-BE49-F238E27FC236}">
                <a16:creationId xmlns:a16="http://schemas.microsoft.com/office/drawing/2014/main" id="{3CE19077-5466-4ECD-84A0-F5EF39E2DC69}"/>
              </a:ext>
            </a:extLst>
          </p:cNvPr>
          <p:cNvGrpSpPr/>
          <p:nvPr/>
        </p:nvGrpSpPr>
        <p:grpSpPr>
          <a:xfrm>
            <a:off x="0" y="1714"/>
            <a:ext cx="12192000" cy="6856286"/>
            <a:chOff x="0" y="1714"/>
            <a:chExt cx="12192000" cy="6856286"/>
          </a:xfrm>
        </p:grpSpPr>
        <p:pic>
          <p:nvPicPr>
            <p:cNvPr id="3" name="Imagen 2">
              <a:extLst>
                <a:ext uri="{FF2B5EF4-FFF2-40B4-BE49-F238E27FC236}">
                  <a16:creationId xmlns:a16="http://schemas.microsoft.com/office/drawing/2014/main" id="{A649A387-4B49-4C45-A699-A908FC762BD9}"/>
                </a:ext>
              </a:extLst>
            </p:cNvPr>
            <p:cNvPicPr>
              <a:picLocks noChangeAspect="1"/>
            </p:cNvPicPr>
            <p:nvPr/>
          </p:nvPicPr>
          <p:blipFill>
            <a:blip r:embed="rId4"/>
            <a:stretch>
              <a:fillRect/>
            </a:stretch>
          </p:blipFill>
          <p:spPr>
            <a:xfrm>
              <a:off x="0" y="1714"/>
              <a:ext cx="12192000" cy="6856286"/>
            </a:xfrm>
            <a:prstGeom prst="rect">
              <a:avLst/>
            </a:prstGeom>
          </p:spPr>
        </p:pic>
        <p:sp>
          <p:nvSpPr>
            <p:cNvPr id="6" name="Título 1">
              <a:extLst>
                <a:ext uri="{FF2B5EF4-FFF2-40B4-BE49-F238E27FC236}">
                  <a16:creationId xmlns:a16="http://schemas.microsoft.com/office/drawing/2014/main" id="{F1B37B23-C2E8-45CF-8A71-91E65135901F}"/>
                </a:ext>
              </a:extLst>
            </p:cNvPr>
            <p:cNvSpPr txBox="1">
              <a:spLocks/>
            </p:cNvSpPr>
            <p:nvPr/>
          </p:nvSpPr>
          <p:spPr>
            <a:xfrm>
              <a:off x="229381" y="600092"/>
              <a:ext cx="11639889" cy="613240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4000" b="1" dirty="0">
                  <a:solidFill>
                    <a:schemeClr val="bg1"/>
                  </a:solidFill>
                  <a:cs typeface="Arial" panose="020B0604020202020204" pitchFamily="34" charset="0"/>
                </a:rPr>
                <a:t>RENDICIÓN DE CUENTAS</a:t>
              </a:r>
              <a:br>
                <a:rPr lang="es-GT" sz="4000" b="1" dirty="0">
                  <a:solidFill>
                    <a:schemeClr val="bg1"/>
                  </a:solidFill>
                  <a:cs typeface="Arial" panose="020B0604020202020204" pitchFamily="34" charset="0"/>
                </a:rPr>
              </a:br>
              <a:r>
                <a:rPr lang="es-GT" sz="4000" b="1" dirty="0">
                  <a:solidFill>
                    <a:schemeClr val="bg1"/>
                  </a:solidFill>
                  <a:cs typeface="Arial" panose="020B0604020202020204" pitchFamily="34" charset="0"/>
                </a:rPr>
                <a:t>PRIMER CUATRIMESTRE 2022</a:t>
              </a:r>
            </a:p>
            <a:p>
              <a:pPr algn="r"/>
              <a:endParaRPr lang="es-GT" sz="3200" b="1" dirty="0">
                <a:solidFill>
                  <a:srgbClr val="00B0F0"/>
                </a:solidFill>
                <a:cs typeface="Arial" panose="020B0604020202020204" pitchFamily="34" charset="0"/>
              </a:endParaRPr>
            </a:p>
            <a:p>
              <a:pPr algn="r"/>
              <a:endParaRPr lang="es-GT" sz="3200" b="1" dirty="0">
                <a:solidFill>
                  <a:srgbClr val="00B0F0"/>
                </a:solidFill>
                <a:cs typeface="Arial" panose="020B0604020202020204" pitchFamily="34" charset="0"/>
              </a:endParaRPr>
            </a:p>
            <a:p>
              <a:pPr algn="r"/>
              <a:endParaRPr lang="es-GT" sz="3200" b="1" dirty="0">
                <a:solidFill>
                  <a:srgbClr val="00B0F0"/>
                </a:solidFill>
                <a:cs typeface="Arial" panose="020B0604020202020204" pitchFamily="34" charset="0"/>
              </a:endParaRPr>
            </a:p>
            <a:p>
              <a:pPr algn="r"/>
              <a:endParaRPr lang="es-GT" sz="3200" b="1" dirty="0">
                <a:solidFill>
                  <a:srgbClr val="00B0F0"/>
                </a:solidFill>
                <a:cs typeface="Arial" panose="020B0604020202020204" pitchFamily="34" charset="0"/>
              </a:endParaRPr>
            </a:p>
            <a:p>
              <a:pPr algn="ctr"/>
              <a:r>
                <a:rPr lang="es-GT" b="1" dirty="0">
                  <a:solidFill>
                    <a:srgbClr val="A09185"/>
                  </a:solidFill>
                </a:rPr>
                <a:t>RESULTADOS ESPECÍFICOS</a:t>
              </a:r>
            </a:p>
            <a:p>
              <a:pPr algn="r"/>
              <a:endParaRPr lang="es-GT" sz="3200" b="1" dirty="0">
                <a:solidFill>
                  <a:srgbClr val="00B0F0"/>
                </a:solidFill>
                <a:cs typeface="Arial" panose="020B0604020202020204" pitchFamily="34" charset="0"/>
              </a:endParaRPr>
            </a:p>
          </p:txBody>
        </p:sp>
      </p:grpSp>
      <p:sp>
        <p:nvSpPr>
          <p:cNvPr id="2" name="Marcador de número de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21</a:t>
            </a:fld>
            <a:endParaRPr lang="es-GT"/>
          </a:p>
        </p:txBody>
      </p:sp>
    </p:spTree>
    <p:extLst>
      <p:ext uri="{BB962C8B-B14F-4D97-AF65-F5344CB8AC3E}">
        <p14:creationId xmlns:p14="http://schemas.microsoft.com/office/powerpoint/2010/main" val="23147242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352926" y="1569408"/>
            <a:ext cx="6451513" cy="496950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es-MX" sz="1600" b="1" dirty="0" smtClean="0">
                <a:latin typeface="Arial" panose="020B0604020202020204" pitchFamily="34" charset="0"/>
                <a:cs typeface="Arial" panose="020B0604020202020204" pitchFamily="34" charset="0"/>
              </a:rPr>
              <a:t>Expedientes Administrativos. </a:t>
            </a:r>
          </a:p>
          <a:p>
            <a:pPr lvl="1" algn="just">
              <a:lnSpc>
                <a:spcPct val="150000"/>
              </a:lnSpc>
            </a:pPr>
            <a:r>
              <a:rPr lang="es-MX" sz="1200" dirty="0" smtClean="0">
                <a:latin typeface="Arial" panose="020B0604020202020204" pitchFamily="34" charset="0"/>
                <a:cs typeface="Arial" panose="020B0604020202020204" pitchFamily="34" charset="0"/>
              </a:rPr>
              <a:t>Dictámenes y Opiniones que permitieron facilitar al Presidente de la República la toma de decisiones, materializadas en Acuerdos Gubernativos. </a:t>
            </a:r>
          </a:p>
          <a:p>
            <a:pPr lvl="1" algn="just">
              <a:lnSpc>
                <a:spcPct val="150000"/>
              </a:lnSpc>
            </a:pPr>
            <a:r>
              <a:rPr lang="es-MX" sz="1200" dirty="0" smtClean="0">
                <a:latin typeface="Arial" panose="020B0604020202020204" pitchFamily="34" charset="0"/>
                <a:cs typeface="Arial" panose="020B0604020202020204" pitchFamily="34" charset="0"/>
              </a:rPr>
              <a:t>Providencias que permitieron corregir aspectos sustanciales en los expedientes, para dotar de certeza jurídica las disposiciones emanadas del Presidente de la República. </a:t>
            </a:r>
          </a:p>
          <a:p>
            <a:pPr algn="just">
              <a:lnSpc>
                <a:spcPct val="150000"/>
              </a:lnSpc>
            </a:pPr>
            <a:r>
              <a:rPr lang="es-MX" sz="1600" b="1" dirty="0" smtClean="0">
                <a:latin typeface="Arial" panose="020B0604020202020204" pitchFamily="34" charset="0"/>
                <a:cs typeface="Arial" panose="020B0604020202020204" pitchFamily="34" charset="0"/>
              </a:rPr>
              <a:t>Expedientes Judiciales. </a:t>
            </a:r>
          </a:p>
          <a:p>
            <a:pPr lvl="1" algn="just">
              <a:lnSpc>
                <a:spcPct val="150000"/>
              </a:lnSpc>
            </a:pPr>
            <a:r>
              <a:rPr lang="es-MX" sz="1200" dirty="0" smtClean="0">
                <a:latin typeface="Arial" panose="020B0604020202020204" pitchFamily="34" charset="0"/>
                <a:cs typeface="Arial" panose="020B0604020202020204" pitchFamily="34" charset="0"/>
              </a:rPr>
              <a:t>Evacuación de audiencias conferidas al Presidente de la República en las diferentes acciones constitucionales, a través de los memoriales respectivos, diligenciados oportuna y eficientemente. </a:t>
            </a:r>
          </a:p>
          <a:p>
            <a:pPr lvl="1" algn="just">
              <a:lnSpc>
                <a:spcPct val="150000"/>
              </a:lnSpc>
            </a:pPr>
            <a:r>
              <a:rPr lang="es-MX" sz="1200" dirty="0" smtClean="0">
                <a:latin typeface="Arial" panose="020B0604020202020204" pitchFamily="34" charset="0"/>
                <a:cs typeface="Arial" panose="020B0604020202020204" pitchFamily="34" charset="0"/>
              </a:rPr>
              <a:t>Asesoría y acompañamiento brindado en actuaciones de índole judicial.</a:t>
            </a:r>
          </a:p>
          <a:p>
            <a:pPr lvl="1" algn="just">
              <a:lnSpc>
                <a:spcPct val="150000"/>
              </a:lnSpc>
            </a:pPr>
            <a:r>
              <a:rPr lang="es-MX" sz="1200" dirty="0" smtClean="0">
                <a:latin typeface="Arial" panose="020B0604020202020204" pitchFamily="34" charset="0"/>
                <a:cs typeface="Arial" panose="020B0604020202020204" pitchFamily="34" charset="0"/>
              </a:rPr>
              <a:t>Emisión de dictámenes, opiniones y providencias, en proyectos de iniciativas de ley y solicitudes dirigidas al presidente de la República, mismas que fueron atendidas y remitidas a las instancias correspondientes, en observancia de las facultades conferidas en la Constitución Política de la República y demás leyes vigentes.</a:t>
            </a:r>
          </a:p>
          <a:p>
            <a:pPr>
              <a:lnSpc>
                <a:spcPct val="150000"/>
              </a:lnSpc>
            </a:pPr>
            <a:endParaRPr lang="es-GT" sz="1600" dirty="0" smtClean="0">
              <a:latin typeface="Arial" panose="020B0604020202020204" pitchFamily="34" charset="0"/>
              <a:cs typeface="Arial" panose="020B0604020202020204" pitchFamily="34" charset="0"/>
            </a:endParaRPr>
          </a:p>
          <a:p>
            <a:pPr>
              <a:lnSpc>
                <a:spcPct val="150000"/>
              </a:lnSpc>
            </a:pPr>
            <a:endParaRPr lang="es-GT" sz="1600" dirty="0" smtClean="0">
              <a:latin typeface="Arial" panose="020B0604020202020204" pitchFamily="34" charset="0"/>
              <a:cs typeface="Arial" panose="020B0604020202020204" pitchFamily="34" charset="0"/>
            </a:endParaRPr>
          </a:p>
          <a:p>
            <a:pPr>
              <a:lnSpc>
                <a:spcPct val="150000"/>
              </a:lnSpc>
            </a:pPr>
            <a:endParaRPr lang="es-GT" sz="1600" dirty="0" smtClean="0">
              <a:latin typeface="Arial" panose="020B0604020202020204" pitchFamily="34" charset="0"/>
              <a:cs typeface="Arial" panose="020B0604020202020204" pitchFamily="34" charset="0"/>
            </a:endParaRPr>
          </a:p>
          <a:p>
            <a:pPr>
              <a:lnSpc>
                <a:spcPct val="150000"/>
              </a:lnSpc>
            </a:pPr>
            <a:endParaRPr lang="es-GT" sz="1600" dirty="0">
              <a:latin typeface="Arial" panose="020B0604020202020204" pitchFamily="34" charset="0"/>
              <a:cs typeface="Arial" panose="020B0604020202020204" pitchFamily="34" charset="0"/>
            </a:endParaRPr>
          </a:p>
        </p:txBody>
      </p:sp>
      <p:sp>
        <p:nvSpPr>
          <p:cNvPr id="15" name="Título 1">
            <a:extLst>
              <a:ext uri="{FF2B5EF4-FFF2-40B4-BE49-F238E27FC236}">
                <a16:creationId xmlns:a16="http://schemas.microsoft.com/office/drawing/2014/main" id="{1E4339DE-E389-44FD-9430-E98D48BA7BA0}"/>
              </a:ext>
            </a:extLst>
          </p:cNvPr>
          <p:cNvSpPr txBox="1">
            <a:spLocks/>
          </p:cNvSpPr>
          <p:nvPr/>
        </p:nvSpPr>
        <p:spPr>
          <a:xfrm>
            <a:off x="1819216" y="270805"/>
            <a:ext cx="8734484" cy="6689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nSpc>
                <a:spcPct val="120000"/>
              </a:lnSpc>
            </a:pPr>
            <a:r>
              <a:rPr lang="es-GT" sz="2400" dirty="0">
                <a:latin typeface="Arial" panose="020B0604020202020204" pitchFamily="34" charset="0"/>
                <a:cs typeface="Arial" panose="020B0604020202020204" pitchFamily="34" charset="0"/>
              </a:rPr>
              <a:t>PRINCIPALES RESULTADOS Y </a:t>
            </a:r>
            <a:r>
              <a:rPr lang="es-GT" sz="2400" dirty="0" smtClean="0">
                <a:latin typeface="Arial" panose="020B0604020202020204" pitchFamily="34" charset="0"/>
                <a:cs typeface="Arial" panose="020B0604020202020204" pitchFamily="34" charset="0"/>
              </a:rPr>
              <a:t>AVANCES</a:t>
            </a:r>
            <a:endParaRPr lang="es-GT" sz="2400" dirty="0">
              <a:latin typeface="Arial" panose="020B0604020202020204" pitchFamily="34" charset="0"/>
              <a:cs typeface="Arial" panose="020B0604020202020204" pitchFamily="34" charset="0"/>
            </a:endParaRPr>
          </a:p>
        </p:txBody>
      </p:sp>
      <p:sp>
        <p:nvSpPr>
          <p:cNvPr id="2" name="Marcador de número de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22</a:t>
            </a:fld>
            <a:endParaRPr lang="es-GT"/>
          </a:p>
        </p:txBody>
      </p:sp>
      <p:pic>
        <p:nvPicPr>
          <p:cNvPr id="3" name="Imagen 2"/>
          <p:cNvPicPr>
            <a:picLocks noChangeAspect="1"/>
          </p:cNvPicPr>
          <p:nvPr/>
        </p:nvPicPr>
        <p:blipFill rotWithShape="1">
          <a:blip r:embed="rId3"/>
          <a:srcRect l="4889" b="13384"/>
          <a:stretch/>
        </p:blipFill>
        <p:spPr>
          <a:xfrm>
            <a:off x="6977694" y="2731295"/>
            <a:ext cx="4691277" cy="2403130"/>
          </a:xfrm>
          <a:prstGeom prst="rect">
            <a:avLst/>
          </a:prstGeom>
        </p:spPr>
      </p:pic>
      <p:sp>
        <p:nvSpPr>
          <p:cNvPr id="4" name="Rectángulo 3"/>
          <p:cNvSpPr/>
          <p:nvPr/>
        </p:nvSpPr>
        <p:spPr>
          <a:xfrm>
            <a:off x="526181" y="790023"/>
            <a:ext cx="10976008" cy="738664"/>
          </a:xfrm>
          <a:prstGeom prst="rect">
            <a:avLst/>
          </a:prstGeom>
        </p:spPr>
        <p:txBody>
          <a:bodyPr wrap="square">
            <a:spAutoFit/>
          </a:bodyPr>
          <a:lstStyle/>
          <a:p>
            <a:pPr marL="0" lvl="0" indent="0" algn="just">
              <a:lnSpc>
                <a:spcPct val="150000"/>
              </a:lnSpc>
              <a:buNone/>
            </a:pPr>
            <a:r>
              <a:rPr lang="es-CR" dirty="0">
                <a:latin typeface="Arial" panose="020B0604020202020204" pitchFamily="34" charset="0"/>
                <a:cs typeface="Arial" panose="020B0604020202020204" pitchFamily="34" charset="0"/>
              </a:rPr>
              <a:t>Se recibió un total de 342 expedientes relacionados con </a:t>
            </a:r>
            <a:r>
              <a:rPr lang="es-MX" dirty="0">
                <a:latin typeface="Arial" panose="020B0604020202020204" pitchFamily="34" charset="0"/>
                <a:cs typeface="Arial" panose="020B0604020202020204" pitchFamily="34" charset="0"/>
              </a:rPr>
              <a:t>la asesoría y consultoría legal, de los cuales 208 corresponden a expedientes administrativos (195 expedientes atendidos y 13 en trámite) y 134 a expedientes judiciales.</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16394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723900" y="1371600"/>
            <a:ext cx="10506075" cy="5284693"/>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lnSpc>
                <a:spcPct val="150000"/>
              </a:lnSpc>
            </a:pPr>
            <a:r>
              <a:rPr lang="es-CR" sz="2000" dirty="0">
                <a:latin typeface="Arial" panose="020B0604020202020204" pitchFamily="34" charset="0"/>
                <a:cs typeface="Arial" panose="020B0604020202020204" pitchFamily="34" charset="0"/>
              </a:rPr>
              <a:t>Se atendió un total de </a:t>
            </a:r>
            <a:r>
              <a:rPr lang="es-CR" sz="2000" dirty="0" smtClean="0">
                <a:latin typeface="Arial" panose="020B0604020202020204" pitchFamily="34" charset="0"/>
                <a:cs typeface="Arial" panose="020B0604020202020204" pitchFamily="34" charset="0"/>
              </a:rPr>
              <a:t>53 </a:t>
            </a:r>
            <a:r>
              <a:rPr lang="es-CR" sz="2000" dirty="0">
                <a:latin typeface="Arial" panose="020B0604020202020204" pitchFamily="34" charset="0"/>
                <a:cs typeface="Arial" panose="020B0604020202020204" pitchFamily="34" charset="0"/>
              </a:rPr>
              <a:t>solicitudes de información pública de las cuales </a:t>
            </a:r>
            <a:r>
              <a:rPr lang="es-CR" sz="2000" dirty="0" smtClean="0">
                <a:latin typeface="Arial" panose="020B0604020202020204" pitchFamily="34" charset="0"/>
                <a:cs typeface="Arial" panose="020B0604020202020204" pitchFamily="34" charset="0"/>
              </a:rPr>
              <a:t>42 </a:t>
            </a:r>
            <a:r>
              <a:rPr lang="es-CR" sz="2000" dirty="0">
                <a:latin typeface="Arial" panose="020B0604020202020204" pitchFamily="34" charset="0"/>
                <a:cs typeface="Arial" panose="020B0604020202020204" pitchFamily="34" charset="0"/>
              </a:rPr>
              <a:t>corresponden a la Secretaría General de la Presidencia de la República y </a:t>
            </a:r>
            <a:r>
              <a:rPr lang="es-CR" sz="2000" dirty="0" smtClean="0">
                <a:latin typeface="Arial" panose="020B0604020202020204" pitchFamily="34" charset="0"/>
                <a:cs typeface="Arial" panose="020B0604020202020204" pitchFamily="34" charset="0"/>
              </a:rPr>
              <a:t>11 </a:t>
            </a:r>
            <a:r>
              <a:rPr lang="es-CR" sz="2000" dirty="0">
                <a:latin typeface="Arial" panose="020B0604020202020204" pitchFamily="34" charset="0"/>
                <a:cs typeface="Arial" panose="020B0604020202020204" pitchFamily="34" charset="0"/>
              </a:rPr>
              <a:t>al Presidente de la República de Guatemala. </a:t>
            </a:r>
            <a:endParaRPr lang="es-CR" sz="2000" dirty="0" smtClean="0">
              <a:latin typeface="Arial" panose="020B0604020202020204" pitchFamily="34" charset="0"/>
              <a:cs typeface="Arial" panose="020B0604020202020204" pitchFamily="34" charset="0"/>
            </a:endParaRPr>
          </a:p>
          <a:p>
            <a:pPr lvl="0" algn="just">
              <a:lnSpc>
                <a:spcPct val="150000"/>
              </a:lnSpc>
            </a:pPr>
            <a:r>
              <a:rPr lang="es-CR" sz="2000" dirty="0" smtClean="0">
                <a:latin typeface="Arial" panose="020B0604020202020204" pitchFamily="34" charset="0"/>
                <a:cs typeface="Arial" panose="020B0604020202020204" pitchFamily="34" charset="0"/>
              </a:rPr>
              <a:t>Se </a:t>
            </a:r>
            <a:r>
              <a:rPr lang="es-CR" sz="2000" dirty="0">
                <a:latin typeface="Arial" panose="020B0604020202020204" pitchFamily="34" charset="0"/>
                <a:cs typeface="Arial" panose="020B0604020202020204" pitchFamily="34" charset="0"/>
              </a:rPr>
              <a:t>dio fe administrativa de </a:t>
            </a:r>
            <a:r>
              <a:rPr lang="es-CR" sz="2000" dirty="0" smtClean="0">
                <a:latin typeface="Arial" panose="020B0604020202020204" pitchFamily="34" charset="0"/>
                <a:cs typeface="Arial" panose="020B0604020202020204" pitchFamily="34" charset="0"/>
              </a:rPr>
              <a:t>284 </a:t>
            </a:r>
            <a:r>
              <a:rPr lang="es-CR" sz="2000" dirty="0">
                <a:latin typeface="Arial" panose="020B0604020202020204" pitchFamily="34" charset="0"/>
                <a:cs typeface="Arial" panose="020B0604020202020204" pitchFamily="34" charset="0"/>
              </a:rPr>
              <a:t>Acuerdos Gubernativos</a:t>
            </a:r>
            <a:r>
              <a:rPr lang="es-CR" sz="2000" dirty="0" smtClean="0">
                <a:latin typeface="Arial" panose="020B0604020202020204" pitchFamily="34" charset="0"/>
                <a:cs typeface="Arial" panose="020B0604020202020204" pitchFamily="34" charset="0"/>
              </a:rPr>
              <a:t>.</a:t>
            </a:r>
          </a:p>
          <a:p>
            <a:pPr algn="just">
              <a:lnSpc>
                <a:spcPct val="150000"/>
              </a:lnSpc>
            </a:pPr>
            <a:r>
              <a:rPr lang="es-MX" sz="2000" dirty="0">
                <a:latin typeface="Arial" panose="020B0604020202020204" pitchFamily="34" charset="0"/>
                <a:cs typeface="Arial" panose="020B0604020202020204" pitchFamily="34" charset="0"/>
              </a:rPr>
              <a:t>Se tramitó un total de </a:t>
            </a:r>
            <a:r>
              <a:rPr lang="es-MX" sz="2000" dirty="0" smtClean="0">
                <a:latin typeface="Arial" panose="020B0604020202020204" pitchFamily="34" charset="0"/>
                <a:cs typeface="Arial" panose="020B0604020202020204" pitchFamily="34" charset="0"/>
              </a:rPr>
              <a:t>821 </a:t>
            </a:r>
            <a:r>
              <a:rPr lang="es-MX" sz="2000" dirty="0">
                <a:latin typeface="Arial" panose="020B0604020202020204" pitchFamily="34" charset="0"/>
                <a:cs typeface="Arial" panose="020B0604020202020204" pitchFamily="34" charset="0"/>
              </a:rPr>
              <a:t>expedientes de contratación de bienes y servicios de las dependencias adscritas a la Presidencia de la República, y de la Secretaría General de la Presidencia de la República.</a:t>
            </a:r>
          </a:p>
          <a:p>
            <a:pPr algn="just">
              <a:lnSpc>
                <a:spcPct val="150000"/>
              </a:lnSpc>
            </a:pPr>
            <a:r>
              <a:rPr lang="es-CR" sz="2000" dirty="0" smtClean="0">
                <a:latin typeface="Arial" panose="020B0604020202020204" pitchFamily="34" charset="0"/>
                <a:cs typeface="Arial" panose="020B0604020202020204" pitchFamily="34" charset="0"/>
              </a:rPr>
              <a:t>A </a:t>
            </a:r>
            <a:r>
              <a:rPr lang="es-CR" sz="2000" dirty="0">
                <a:latin typeface="Arial" panose="020B0604020202020204" pitchFamily="34" charset="0"/>
                <a:cs typeface="Arial" panose="020B0604020202020204" pitchFamily="34" charset="0"/>
              </a:rPr>
              <a:t>través de la Secretaría General de la Presidencia de la República, se presentaron </a:t>
            </a:r>
            <a:r>
              <a:rPr lang="es-CR" sz="2000" dirty="0" smtClean="0">
                <a:latin typeface="Arial" panose="020B0604020202020204" pitchFamily="34" charset="0"/>
                <a:cs typeface="Arial" panose="020B0604020202020204" pitchFamily="34" charset="0"/>
              </a:rPr>
              <a:t>8 </a:t>
            </a:r>
            <a:r>
              <a:rPr lang="es-CR" sz="2000" dirty="0">
                <a:latin typeface="Arial" panose="020B0604020202020204" pitchFamily="34" charset="0"/>
                <a:cs typeface="Arial" panose="020B0604020202020204" pitchFamily="34" charset="0"/>
              </a:rPr>
              <a:t>iniciativas de ley al Congreso de la República</a:t>
            </a:r>
            <a:r>
              <a:rPr lang="es-CR" sz="2000" dirty="0" smtClean="0">
                <a:latin typeface="Arial" panose="020B0604020202020204" pitchFamily="34" charset="0"/>
                <a:cs typeface="Arial" panose="020B0604020202020204" pitchFamily="34" charset="0"/>
              </a:rPr>
              <a:t>.</a:t>
            </a:r>
          </a:p>
          <a:p>
            <a:pPr algn="just">
              <a:lnSpc>
                <a:spcPct val="150000"/>
              </a:lnSpc>
            </a:pPr>
            <a:endParaRPr lang="es-CR" sz="2000" dirty="0" smtClean="0">
              <a:latin typeface="Arial" panose="020B0604020202020204" pitchFamily="34" charset="0"/>
              <a:cs typeface="Arial" panose="020B0604020202020204" pitchFamily="34" charset="0"/>
            </a:endParaRPr>
          </a:p>
          <a:p>
            <a:pPr lvl="0" algn="just">
              <a:lnSpc>
                <a:spcPct val="150000"/>
              </a:lnSpc>
            </a:pPr>
            <a:endParaRPr lang="es-GT" sz="2000" dirty="0">
              <a:latin typeface="Arial" panose="020B0604020202020204" pitchFamily="34" charset="0"/>
              <a:cs typeface="Arial" panose="020B0604020202020204" pitchFamily="34" charset="0"/>
            </a:endParaRPr>
          </a:p>
          <a:p>
            <a:pPr marL="0" indent="0" algn="just">
              <a:lnSpc>
                <a:spcPct val="150000"/>
              </a:lnSpc>
              <a:buFont typeface="Arial" panose="020B0604020202020204" pitchFamily="34" charset="0"/>
              <a:buNone/>
            </a:pPr>
            <a:endParaRPr lang="es-GT" sz="2000" dirty="0">
              <a:latin typeface="Arial" panose="020B0604020202020204" pitchFamily="34" charset="0"/>
              <a:cs typeface="Arial" panose="020B0604020202020204" pitchFamily="34" charset="0"/>
            </a:endParaRPr>
          </a:p>
          <a:p>
            <a:pPr algn="just">
              <a:lnSpc>
                <a:spcPct val="150000"/>
              </a:lnSpc>
            </a:pPr>
            <a:endParaRPr lang="es-GT" sz="2000" dirty="0">
              <a:latin typeface="Arial" panose="020B0604020202020204" pitchFamily="34" charset="0"/>
              <a:cs typeface="Arial" panose="020B0604020202020204" pitchFamily="34" charset="0"/>
            </a:endParaRPr>
          </a:p>
          <a:p>
            <a:pPr algn="just">
              <a:lnSpc>
                <a:spcPct val="150000"/>
              </a:lnSpc>
            </a:pPr>
            <a:endParaRPr lang="es-GT" sz="2000" dirty="0">
              <a:latin typeface="Arial" panose="020B0604020202020204" pitchFamily="34" charset="0"/>
              <a:cs typeface="Arial" panose="020B0604020202020204" pitchFamily="34" charset="0"/>
            </a:endParaRPr>
          </a:p>
          <a:p>
            <a:pPr algn="just">
              <a:lnSpc>
                <a:spcPct val="150000"/>
              </a:lnSpc>
            </a:pPr>
            <a:endParaRPr lang="es-GT" sz="2000" dirty="0">
              <a:latin typeface="Arial" panose="020B0604020202020204" pitchFamily="34" charset="0"/>
              <a:cs typeface="Arial" panose="020B0604020202020204" pitchFamily="34" charset="0"/>
            </a:endParaRPr>
          </a:p>
          <a:p>
            <a:pPr algn="just">
              <a:lnSpc>
                <a:spcPct val="150000"/>
              </a:lnSpc>
            </a:pPr>
            <a:endParaRPr lang="es-GT" sz="2000" dirty="0">
              <a:latin typeface="Arial" panose="020B0604020202020204" pitchFamily="34" charset="0"/>
              <a:cs typeface="Arial" panose="020B0604020202020204" pitchFamily="34" charset="0"/>
            </a:endParaRPr>
          </a:p>
          <a:p>
            <a:pPr algn="just">
              <a:lnSpc>
                <a:spcPct val="150000"/>
              </a:lnSpc>
            </a:pPr>
            <a:endParaRPr lang="es-GT" sz="2000" dirty="0">
              <a:latin typeface="Arial" panose="020B0604020202020204" pitchFamily="34" charset="0"/>
              <a:cs typeface="Arial" panose="020B0604020202020204" pitchFamily="34" charset="0"/>
            </a:endParaRPr>
          </a:p>
        </p:txBody>
      </p:sp>
      <p:sp>
        <p:nvSpPr>
          <p:cNvPr id="15" name="Título 1">
            <a:extLst>
              <a:ext uri="{FF2B5EF4-FFF2-40B4-BE49-F238E27FC236}">
                <a16:creationId xmlns:a16="http://schemas.microsoft.com/office/drawing/2014/main" id="{1E4339DE-E389-44FD-9430-E98D48BA7BA0}"/>
              </a:ext>
            </a:extLst>
          </p:cNvPr>
          <p:cNvSpPr txBox="1">
            <a:spLocks/>
          </p:cNvSpPr>
          <p:nvPr/>
        </p:nvSpPr>
        <p:spPr>
          <a:xfrm>
            <a:off x="1819216" y="455573"/>
            <a:ext cx="8734484" cy="6689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nSpc>
                <a:spcPct val="120000"/>
              </a:lnSpc>
            </a:pPr>
            <a:r>
              <a:rPr lang="es-GT" sz="2400" dirty="0">
                <a:latin typeface="Arial" panose="020B0604020202020204" pitchFamily="34" charset="0"/>
                <a:cs typeface="Arial" panose="020B0604020202020204" pitchFamily="34" charset="0"/>
              </a:rPr>
              <a:t>PRINCIPALES RESULTADOS Y </a:t>
            </a:r>
            <a:r>
              <a:rPr lang="es-GT" sz="2400" dirty="0" smtClean="0">
                <a:latin typeface="Arial" panose="020B0604020202020204" pitchFamily="34" charset="0"/>
                <a:cs typeface="Arial" panose="020B0604020202020204" pitchFamily="34" charset="0"/>
              </a:rPr>
              <a:t>AVANCES</a:t>
            </a:r>
            <a:endParaRPr lang="es-GT" sz="2400" dirty="0">
              <a:latin typeface="Arial" panose="020B0604020202020204" pitchFamily="34" charset="0"/>
              <a:cs typeface="Arial" panose="020B0604020202020204" pitchFamily="34" charset="0"/>
            </a:endParaRPr>
          </a:p>
        </p:txBody>
      </p:sp>
      <p:sp>
        <p:nvSpPr>
          <p:cNvPr id="2" name="Marcador de número de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23</a:t>
            </a:fld>
            <a:endParaRPr lang="es-GT"/>
          </a:p>
        </p:txBody>
      </p:sp>
    </p:spTree>
    <p:extLst>
      <p:ext uri="{BB962C8B-B14F-4D97-AF65-F5344CB8AC3E}">
        <p14:creationId xmlns:p14="http://schemas.microsoft.com/office/powerpoint/2010/main" val="693509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723900" y="1065039"/>
            <a:ext cx="10893793" cy="5284693"/>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50000"/>
              </a:lnSpc>
              <a:buNone/>
            </a:pPr>
            <a:r>
              <a:rPr lang="es-MX" sz="1600" dirty="0">
                <a:latin typeface="Arial" panose="020B0604020202020204" pitchFamily="34" charset="0"/>
                <a:cs typeface="Arial" panose="020B0604020202020204" pitchFamily="34" charset="0"/>
              </a:rPr>
              <a:t>Se inició con la implementación y desarrollo de las acciones necesarias para el oportuno cumplimiento de lo normado por el Sistema Nacional </a:t>
            </a:r>
            <a:r>
              <a:rPr lang="es-MX" sz="1600" dirty="0" smtClean="0">
                <a:latin typeface="Arial" panose="020B0604020202020204" pitchFamily="34" charset="0"/>
                <a:cs typeface="Arial" panose="020B0604020202020204" pitchFamily="34" charset="0"/>
              </a:rPr>
              <a:t>de </a:t>
            </a:r>
            <a:r>
              <a:rPr lang="es-MX" sz="1600" dirty="0">
                <a:latin typeface="Arial" panose="020B0604020202020204" pitchFamily="34" charset="0"/>
                <a:cs typeface="Arial" panose="020B0604020202020204" pitchFamily="34" charset="0"/>
              </a:rPr>
              <a:t>Control Interno Gubernamental -</a:t>
            </a:r>
            <a:r>
              <a:rPr lang="es-MX" sz="1600" dirty="0" smtClean="0">
                <a:latin typeface="Arial" panose="020B0604020202020204" pitchFamily="34" charset="0"/>
                <a:cs typeface="Arial" panose="020B0604020202020204" pitchFamily="34" charset="0"/>
              </a:rPr>
              <a:t>SINACIG-, destacando algunas </a:t>
            </a:r>
            <a:r>
              <a:rPr lang="es-MX" sz="1600" dirty="0">
                <a:latin typeface="Arial" panose="020B0604020202020204" pitchFamily="34" charset="0"/>
                <a:cs typeface="Arial" panose="020B0604020202020204" pitchFamily="34" charset="0"/>
              </a:rPr>
              <a:t>de las principales acciones </a:t>
            </a:r>
            <a:r>
              <a:rPr lang="es-MX" sz="1600" dirty="0" smtClean="0">
                <a:latin typeface="Arial" panose="020B0604020202020204" pitchFamily="34" charset="0"/>
                <a:cs typeface="Arial" panose="020B0604020202020204" pitchFamily="34" charset="0"/>
              </a:rPr>
              <a:t>realizadas </a:t>
            </a:r>
            <a:r>
              <a:rPr lang="es-MX" sz="1600" dirty="0">
                <a:latin typeface="Arial" panose="020B0604020202020204" pitchFamily="34" charset="0"/>
                <a:cs typeface="Arial" panose="020B0604020202020204" pitchFamily="34" charset="0"/>
              </a:rPr>
              <a:t>durante el primer cuatrimestre del año 2022:</a:t>
            </a:r>
          </a:p>
          <a:p>
            <a:pPr lvl="0" algn="just">
              <a:lnSpc>
                <a:spcPct val="150000"/>
              </a:lnSpc>
            </a:pPr>
            <a:r>
              <a:rPr lang="es-MX" sz="1400" dirty="0">
                <a:latin typeface="Arial" panose="020B0604020202020204" pitchFamily="34" charset="0"/>
                <a:cs typeface="Arial" panose="020B0604020202020204" pitchFamily="34" charset="0"/>
              </a:rPr>
              <a:t>Se realizaron capacitaciones.</a:t>
            </a:r>
          </a:p>
          <a:p>
            <a:pPr lvl="0" algn="just">
              <a:lnSpc>
                <a:spcPct val="150000"/>
              </a:lnSpc>
            </a:pPr>
            <a:r>
              <a:rPr lang="es-MX" sz="1400" dirty="0">
                <a:latin typeface="Arial" panose="020B0604020202020204" pitchFamily="34" charset="0"/>
                <a:cs typeface="Arial" panose="020B0604020202020204" pitchFamily="34" charset="0"/>
              </a:rPr>
              <a:t>Se aprobaron las Políticas Institucionales.</a:t>
            </a:r>
          </a:p>
          <a:p>
            <a:pPr lvl="0" algn="just">
              <a:lnSpc>
                <a:spcPct val="150000"/>
              </a:lnSpc>
            </a:pPr>
            <a:r>
              <a:rPr lang="es-MX" sz="1400" dirty="0">
                <a:latin typeface="Arial" panose="020B0604020202020204" pitchFamily="34" charset="0"/>
                <a:cs typeface="Arial" panose="020B0604020202020204" pitchFamily="34" charset="0"/>
              </a:rPr>
              <a:t>Se efectuó la actualización de la Misión y Visión institucional y se emitieron los Objetivos Institucionales de Control Interno.</a:t>
            </a:r>
          </a:p>
          <a:p>
            <a:pPr algn="just">
              <a:lnSpc>
                <a:spcPct val="150000"/>
              </a:lnSpc>
            </a:pPr>
            <a:r>
              <a:rPr lang="es-MX" sz="1400" dirty="0">
                <a:latin typeface="Arial" panose="020B0604020202020204" pitchFamily="34" charset="0"/>
                <a:cs typeface="Arial" panose="020B0604020202020204" pitchFamily="34" charset="0"/>
              </a:rPr>
              <a:t>Se aprobó la Metodología para la Evaluación de Riesgos y Tolerancia al Riesgo.</a:t>
            </a:r>
          </a:p>
          <a:p>
            <a:pPr algn="just">
              <a:lnSpc>
                <a:spcPct val="150000"/>
              </a:lnSpc>
            </a:pPr>
            <a:r>
              <a:rPr lang="es-MX" sz="1400" dirty="0">
                <a:latin typeface="Arial" panose="020B0604020202020204" pitchFamily="34" charset="0"/>
                <a:cs typeface="Arial" panose="020B0604020202020204" pitchFamily="34" charset="0"/>
              </a:rPr>
              <a:t>Se realizó la evaluación de riesgos en la Secretaría General de la Presidencia de la República, la cual tuvo como resultado la aprobación del Informe Anual de Control Interno.</a:t>
            </a:r>
          </a:p>
          <a:p>
            <a:pPr algn="just">
              <a:lnSpc>
                <a:spcPct val="150000"/>
              </a:lnSpc>
            </a:pPr>
            <a:r>
              <a:rPr lang="es-MX" sz="1400" dirty="0">
                <a:latin typeface="Arial" panose="020B0604020202020204" pitchFamily="34" charset="0"/>
                <a:cs typeface="Arial" panose="020B0604020202020204" pitchFamily="34" charset="0"/>
              </a:rPr>
              <a:t>Se creó en el sitio web oficial de la Secretaría General de la Presidencia de la República, un espacio </a:t>
            </a:r>
            <a:r>
              <a:rPr lang="es-MX" sz="1400" dirty="0" smtClean="0">
                <a:latin typeface="Arial" panose="020B0604020202020204" pitchFamily="34" charset="0"/>
                <a:cs typeface="Arial" panose="020B0604020202020204" pitchFamily="34" charset="0"/>
              </a:rPr>
              <a:t>denominado SINACIG, en el cual está publicada la información correspondiente.</a:t>
            </a:r>
            <a:endParaRPr lang="es-MX" sz="1400" dirty="0">
              <a:latin typeface="Arial" panose="020B0604020202020204" pitchFamily="34" charset="0"/>
              <a:cs typeface="Arial" panose="020B0604020202020204" pitchFamily="34" charset="0"/>
            </a:endParaRPr>
          </a:p>
          <a:p>
            <a:pPr lvl="0" algn="just">
              <a:lnSpc>
                <a:spcPct val="150000"/>
              </a:lnSpc>
            </a:pPr>
            <a:r>
              <a:rPr lang="es-MX" sz="1400" dirty="0" smtClean="0">
                <a:latin typeface="Arial" panose="020B0604020202020204" pitchFamily="34" charset="0"/>
                <a:cs typeface="Arial" panose="020B0604020202020204" pitchFamily="34" charset="0"/>
              </a:rPr>
              <a:t>Se </a:t>
            </a:r>
            <a:r>
              <a:rPr lang="es-MX" sz="1400" dirty="0">
                <a:latin typeface="Arial" panose="020B0604020202020204" pitchFamily="34" charset="0"/>
                <a:cs typeface="Arial" panose="020B0604020202020204" pitchFamily="34" charset="0"/>
              </a:rPr>
              <a:t>inició con la elaboración de normas de conducta dirigida a los servidores públicos de la Secretaría General.</a:t>
            </a:r>
          </a:p>
          <a:p>
            <a:pPr lvl="0" algn="just">
              <a:lnSpc>
                <a:spcPct val="150000"/>
              </a:lnSpc>
            </a:pPr>
            <a:endParaRPr lang="es-MX" sz="1800" dirty="0">
              <a:latin typeface="Arial" panose="020B0604020202020204" pitchFamily="34" charset="0"/>
              <a:cs typeface="Arial" panose="020B0604020202020204" pitchFamily="34" charset="0"/>
            </a:endParaRPr>
          </a:p>
          <a:p>
            <a:pPr marL="0" indent="0" algn="just">
              <a:lnSpc>
                <a:spcPct val="150000"/>
              </a:lnSpc>
              <a:buFont typeface="Arial" panose="020B0604020202020204" pitchFamily="34" charset="0"/>
              <a:buNone/>
            </a:pPr>
            <a:endParaRPr lang="es-GT" sz="1800" dirty="0">
              <a:latin typeface="Arial" panose="020B0604020202020204" pitchFamily="34" charset="0"/>
              <a:cs typeface="Arial" panose="020B0604020202020204" pitchFamily="34" charset="0"/>
            </a:endParaRPr>
          </a:p>
          <a:p>
            <a:pPr algn="just">
              <a:lnSpc>
                <a:spcPct val="150000"/>
              </a:lnSpc>
            </a:pPr>
            <a:endParaRPr lang="es-GT" sz="1800" dirty="0">
              <a:latin typeface="Arial" panose="020B0604020202020204" pitchFamily="34" charset="0"/>
              <a:cs typeface="Arial" panose="020B0604020202020204" pitchFamily="34" charset="0"/>
            </a:endParaRPr>
          </a:p>
          <a:p>
            <a:pPr algn="just">
              <a:lnSpc>
                <a:spcPct val="150000"/>
              </a:lnSpc>
            </a:pPr>
            <a:endParaRPr lang="es-GT" sz="1800" dirty="0">
              <a:latin typeface="Arial" panose="020B0604020202020204" pitchFamily="34" charset="0"/>
              <a:cs typeface="Arial" panose="020B0604020202020204" pitchFamily="34" charset="0"/>
            </a:endParaRPr>
          </a:p>
          <a:p>
            <a:pPr algn="just">
              <a:lnSpc>
                <a:spcPct val="150000"/>
              </a:lnSpc>
            </a:pPr>
            <a:endParaRPr lang="es-GT" sz="1800" dirty="0">
              <a:latin typeface="Arial" panose="020B0604020202020204" pitchFamily="34" charset="0"/>
              <a:cs typeface="Arial" panose="020B0604020202020204" pitchFamily="34" charset="0"/>
            </a:endParaRPr>
          </a:p>
          <a:p>
            <a:pPr algn="just">
              <a:lnSpc>
                <a:spcPct val="150000"/>
              </a:lnSpc>
            </a:pPr>
            <a:endParaRPr lang="es-GT" sz="1800" dirty="0">
              <a:latin typeface="Arial" panose="020B0604020202020204" pitchFamily="34" charset="0"/>
              <a:cs typeface="Arial" panose="020B0604020202020204" pitchFamily="34" charset="0"/>
            </a:endParaRPr>
          </a:p>
          <a:p>
            <a:pPr algn="just">
              <a:lnSpc>
                <a:spcPct val="150000"/>
              </a:lnSpc>
            </a:pPr>
            <a:endParaRPr lang="es-GT" sz="1800" dirty="0">
              <a:latin typeface="Arial" panose="020B0604020202020204" pitchFamily="34" charset="0"/>
              <a:cs typeface="Arial" panose="020B0604020202020204" pitchFamily="34" charset="0"/>
            </a:endParaRPr>
          </a:p>
        </p:txBody>
      </p:sp>
      <p:sp>
        <p:nvSpPr>
          <p:cNvPr id="15" name="Título 1">
            <a:extLst>
              <a:ext uri="{FF2B5EF4-FFF2-40B4-BE49-F238E27FC236}">
                <a16:creationId xmlns:a16="http://schemas.microsoft.com/office/drawing/2014/main" id="{1E4339DE-E389-44FD-9430-E98D48BA7BA0}"/>
              </a:ext>
            </a:extLst>
          </p:cNvPr>
          <p:cNvSpPr txBox="1">
            <a:spLocks/>
          </p:cNvSpPr>
          <p:nvPr/>
        </p:nvSpPr>
        <p:spPr>
          <a:xfrm>
            <a:off x="1803554" y="253443"/>
            <a:ext cx="8734484" cy="6689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nSpc>
                <a:spcPct val="120000"/>
              </a:lnSpc>
            </a:pPr>
            <a:r>
              <a:rPr lang="es-GT" sz="2400" dirty="0">
                <a:latin typeface="Arial" panose="020B0604020202020204" pitchFamily="34" charset="0"/>
                <a:cs typeface="Arial" panose="020B0604020202020204" pitchFamily="34" charset="0"/>
              </a:rPr>
              <a:t>PRINCIPALES RESULTADOS Y </a:t>
            </a:r>
            <a:r>
              <a:rPr lang="es-GT" sz="2400" dirty="0" smtClean="0">
                <a:latin typeface="Arial" panose="020B0604020202020204" pitchFamily="34" charset="0"/>
                <a:cs typeface="Arial" panose="020B0604020202020204" pitchFamily="34" charset="0"/>
              </a:rPr>
              <a:t>AVANCES</a:t>
            </a:r>
            <a:endParaRPr lang="es-GT" sz="2400"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24</a:t>
            </a:fld>
            <a:endParaRPr lang="es-GT"/>
          </a:p>
        </p:txBody>
      </p:sp>
    </p:spTree>
    <p:extLst>
      <p:ext uri="{BB962C8B-B14F-4D97-AF65-F5344CB8AC3E}">
        <p14:creationId xmlns:p14="http://schemas.microsoft.com/office/powerpoint/2010/main" val="17596254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723900" y="1065039"/>
            <a:ext cx="10893793" cy="5284693"/>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lnSpc>
                <a:spcPct val="150000"/>
              </a:lnSpc>
            </a:pPr>
            <a:endParaRPr lang="es-MX" sz="1800" dirty="0" smtClean="0">
              <a:latin typeface="Arial" panose="020B0604020202020204" pitchFamily="34" charset="0"/>
              <a:cs typeface="Arial" panose="020B0604020202020204" pitchFamily="34" charset="0"/>
            </a:endParaRPr>
          </a:p>
          <a:p>
            <a:pPr marL="0" indent="0" algn="just">
              <a:lnSpc>
                <a:spcPct val="150000"/>
              </a:lnSpc>
              <a:buFont typeface="Arial" panose="020B0604020202020204" pitchFamily="34" charset="0"/>
              <a:buNone/>
            </a:pPr>
            <a:endParaRPr lang="es-GT" sz="1800" dirty="0">
              <a:latin typeface="Arial" panose="020B0604020202020204" pitchFamily="34" charset="0"/>
              <a:cs typeface="Arial" panose="020B0604020202020204" pitchFamily="34" charset="0"/>
            </a:endParaRPr>
          </a:p>
          <a:p>
            <a:pPr algn="just">
              <a:lnSpc>
                <a:spcPct val="150000"/>
              </a:lnSpc>
            </a:pPr>
            <a:endParaRPr lang="es-GT" sz="1800" dirty="0">
              <a:latin typeface="Arial" panose="020B0604020202020204" pitchFamily="34" charset="0"/>
              <a:cs typeface="Arial" panose="020B0604020202020204" pitchFamily="34" charset="0"/>
            </a:endParaRPr>
          </a:p>
          <a:p>
            <a:pPr algn="just">
              <a:lnSpc>
                <a:spcPct val="150000"/>
              </a:lnSpc>
            </a:pPr>
            <a:endParaRPr lang="es-GT" sz="1800" dirty="0">
              <a:latin typeface="Arial" panose="020B0604020202020204" pitchFamily="34" charset="0"/>
              <a:cs typeface="Arial" panose="020B0604020202020204" pitchFamily="34" charset="0"/>
            </a:endParaRPr>
          </a:p>
          <a:p>
            <a:pPr algn="just">
              <a:lnSpc>
                <a:spcPct val="150000"/>
              </a:lnSpc>
            </a:pPr>
            <a:endParaRPr lang="es-GT" sz="1800" dirty="0">
              <a:latin typeface="Arial" panose="020B0604020202020204" pitchFamily="34" charset="0"/>
              <a:cs typeface="Arial" panose="020B0604020202020204" pitchFamily="34" charset="0"/>
            </a:endParaRPr>
          </a:p>
          <a:p>
            <a:pPr algn="just">
              <a:lnSpc>
                <a:spcPct val="150000"/>
              </a:lnSpc>
            </a:pPr>
            <a:endParaRPr lang="es-GT" sz="1800" dirty="0">
              <a:latin typeface="Arial" panose="020B0604020202020204" pitchFamily="34" charset="0"/>
              <a:cs typeface="Arial" panose="020B0604020202020204" pitchFamily="34" charset="0"/>
            </a:endParaRPr>
          </a:p>
          <a:p>
            <a:pPr algn="just">
              <a:lnSpc>
                <a:spcPct val="150000"/>
              </a:lnSpc>
            </a:pPr>
            <a:endParaRPr lang="es-GT" sz="1800" dirty="0">
              <a:latin typeface="Arial" panose="020B0604020202020204" pitchFamily="34" charset="0"/>
              <a:cs typeface="Arial" panose="020B0604020202020204" pitchFamily="34" charset="0"/>
            </a:endParaRPr>
          </a:p>
        </p:txBody>
      </p:sp>
      <p:sp>
        <p:nvSpPr>
          <p:cNvPr id="15" name="Título 1">
            <a:extLst>
              <a:ext uri="{FF2B5EF4-FFF2-40B4-BE49-F238E27FC236}">
                <a16:creationId xmlns:a16="http://schemas.microsoft.com/office/drawing/2014/main" id="{1E4339DE-E389-44FD-9430-E98D48BA7BA0}"/>
              </a:ext>
            </a:extLst>
          </p:cNvPr>
          <p:cNvSpPr txBox="1">
            <a:spLocks/>
          </p:cNvSpPr>
          <p:nvPr/>
        </p:nvSpPr>
        <p:spPr>
          <a:xfrm>
            <a:off x="1803554" y="253443"/>
            <a:ext cx="8734484" cy="6689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nSpc>
                <a:spcPct val="120000"/>
              </a:lnSpc>
            </a:pPr>
            <a:r>
              <a:rPr lang="es-GT" sz="2400" dirty="0">
                <a:latin typeface="Arial" panose="020B0604020202020204" pitchFamily="34" charset="0"/>
                <a:cs typeface="Arial" panose="020B0604020202020204" pitchFamily="34" charset="0"/>
              </a:rPr>
              <a:t>PRINCIPALES RESULTADOS Y </a:t>
            </a:r>
            <a:r>
              <a:rPr lang="es-GT" sz="2400" dirty="0" smtClean="0">
                <a:latin typeface="Arial" panose="020B0604020202020204" pitchFamily="34" charset="0"/>
                <a:cs typeface="Arial" panose="020B0604020202020204" pitchFamily="34" charset="0"/>
              </a:rPr>
              <a:t>AVANCES</a:t>
            </a:r>
            <a:endParaRPr lang="es-GT" sz="2400" dirty="0">
              <a:latin typeface="Arial" panose="020B0604020202020204" pitchFamily="34" charset="0"/>
              <a:cs typeface="Arial" panose="020B0604020202020204" pitchFamily="34" charset="0"/>
            </a:endParaRPr>
          </a:p>
        </p:txBody>
      </p:sp>
      <p:sp>
        <p:nvSpPr>
          <p:cNvPr id="2" name="Rectángulo 1"/>
          <p:cNvSpPr/>
          <p:nvPr/>
        </p:nvSpPr>
        <p:spPr>
          <a:xfrm>
            <a:off x="1228725" y="1760363"/>
            <a:ext cx="9201150" cy="3416320"/>
          </a:xfrm>
          <a:prstGeom prst="rect">
            <a:avLst/>
          </a:prstGeom>
        </p:spPr>
        <p:txBody>
          <a:bodyPr wrap="square">
            <a:spAutoFit/>
          </a:bodyPr>
          <a:lstStyle/>
          <a:p>
            <a:pPr marL="285750" indent="-285750" algn="just">
              <a:buFont typeface="Arial" panose="020B0604020202020204" pitchFamily="34" charset="0"/>
              <a:buChar char="•"/>
            </a:pPr>
            <a:r>
              <a:rPr lang="es-MX" sz="2400" kern="1200" dirty="0" smtClean="0">
                <a:solidFill>
                  <a:schemeClr val="tx1"/>
                </a:solidFill>
                <a:latin typeface="Arial" panose="020B0604020202020204" pitchFamily="34" charset="0"/>
                <a:ea typeface="+mn-ea"/>
                <a:cs typeface="Arial" panose="020B0604020202020204" pitchFamily="34" charset="0"/>
              </a:rPr>
              <a:t>Se </a:t>
            </a:r>
            <a:r>
              <a:rPr lang="es-MX" sz="2400" kern="1200" dirty="0">
                <a:solidFill>
                  <a:schemeClr val="tx1"/>
                </a:solidFill>
                <a:latin typeface="Arial" panose="020B0604020202020204" pitchFamily="34" charset="0"/>
                <a:ea typeface="+mn-ea"/>
                <a:cs typeface="Arial" panose="020B0604020202020204" pitchFamily="34" charset="0"/>
              </a:rPr>
              <a:t>conformó la Mesa Técnica para la elaboración del proyecto de Políticas de Gestión Documental </a:t>
            </a:r>
            <a:r>
              <a:rPr lang="es-MX" sz="2400" kern="1200" dirty="0" smtClean="0">
                <a:solidFill>
                  <a:schemeClr val="tx1"/>
                </a:solidFill>
                <a:latin typeface="Arial" panose="020B0604020202020204" pitchFamily="34" charset="0"/>
                <a:ea typeface="+mn-ea"/>
                <a:cs typeface="Arial" panose="020B0604020202020204" pitchFamily="34" charset="0"/>
              </a:rPr>
              <a:t>Institucional, con </a:t>
            </a:r>
            <a:r>
              <a:rPr lang="es-MX" sz="2400" kern="1200" dirty="0">
                <a:solidFill>
                  <a:schemeClr val="tx1"/>
                </a:solidFill>
                <a:latin typeface="Arial" panose="020B0604020202020204" pitchFamily="34" charset="0"/>
                <a:ea typeface="+mn-ea"/>
                <a:cs typeface="Arial" panose="020B0604020202020204" pitchFamily="34" charset="0"/>
              </a:rPr>
              <a:t>el propósito de dar seguimiento al cumplimiento del Resultado Institucional definido en el marco de la Gestión por Resultados</a:t>
            </a:r>
            <a:r>
              <a:rPr lang="es-MX" sz="2400" kern="1200" dirty="0" smtClean="0">
                <a:solidFill>
                  <a:schemeClr val="tx1"/>
                </a:solidFill>
                <a:latin typeface="Arial" panose="020B0604020202020204" pitchFamily="34" charset="0"/>
                <a:ea typeface="+mn-ea"/>
                <a:cs typeface="Arial" panose="020B0604020202020204" pitchFamily="34" charset="0"/>
              </a:rPr>
              <a:t>.</a:t>
            </a:r>
          </a:p>
          <a:p>
            <a:pPr marL="285750" indent="-285750" algn="just">
              <a:buFont typeface="Arial" panose="020B0604020202020204" pitchFamily="34" charset="0"/>
              <a:buChar char="•"/>
            </a:pPr>
            <a:endParaRPr lang="es-MX" sz="2400" kern="1200" dirty="0">
              <a:solidFill>
                <a:schemeClr val="tx1"/>
              </a:solidFill>
              <a:latin typeface="Arial" panose="020B0604020202020204" pitchFamily="34" charset="0"/>
              <a:ea typeface="+mn-ea"/>
              <a:cs typeface="Arial" panose="020B0604020202020204" pitchFamily="34" charset="0"/>
            </a:endParaRPr>
          </a:p>
          <a:p>
            <a:pPr marL="285750" indent="-285750" algn="just">
              <a:buFont typeface="Arial" panose="020B0604020202020204" pitchFamily="34" charset="0"/>
              <a:buChar char="•"/>
            </a:pPr>
            <a:r>
              <a:rPr lang="es-MX" sz="2400" kern="1200" dirty="0" smtClean="0">
                <a:solidFill>
                  <a:schemeClr val="tx1"/>
                </a:solidFill>
                <a:latin typeface="Arial" panose="020B0604020202020204" pitchFamily="34" charset="0"/>
                <a:ea typeface="+mn-ea"/>
                <a:cs typeface="Arial" panose="020B0604020202020204" pitchFamily="34" charset="0"/>
              </a:rPr>
              <a:t>Se </a:t>
            </a:r>
            <a:r>
              <a:rPr lang="es-MX" sz="2400" kern="1200" dirty="0">
                <a:solidFill>
                  <a:schemeClr val="tx1"/>
                </a:solidFill>
                <a:latin typeface="Arial" panose="020B0604020202020204" pitchFamily="34" charset="0"/>
                <a:ea typeface="+mn-ea"/>
                <a:cs typeface="Arial" panose="020B0604020202020204" pitchFamily="34" charset="0"/>
              </a:rPr>
              <a:t>logró </a:t>
            </a:r>
            <a:r>
              <a:rPr lang="es-MX" sz="2400" kern="1200" dirty="0" smtClean="0">
                <a:solidFill>
                  <a:schemeClr val="tx1"/>
                </a:solidFill>
                <a:latin typeface="Arial" panose="020B0604020202020204" pitchFamily="34" charset="0"/>
                <a:ea typeface="+mn-ea"/>
                <a:cs typeface="Arial" panose="020B0604020202020204" pitchFamily="34" charset="0"/>
              </a:rPr>
              <a:t>la adquisición de equipo de cómputo con la finalidad de actualizar el equipo que se encontraba obsoleto y dotar al personal </a:t>
            </a:r>
            <a:r>
              <a:rPr lang="es-MX" sz="2400" kern="1200" dirty="0">
                <a:solidFill>
                  <a:schemeClr val="tx1"/>
                </a:solidFill>
                <a:latin typeface="Arial" panose="020B0604020202020204" pitchFamily="34" charset="0"/>
                <a:ea typeface="+mn-ea"/>
                <a:cs typeface="Arial" panose="020B0604020202020204" pitchFamily="34" charset="0"/>
              </a:rPr>
              <a:t>de recursos que les permitan realizar su trabajo con eficiencia. </a:t>
            </a:r>
          </a:p>
        </p:txBody>
      </p:sp>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25</a:t>
            </a:fld>
            <a:endParaRPr lang="es-GT"/>
          </a:p>
        </p:txBody>
      </p:sp>
    </p:spTree>
    <p:extLst>
      <p:ext uri="{BB962C8B-B14F-4D97-AF65-F5344CB8AC3E}">
        <p14:creationId xmlns:p14="http://schemas.microsoft.com/office/powerpoint/2010/main" val="16261395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495300" y="1065039"/>
            <a:ext cx="11249025" cy="5284693"/>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s-MX" sz="1600" dirty="0" smtClean="0">
                <a:latin typeface="Arial" panose="020B0604020202020204" pitchFamily="34" charset="0"/>
                <a:cs typeface="Arial" panose="020B0604020202020204" pitchFamily="34" charset="0"/>
              </a:rPr>
              <a:t>Como </a:t>
            </a:r>
            <a:r>
              <a:rPr lang="es-MX" sz="1600" dirty="0">
                <a:latin typeface="Arial" panose="020B0604020202020204" pitchFamily="34" charset="0"/>
                <a:cs typeface="Arial" panose="020B0604020202020204" pitchFamily="34" charset="0"/>
              </a:rPr>
              <a:t>parte de las atribuciones que corresponden al Secretario General de la Presidencia de la República, se encuentra la </a:t>
            </a:r>
            <a:r>
              <a:rPr lang="es-MX" sz="1600" dirty="0" smtClean="0">
                <a:latin typeface="Arial" panose="020B0604020202020204" pitchFamily="34" charset="0"/>
                <a:cs typeface="Arial" panose="020B0604020202020204" pitchFamily="34" charset="0"/>
              </a:rPr>
              <a:t>suscripción de los </a:t>
            </a:r>
            <a:r>
              <a:rPr lang="es-MX" sz="1600" dirty="0">
                <a:latin typeface="Arial" panose="020B0604020202020204" pitchFamily="34" charset="0"/>
                <a:cs typeface="Arial" panose="020B0604020202020204" pitchFamily="34" charset="0"/>
              </a:rPr>
              <a:t>contratos administrativos de las dependencias que se encuentren a cargo de la Presidencia de la </a:t>
            </a:r>
            <a:r>
              <a:rPr lang="es-MX" sz="1600" dirty="0" smtClean="0">
                <a:latin typeface="Arial" panose="020B0604020202020204" pitchFamily="34" charset="0"/>
                <a:cs typeface="Arial" panose="020B0604020202020204" pitchFamily="34" charset="0"/>
              </a:rPr>
              <a:t>República, dicha atribución podrá </a:t>
            </a:r>
            <a:r>
              <a:rPr lang="es-MX" sz="1600" dirty="0">
                <a:latin typeface="Arial" panose="020B0604020202020204" pitchFamily="34" charset="0"/>
                <a:cs typeface="Arial" panose="020B0604020202020204" pitchFamily="34" charset="0"/>
              </a:rPr>
              <a:t>ser delegada por medio de resolución, en el titular de la dependencia solicitante de la contratación, de conformidad con la </a:t>
            </a:r>
            <a:r>
              <a:rPr lang="es-MX" sz="1600" dirty="0" smtClean="0">
                <a:latin typeface="Arial" panose="020B0604020202020204" pitchFamily="34" charset="0"/>
                <a:cs typeface="Arial" panose="020B0604020202020204" pitchFamily="34" charset="0"/>
              </a:rPr>
              <a:t>Ley </a:t>
            </a:r>
            <a:r>
              <a:rPr lang="es-MX" sz="1600" dirty="0">
                <a:latin typeface="Arial" panose="020B0604020202020204" pitchFamily="34" charset="0"/>
                <a:cs typeface="Arial" panose="020B0604020202020204" pitchFamily="34" charset="0"/>
              </a:rPr>
              <a:t>de </a:t>
            </a:r>
            <a:r>
              <a:rPr lang="es-MX" sz="1600" dirty="0" smtClean="0">
                <a:latin typeface="Arial" panose="020B0604020202020204" pitchFamily="34" charset="0"/>
                <a:cs typeface="Arial" panose="020B0604020202020204" pitchFamily="34" charset="0"/>
              </a:rPr>
              <a:t>Contrataciones del Estado, Decreto Número 57-92 del Congreso de la República; así como la aprobación </a:t>
            </a:r>
            <a:r>
              <a:rPr lang="es-MX" sz="1600" dirty="0">
                <a:latin typeface="Arial" panose="020B0604020202020204" pitchFamily="34" charset="0"/>
                <a:cs typeface="Arial" panose="020B0604020202020204" pitchFamily="34" charset="0"/>
              </a:rPr>
              <a:t>de los contratos administrativos que correspondan a la Secretaría General y otras dependencias de la Presidencia de la </a:t>
            </a:r>
            <a:r>
              <a:rPr lang="es-MX" sz="1600" dirty="0" smtClean="0">
                <a:latin typeface="Arial" panose="020B0604020202020204" pitchFamily="34" charset="0"/>
                <a:cs typeface="Arial" panose="020B0604020202020204" pitchFamily="34" charset="0"/>
              </a:rPr>
              <a:t>República. Como parte del fortalecimiento del recurso humano, personal de la Dirección de Análisis de Contrataciones y de la Unidad de Compras, obtuvo la Certificación </a:t>
            </a:r>
            <a:r>
              <a:rPr lang="es-MX" sz="1600" dirty="0">
                <a:latin typeface="Arial" panose="020B0604020202020204" pitchFamily="34" charset="0"/>
                <a:cs typeface="Arial" panose="020B0604020202020204" pitchFamily="34" charset="0"/>
              </a:rPr>
              <a:t>Operativa en Adquisiciones </a:t>
            </a:r>
            <a:r>
              <a:rPr lang="es-MX" sz="1600" dirty="0" smtClean="0">
                <a:latin typeface="Arial" panose="020B0604020202020204" pitchFamily="34" charset="0"/>
                <a:cs typeface="Arial" panose="020B0604020202020204" pitchFamily="34" charset="0"/>
              </a:rPr>
              <a:t>Públicas, con una vigencia de 2 años, </a:t>
            </a:r>
            <a:r>
              <a:rPr lang="es-MX" sz="1600" dirty="0">
                <a:latin typeface="Arial" panose="020B0604020202020204" pitchFamily="34" charset="0"/>
                <a:cs typeface="Arial" panose="020B0604020202020204" pitchFamily="34" charset="0"/>
              </a:rPr>
              <a:t>la cual </a:t>
            </a:r>
            <a:r>
              <a:rPr lang="es-MX" sz="1600" dirty="0" smtClean="0">
                <a:latin typeface="Arial" panose="020B0604020202020204" pitchFamily="34" charset="0"/>
                <a:cs typeface="Arial" panose="020B0604020202020204" pitchFamily="34" charset="0"/>
              </a:rPr>
              <a:t>fue emitida por el Ministerio de Finanzas,  siendo el personal de la Secretaría General de la Presidencia de la República de los primeros servidores públicos en obtener la Certificación.</a:t>
            </a:r>
          </a:p>
          <a:p>
            <a:pPr lvl="0" algn="just">
              <a:lnSpc>
                <a:spcPct val="150000"/>
              </a:lnSpc>
            </a:pPr>
            <a:endParaRPr lang="es-MX" sz="1600" dirty="0">
              <a:latin typeface="Arial" panose="020B0604020202020204" pitchFamily="34" charset="0"/>
              <a:cs typeface="Arial" panose="020B0604020202020204" pitchFamily="34" charset="0"/>
            </a:endParaRPr>
          </a:p>
          <a:p>
            <a:pPr marL="0" indent="0" algn="just">
              <a:lnSpc>
                <a:spcPct val="150000"/>
              </a:lnSpc>
              <a:buFont typeface="Arial" panose="020B0604020202020204" pitchFamily="34" charset="0"/>
              <a:buNone/>
            </a:pPr>
            <a:endParaRPr lang="es-GT" sz="1600" dirty="0">
              <a:latin typeface="Arial" panose="020B0604020202020204" pitchFamily="34" charset="0"/>
              <a:cs typeface="Arial" panose="020B0604020202020204" pitchFamily="34" charset="0"/>
            </a:endParaRPr>
          </a:p>
          <a:p>
            <a:pPr marL="0" indent="0" algn="just">
              <a:lnSpc>
                <a:spcPct val="150000"/>
              </a:lnSpc>
              <a:buNone/>
            </a:pPr>
            <a:endParaRPr lang="es-GT" sz="1600" dirty="0">
              <a:latin typeface="Arial" panose="020B0604020202020204" pitchFamily="34" charset="0"/>
              <a:cs typeface="Arial" panose="020B0604020202020204" pitchFamily="34" charset="0"/>
            </a:endParaRPr>
          </a:p>
          <a:p>
            <a:pPr algn="just">
              <a:lnSpc>
                <a:spcPct val="150000"/>
              </a:lnSpc>
            </a:pPr>
            <a:endParaRPr lang="es-GT" sz="1600" dirty="0">
              <a:latin typeface="Arial" panose="020B0604020202020204" pitchFamily="34" charset="0"/>
              <a:cs typeface="Arial" panose="020B0604020202020204" pitchFamily="34" charset="0"/>
            </a:endParaRPr>
          </a:p>
          <a:p>
            <a:pPr algn="just">
              <a:lnSpc>
                <a:spcPct val="150000"/>
              </a:lnSpc>
            </a:pPr>
            <a:endParaRPr lang="es-GT" sz="1600" dirty="0">
              <a:latin typeface="Arial" panose="020B0604020202020204" pitchFamily="34" charset="0"/>
              <a:cs typeface="Arial" panose="020B0604020202020204" pitchFamily="34" charset="0"/>
            </a:endParaRPr>
          </a:p>
          <a:p>
            <a:pPr algn="just">
              <a:lnSpc>
                <a:spcPct val="150000"/>
              </a:lnSpc>
            </a:pPr>
            <a:endParaRPr lang="es-GT" sz="1600" dirty="0">
              <a:latin typeface="Arial" panose="020B0604020202020204" pitchFamily="34" charset="0"/>
              <a:cs typeface="Arial" panose="020B0604020202020204" pitchFamily="34" charset="0"/>
            </a:endParaRPr>
          </a:p>
          <a:p>
            <a:pPr algn="just">
              <a:lnSpc>
                <a:spcPct val="150000"/>
              </a:lnSpc>
            </a:pPr>
            <a:endParaRPr lang="es-GT" sz="1600" dirty="0">
              <a:latin typeface="Arial" panose="020B0604020202020204" pitchFamily="34" charset="0"/>
              <a:cs typeface="Arial" panose="020B0604020202020204" pitchFamily="34" charset="0"/>
            </a:endParaRPr>
          </a:p>
        </p:txBody>
      </p:sp>
      <p:sp>
        <p:nvSpPr>
          <p:cNvPr id="15" name="Título 1">
            <a:extLst>
              <a:ext uri="{FF2B5EF4-FFF2-40B4-BE49-F238E27FC236}">
                <a16:creationId xmlns:a16="http://schemas.microsoft.com/office/drawing/2014/main" id="{1E4339DE-E389-44FD-9430-E98D48BA7BA0}"/>
              </a:ext>
            </a:extLst>
          </p:cNvPr>
          <p:cNvSpPr txBox="1">
            <a:spLocks/>
          </p:cNvSpPr>
          <p:nvPr/>
        </p:nvSpPr>
        <p:spPr>
          <a:xfrm>
            <a:off x="1803554" y="253443"/>
            <a:ext cx="8734484" cy="6689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nSpc>
                <a:spcPct val="120000"/>
              </a:lnSpc>
            </a:pPr>
            <a:r>
              <a:rPr lang="es-GT" sz="2400" dirty="0">
                <a:latin typeface="Arial" panose="020B0604020202020204" pitchFamily="34" charset="0"/>
                <a:cs typeface="Arial" panose="020B0604020202020204" pitchFamily="34" charset="0"/>
              </a:rPr>
              <a:t>PRINCIPALES RESULTADOS Y </a:t>
            </a:r>
            <a:r>
              <a:rPr lang="es-GT" sz="2400" dirty="0" smtClean="0">
                <a:latin typeface="Arial" panose="020B0604020202020204" pitchFamily="34" charset="0"/>
                <a:cs typeface="Arial" panose="020B0604020202020204" pitchFamily="34" charset="0"/>
              </a:rPr>
              <a:t>AVANCES</a:t>
            </a:r>
            <a:endParaRPr lang="es-GT" sz="24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4067" y="4513880"/>
            <a:ext cx="3311392" cy="2207595"/>
          </a:xfrm>
          <a:prstGeom prst="rect">
            <a:avLst/>
          </a:prstGeom>
        </p:spPr>
      </p:pic>
      <p:sp>
        <p:nvSpPr>
          <p:cNvPr id="4" name="Marcador de número de diapositiva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26</a:t>
            </a:fld>
            <a:endParaRPr lang="es-GT"/>
          </a:p>
        </p:txBody>
      </p:sp>
    </p:spTree>
    <p:extLst>
      <p:ext uri="{BB962C8B-B14F-4D97-AF65-F5344CB8AC3E}">
        <p14:creationId xmlns:p14="http://schemas.microsoft.com/office/powerpoint/2010/main" val="24713648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281139" y="930287"/>
            <a:ext cx="11442432" cy="5284693"/>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lnSpc>
                <a:spcPct val="150000"/>
              </a:lnSpc>
            </a:pPr>
            <a:r>
              <a:rPr lang="es-MX" sz="1800" dirty="0" smtClean="0">
                <a:latin typeface="Arial" panose="020B0604020202020204" pitchFamily="34" charset="0"/>
                <a:cs typeface="Arial" panose="020B0604020202020204" pitchFamily="34" charset="0"/>
              </a:rPr>
              <a:t>Se brindó apoyo jurídico al Presidente de la República, en la sanción del Decreto Número 4-2022, Reformas al Decreto Número 85-2005 del Congreso de la República, Ley del Programa de Aporte Económico del Adulto Mayor, con el cual se busca beneficiar a la población en diversos aspectos como la ampliación de la cobertura, entre otros, destacando también que la misma incrementa la asignación presupuestaria anual de Q500 millones a Q820 millones a partir del año 2022.</a:t>
            </a:r>
          </a:p>
          <a:p>
            <a:pPr marL="182563" lvl="0" indent="0" algn="just">
              <a:lnSpc>
                <a:spcPct val="150000"/>
              </a:lnSpc>
              <a:buNone/>
            </a:pPr>
            <a:r>
              <a:rPr lang="es-MX" sz="1800" dirty="0" smtClean="0">
                <a:latin typeface="Arial" panose="020B0604020202020204" pitchFamily="34" charset="0"/>
                <a:cs typeface="Arial" panose="020B0604020202020204" pitchFamily="34" charset="0"/>
              </a:rPr>
              <a:t>En consecuencia de las reformas aprobadas a la Ley en referencia, se emitió un nuevo reglamento de la Ley </a:t>
            </a:r>
            <a:r>
              <a:rPr lang="es-MX" sz="1800" dirty="0">
                <a:latin typeface="Arial" panose="020B0604020202020204" pitchFamily="34" charset="0"/>
                <a:cs typeface="Arial" panose="020B0604020202020204" pitchFamily="34" charset="0"/>
              </a:rPr>
              <a:t>del Programa de Aporte Económico del Adulto </a:t>
            </a:r>
            <a:r>
              <a:rPr lang="es-MX" sz="1800" dirty="0" smtClean="0">
                <a:latin typeface="Arial" panose="020B0604020202020204" pitchFamily="34" charset="0"/>
                <a:cs typeface="Arial" panose="020B0604020202020204" pitchFamily="34" charset="0"/>
              </a:rPr>
              <a:t>Mayor, a través del Acuerdo Gubernativo Número 76-2022 de fecha 28 de marzo de 2022</a:t>
            </a:r>
            <a:r>
              <a:rPr lang="es-MX" sz="1800" dirty="0" smtClean="0">
                <a:latin typeface="Arial" panose="020B0604020202020204" pitchFamily="34" charset="0"/>
                <a:cs typeface="Arial" panose="020B0604020202020204" pitchFamily="34" charset="0"/>
              </a:rPr>
              <a:t>.</a:t>
            </a:r>
            <a:endParaRPr lang="es-GT" sz="1800" dirty="0">
              <a:latin typeface="Arial" panose="020B0604020202020204" pitchFamily="34" charset="0"/>
              <a:cs typeface="Arial" panose="020B0604020202020204" pitchFamily="34" charset="0"/>
            </a:endParaRPr>
          </a:p>
          <a:p>
            <a:pPr algn="just">
              <a:lnSpc>
                <a:spcPct val="150000"/>
              </a:lnSpc>
            </a:pPr>
            <a:endParaRPr lang="es-GT" sz="1800" dirty="0">
              <a:latin typeface="Arial" panose="020B0604020202020204" pitchFamily="34" charset="0"/>
              <a:cs typeface="Arial" panose="020B0604020202020204" pitchFamily="34" charset="0"/>
            </a:endParaRPr>
          </a:p>
          <a:p>
            <a:pPr algn="just">
              <a:lnSpc>
                <a:spcPct val="150000"/>
              </a:lnSpc>
            </a:pPr>
            <a:endParaRPr lang="es-GT" sz="1800" dirty="0">
              <a:latin typeface="Arial" panose="020B0604020202020204" pitchFamily="34" charset="0"/>
              <a:cs typeface="Arial" panose="020B0604020202020204" pitchFamily="34" charset="0"/>
            </a:endParaRPr>
          </a:p>
          <a:p>
            <a:pPr algn="just">
              <a:lnSpc>
                <a:spcPct val="150000"/>
              </a:lnSpc>
            </a:pPr>
            <a:endParaRPr lang="es-GT" sz="1800" dirty="0">
              <a:latin typeface="Arial" panose="020B0604020202020204" pitchFamily="34" charset="0"/>
              <a:cs typeface="Arial" panose="020B0604020202020204" pitchFamily="34" charset="0"/>
            </a:endParaRPr>
          </a:p>
          <a:p>
            <a:pPr algn="just">
              <a:lnSpc>
                <a:spcPct val="150000"/>
              </a:lnSpc>
            </a:pPr>
            <a:endParaRPr lang="es-GT" sz="1800" dirty="0">
              <a:latin typeface="Arial" panose="020B0604020202020204" pitchFamily="34" charset="0"/>
              <a:cs typeface="Arial" panose="020B0604020202020204" pitchFamily="34" charset="0"/>
            </a:endParaRPr>
          </a:p>
          <a:p>
            <a:pPr algn="just">
              <a:lnSpc>
                <a:spcPct val="150000"/>
              </a:lnSpc>
            </a:pPr>
            <a:endParaRPr lang="es-GT" sz="1800" dirty="0">
              <a:latin typeface="Arial" panose="020B0604020202020204" pitchFamily="34" charset="0"/>
              <a:cs typeface="Arial" panose="020B0604020202020204" pitchFamily="34" charset="0"/>
            </a:endParaRPr>
          </a:p>
        </p:txBody>
      </p:sp>
      <p:sp>
        <p:nvSpPr>
          <p:cNvPr id="15" name="Título 1">
            <a:extLst>
              <a:ext uri="{FF2B5EF4-FFF2-40B4-BE49-F238E27FC236}">
                <a16:creationId xmlns:a16="http://schemas.microsoft.com/office/drawing/2014/main" id="{1E4339DE-E389-44FD-9430-E98D48BA7BA0}"/>
              </a:ext>
            </a:extLst>
          </p:cNvPr>
          <p:cNvSpPr txBox="1">
            <a:spLocks/>
          </p:cNvSpPr>
          <p:nvPr/>
        </p:nvSpPr>
        <p:spPr>
          <a:xfrm>
            <a:off x="1803554" y="253443"/>
            <a:ext cx="8734484" cy="6689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nSpc>
                <a:spcPct val="120000"/>
              </a:lnSpc>
            </a:pPr>
            <a:r>
              <a:rPr lang="es-GT" sz="2400" dirty="0">
                <a:latin typeface="Arial" panose="020B0604020202020204" pitchFamily="34" charset="0"/>
                <a:cs typeface="Arial" panose="020B0604020202020204" pitchFamily="34" charset="0"/>
              </a:rPr>
              <a:t>PRINCIPALES RESULTADOS Y </a:t>
            </a:r>
            <a:r>
              <a:rPr lang="es-GT" sz="2400" dirty="0" smtClean="0">
                <a:latin typeface="Arial" panose="020B0604020202020204" pitchFamily="34" charset="0"/>
                <a:cs typeface="Arial" panose="020B0604020202020204" pitchFamily="34" charset="0"/>
              </a:rPr>
              <a:t>AVANCES</a:t>
            </a:r>
            <a:endParaRPr lang="es-GT" sz="2400" dirty="0">
              <a:latin typeface="Arial" panose="020B0604020202020204" pitchFamily="34" charset="0"/>
              <a:cs typeface="Arial" panose="020B0604020202020204" pitchFamily="34" charset="0"/>
            </a:endParaRPr>
          </a:p>
        </p:txBody>
      </p:sp>
      <p:sp>
        <p:nvSpPr>
          <p:cNvPr id="2" name="Marcador de número de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27</a:t>
            </a:fld>
            <a:endParaRPr lang="es-GT"/>
          </a:p>
        </p:txBody>
      </p:sp>
      <p:pic>
        <p:nvPicPr>
          <p:cNvPr id="3" name="Imagen 2"/>
          <p:cNvPicPr>
            <a:picLocks noChangeAspect="1"/>
          </p:cNvPicPr>
          <p:nvPr/>
        </p:nvPicPr>
        <p:blipFill rotWithShape="1">
          <a:blip r:embed="rId3"/>
          <a:srcRect l="57" t="154" r="97" b="13324"/>
          <a:stretch/>
        </p:blipFill>
        <p:spPr>
          <a:xfrm>
            <a:off x="4077302" y="4364918"/>
            <a:ext cx="3850105" cy="1991432"/>
          </a:xfrm>
          <a:prstGeom prst="rect">
            <a:avLst/>
          </a:prstGeom>
        </p:spPr>
      </p:pic>
    </p:spTree>
    <p:extLst>
      <p:ext uri="{BB962C8B-B14F-4D97-AF65-F5344CB8AC3E}">
        <p14:creationId xmlns:p14="http://schemas.microsoft.com/office/powerpoint/2010/main" val="34201542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grpSp>
        <p:nvGrpSpPr>
          <p:cNvPr id="5" name="Grupo 4">
            <a:extLst>
              <a:ext uri="{FF2B5EF4-FFF2-40B4-BE49-F238E27FC236}">
                <a16:creationId xmlns:a16="http://schemas.microsoft.com/office/drawing/2014/main" id="{3CE19077-5466-4ECD-84A0-F5EF39E2DC69}"/>
              </a:ext>
            </a:extLst>
          </p:cNvPr>
          <p:cNvGrpSpPr/>
          <p:nvPr/>
        </p:nvGrpSpPr>
        <p:grpSpPr>
          <a:xfrm>
            <a:off x="0" y="1714"/>
            <a:ext cx="12192000" cy="6856286"/>
            <a:chOff x="0" y="1714"/>
            <a:chExt cx="12192000" cy="6856286"/>
          </a:xfrm>
        </p:grpSpPr>
        <p:pic>
          <p:nvPicPr>
            <p:cNvPr id="3" name="Imagen 2">
              <a:extLst>
                <a:ext uri="{FF2B5EF4-FFF2-40B4-BE49-F238E27FC236}">
                  <a16:creationId xmlns:a16="http://schemas.microsoft.com/office/drawing/2014/main" id="{A649A387-4B49-4C45-A699-A908FC762BD9}"/>
                </a:ext>
              </a:extLst>
            </p:cNvPr>
            <p:cNvPicPr>
              <a:picLocks noChangeAspect="1"/>
            </p:cNvPicPr>
            <p:nvPr/>
          </p:nvPicPr>
          <p:blipFill>
            <a:blip r:embed="rId4"/>
            <a:stretch>
              <a:fillRect/>
            </a:stretch>
          </p:blipFill>
          <p:spPr>
            <a:xfrm>
              <a:off x="0" y="1714"/>
              <a:ext cx="12192000" cy="6856286"/>
            </a:xfrm>
            <a:prstGeom prst="rect">
              <a:avLst/>
            </a:prstGeom>
          </p:spPr>
        </p:pic>
        <p:sp>
          <p:nvSpPr>
            <p:cNvPr id="6" name="Título 1">
              <a:extLst>
                <a:ext uri="{FF2B5EF4-FFF2-40B4-BE49-F238E27FC236}">
                  <a16:creationId xmlns:a16="http://schemas.microsoft.com/office/drawing/2014/main" id="{F1B37B23-C2E8-45CF-8A71-91E65135901F}"/>
                </a:ext>
              </a:extLst>
            </p:cNvPr>
            <p:cNvSpPr txBox="1">
              <a:spLocks/>
            </p:cNvSpPr>
            <p:nvPr/>
          </p:nvSpPr>
          <p:spPr>
            <a:xfrm>
              <a:off x="229381" y="600092"/>
              <a:ext cx="11639889" cy="613240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4000" b="1" dirty="0">
                  <a:solidFill>
                    <a:schemeClr val="bg1"/>
                  </a:solidFill>
                  <a:cs typeface="Arial" panose="020B0604020202020204" pitchFamily="34" charset="0"/>
                </a:rPr>
                <a:t>RENDICIÓN DE CUENTAS</a:t>
              </a:r>
              <a:br>
                <a:rPr lang="es-GT" sz="4000" b="1" dirty="0">
                  <a:solidFill>
                    <a:schemeClr val="bg1"/>
                  </a:solidFill>
                  <a:cs typeface="Arial" panose="020B0604020202020204" pitchFamily="34" charset="0"/>
                </a:rPr>
              </a:br>
              <a:r>
                <a:rPr lang="es-GT" sz="4000" b="1" dirty="0">
                  <a:solidFill>
                    <a:schemeClr val="bg1"/>
                  </a:solidFill>
                  <a:cs typeface="Arial" panose="020B0604020202020204" pitchFamily="34" charset="0"/>
                </a:rPr>
                <a:t>PRIMER CUATRIMESTRE 2022</a:t>
              </a:r>
            </a:p>
            <a:p>
              <a:pPr algn="r"/>
              <a:endParaRPr lang="es-GT" sz="3200" b="1" dirty="0">
                <a:solidFill>
                  <a:srgbClr val="00B0F0"/>
                </a:solidFill>
                <a:cs typeface="Arial" panose="020B0604020202020204" pitchFamily="34" charset="0"/>
              </a:endParaRPr>
            </a:p>
            <a:p>
              <a:pPr algn="r"/>
              <a:endParaRPr lang="es-GT" sz="3200" b="1" dirty="0">
                <a:solidFill>
                  <a:srgbClr val="00B0F0"/>
                </a:solidFill>
                <a:cs typeface="Arial" panose="020B0604020202020204" pitchFamily="34" charset="0"/>
              </a:endParaRPr>
            </a:p>
            <a:p>
              <a:pPr algn="r"/>
              <a:endParaRPr lang="es-GT" sz="3200" b="1" dirty="0">
                <a:solidFill>
                  <a:srgbClr val="00B0F0"/>
                </a:solidFill>
                <a:cs typeface="Arial" panose="020B0604020202020204" pitchFamily="34" charset="0"/>
              </a:endParaRPr>
            </a:p>
            <a:p>
              <a:pPr algn="ctr"/>
              <a:r>
                <a:rPr lang="es-GT" b="1" dirty="0">
                  <a:solidFill>
                    <a:srgbClr val="A09185"/>
                  </a:solidFill>
                </a:rPr>
                <a:t>CONSOLIDADO DE LOGROS INSTITUCIONALES</a:t>
              </a:r>
            </a:p>
            <a:p>
              <a:pPr algn="r"/>
              <a:endParaRPr lang="es-GT" sz="3200" b="1" dirty="0">
                <a:solidFill>
                  <a:srgbClr val="00B0F0"/>
                </a:solidFill>
                <a:cs typeface="Arial" panose="020B0604020202020204" pitchFamily="34" charset="0"/>
              </a:endParaRPr>
            </a:p>
          </p:txBody>
        </p:sp>
      </p:grpSp>
      <p:sp>
        <p:nvSpPr>
          <p:cNvPr id="2" name="Marcador de número de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28</a:t>
            </a:fld>
            <a:endParaRPr lang="es-GT"/>
          </a:p>
        </p:txBody>
      </p:sp>
    </p:spTree>
    <p:extLst>
      <p:ext uri="{BB962C8B-B14F-4D97-AF65-F5344CB8AC3E}">
        <p14:creationId xmlns:p14="http://schemas.microsoft.com/office/powerpoint/2010/main" val="23387970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96"/>
        <p:cNvGrpSpPr/>
        <p:nvPr/>
      </p:nvGrpSpPr>
      <p:grpSpPr>
        <a:xfrm>
          <a:off x="0" y="0"/>
          <a:ext cx="0" cy="0"/>
          <a:chOff x="0" y="0"/>
          <a:chExt cx="0" cy="0"/>
        </a:xfrm>
      </p:grpSpPr>
      <p:sp>
        <p:nvSpPr>
          <p:cNvPr id="9" name="Rectángulo 8">
            <a:extLst>
              <a:ext uri="{FF2B5EF4-FFF2-40B4-BE49-F238E27FC236}">
                <a16:creationId xmlns:a16="http://schemas.microsoft.com/office/drawing/2014/main" id="{E1BC9FA7-8636-4490-BB6A-3BEA74256D67}"/>
              </a:ext>
            </a:extLst>
          </p:cNvPr>
          <p:cNvSpPr/>
          <p:nvPr/>
        </p:nvSpPr>
        <p:spPr>
          <a:xfrm>
            <a:off x="10500231" y="2259106"/>
            <a:ext cx="1252498" cy="273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 name="Rectángulo 4">
            <a:extLst>
              <a:ext uri="{FF2B5EF4-FFF2-40B4-BE49-F238E27FC236}">
                <a16:creationId xmlns:a16="http://schemas.microsoft.com/office/drawing/2014/main" id="{A95C6591-F72B-4B88-B049-E6EE434C0B45}"/>
              </a:ext>
            </a:extLst>
          </p:cNvPr>
          <p:cNvSpPr/>
          <p:nvPr/>
        </p:nvSpPr>
        <p:spPr>
          <a:xfrm>
            <a:off x="4890382" y="3275112"/>
            <a:ext cx="2411237" cy="307777"/>
          </a:xfrm>
          <a:prstGeom prst="rect">
            <a:avLst/>
          </a:prstGeom>
        </p:spPr>
        <p:txBody>
          <a:bodyPr wrap="none">
            <a:spAutoFit/>
          </a:bodyPr>
          <a:lstStyle/>
          <a:p>
            <a:pPr algn="r"/>
            <a:r>
              <a:rPr lang="es-GT" b="1" dirty="0">
                <a:solidFill>
                  <a:schemeClr val="bg1"/>
                </a:solidFill>
                <a:latin typeface="Arial" panose="020B0604020202020204" pitchFamily="34" charset="0"/>
                <a:cs typeface="Arial" panose="020B0604020202020204" pitchFamily="34" charset="0"/>
              </a:rPr>
              <a:t>RENDICIÓN DE CUENTAS</a:t>
            </a:r>
          </a:p>
        </p:txBody>
      </p:sp>
      <p:sp>
        <p:nvSpPr>
          <p:cNvPr id="6" name="Título 1">
            <a:extLst>
              <a:ext uri="{FF2B5EF4-FFF2-40B4-BE49-F238E27FC236}">
                <a16:creationId xmlns:a16="http://schemas.microsoft.com/office/drawing/2014/main" id="{48FD92AD-9298-40AB-A669-52A6F14B3924}"/>
              </a:ext>
            </a:extLst>
          </p:cNvPr>
          <p:cNvSpPr txBox="1">
            <a:spLocks/>
          </p:cNvSpPr>
          <p:nvPr/>
        </p:nvSpPr>
        <p:spPr>
          <a:xfrm>
            <a:off x="920858" y="494051"/>
            <a:ext cx="845258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MX" sz="2800" dirty="0">
                <a:latin typeface="Arial" panose="020B0604020202020204" pitchFamily="34" charset="0"/>
                <a:cs typeface="Arial" panose="020B0604020202020204" pitchFamily="34" charset="0"/>
              </a:rPr>
              <a:t>CONSOLIDADO DE LOGROS INSTITUCIONALES</a:t>
            </a:r>
            <a:endParaRPr lang="es-GT" sz="2800" dirty="0">
              <a:latin typeface="Arial" panose="020B0604020202020204" pitchFamily="34" charset="0"/>
              <a:cs typeface="Arial" panose="020B0604020202020204" pitchFamily="34" charset="0"/>
            </a:endParaRPr>
          </a:p>
        </p:txBody>
      </p:sp>
      <p:graphicFrame>
        <p:nvGraphicFramePr>
          <p:cNvPr id="8" name="Objeto 7"/>
          <p:cNvGraphicFramePr>
            <a:graphicFrameLocks noChangeAspect="1"/>
          </p:cNvGraphicFramePr>
          <p:nvPr>
            <p:extLst>
              <p:ext uri="{D42A27DB-BD31-4B8C-83A1-F6EECF244321}">
                <p14:modId xmlns:p14="http://schemas.microsoft.com/office/powerpoint/2010/main" val="3853857916"/>
              </p:ext>
            </p:extLst>
          </p:nvPr>
        </p:nvGraphicFramePr>
        <p:xfrm>
          <a:off x="2483318" y="1087655"/>
          <a:ext cx="7152807" cy="5469199"/>
        </p:xfrm>
        <a:graphic>
          <a:graphicData uri="http://schemas.openxmlformats.org/presentationml/2006/ole">
            <mc:AlternateContent xmlns:mc="http://schemas.openxmlformats.org/markup-compatibility/2006">
              <mc:Choice xmlns:v="urn:schemas-microsoft-com:vml" Requires="v">
                <p:oleObj spid="_x0000_s3102" name="Documento" r:id="rId5" imgW="5604957" imgH="4270527" progId="Word.Document.12">
                  <p:embed/>
                </p:oleObj>
              </mc:Choice>
              <mc:Fallback>
                <p:oleObj name="Documento" r:id="rId5" imgW="5604957" imgH="4270527" progId="Word.Document.12">
                  <p:embed/>
                  <p:pic>
                    <p:nvPicPr>
                      <p:cNvPr id="0" name=""/>
                      <p:cNvPicPr/>
                      <p:nvPr/>
                    </p:nvPicPr>
                    <p:blipFill>
                      <a:blip r:embed="rId6"/>
                      <a:stretch>
                        <a:fillRect/>
                      </a:stretch>
                    </p:blipFill>
                    <p:spPr>
                      <a:xfrm>
                        <a:off x="2483318" y="1087655"/>
                        <a:ext cx="7152807" cy="5469199"/>
                      </a:xfrm>
                      <a:prstGeom prst="rect">
                        <a:avLst/>
                      </a:prstGeom>
                    </p:spPr>
                  </p:pic>
                </p:oleObj>
              </mc:Fallback>
            </mc:AlternateContent>
          </a:graphicData>
        </a:graphic>
      </p:graphicFrame>
      <p:sp>
        <p:nvSpPr>
          <p:cNvPr id="11" name="Marcador de número de diapositiva 10"/>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29</a:t>
            </a:fld>
            <a:endParaRPr lang="es-GT"/>
          </a:p>
        </p:txBody>
      </p:sp>
    </p:spTree>
    <p:extLst>
      <p:ext uri="{BB962C8B-B14F-4D97-AF65-F5344CB8AC3E}">
        <p14:creationId xmlns:p14="http://schemas.microsoft.com/office/powerpoint/2010/main" val="33455295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4" name="Título 1">
            <a:extLst>
              <a:ext uri="{FF2B5EF4-FFF2-40B4-BE49-F238E27FC236}">
                <a16:creationId xmlns:a16="http://schemas.microsoft.com/office/drawing/2014/main" id="{A1F99F94-389E-4E69-A4D4-C924F02710CC}"/>
              </a:ext>
            </a:extLst>
          </p:cNvPr>
          <p:cNvSpPr>
            <a:spLocks noGrp="1"/>
          </p:cNvSpPr>
          <p:nvPr>
            <p:ph type="title"/>
          </p:nvPr>
        </p:nvSpPr>
        <p:spPr>
          <a:xfrm>
            <a:off x="1308848" y="785062"/>
            <a:ext cx="9166802" cy="626488"/>
          </a:xfrm>
        </p:spPr>
        <p:txBody>
          <a:bodyPr>
            <a:noAutofit/>
          </a:bodyPr>
          <a:lstStyle/>
          <a:p>
            <a:pPr algn="ctr"/>
            <a:r>
              <a:rPr lang="es-GT" sz="2800" b="1" dirty="0">
                <a:latin typeface="Arial" panose="020B0604020202020204" pitchFamily="34" charset="0"/>
                <a:cs typeface="Arial" panose="020B0604020202020204" pitchFamily="34" charset="0"/>
              </a:rPr>
              <a:t>PRINCIPALES OBJETIVOS DE </a:t>
            </a:r>
            <a:r>
              <a:rPr lang="es-GT" sz="2800" b="1" dirty="0" smtClean="0">
                <a:latin typeface="Arial" panose="020B0604020202020204" pitchFamily="34" charset="0"/>
                <a:cs typeface="Arial" panose="020B0604020202020204" pitchFamily="34" charset="0"/>
              </a:rPr>
              <a:t>LA </a:t>
            </a:r>
            <a:r>
              <a:rPr lang="es-MX" sz="2800" b="1" dirty="0" smtClean="0">
                <a:latin typeface="Arial" panose="020B0604020202020204" pitchFamily="34" charset="0"/>
                <a:cs typeface="Arial" panose="020B0604020202020204" pitchFamily="34" charset="0"/>
              </a:rPr>
              <a:t>SECRETARÍA </a:t>
            </a:r>
            <a:r>
              <a:rPr lang="es-MX" sz="2800" b="1" dirty="0">
                <a:latin typeface="Arial" panose="020B0604020202020204" pitchFamily="34" charset="0"/>
                <a:cs typeface="Arial" panose="020B0604020202020204" pitchFamily="34" charset="0"/>
              </a:rPr>
              <a:t>GENERAL DE LA PRESIDENCIA DE LA REPÚBLICA</a:t>
            </a:r>
            <a:endParaRPr lang="es-GT" sz="2800" b="1" dirty="0">
              <a:latin typeface="Arial" panose="020B0604020202020204" pitchFamily="34" charset="0"/>
              <a:cs typeface="Arial" panose="020B0604020202020204" pitchFamily="34" charset="0"/>
            </a:endParaRPr>
          </a:p>
        </p:txBody>
      </p:sp>
      <p:sp>
        <p:nvSpPr>
          <p:cNvPr id="7" name="Marcador de contenido 6">
            <a:extLst>
              <a:ext uri="{FF2B5EF4-FFF2-40B4-BE49-F238E27FC236}">
                <a16:creationId xmlns:a16="http://schemas.microsoft.com/office/drawing/2014/main" id="{F9FD962A-766E-443B-8C79-B30580DFF835}"/>
              </a:ext>
            </a:extLst>
          </p:cNvPr>
          <p:cNvSpPr txBox="1">
            <a:spLocks/>
          </p:cNvSpPr>
          <p:nvPr/>
        </p:nvSpPr>
        <p:spPr>
          <a:xfrm>
            <a:off x="772885" y="1500729"/>
            <a:ext cx="10646230" cy="107884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1" indent="0" algn="just">
              <a:lnSpc>
                <a:spcPct val="150000"/>
              </a:lnSpc>
              <a:buNone/>
            </a:pPr>
            <a:r>
              <a:rPr lang="es-GT" sz="1600" dirty="0">
                <a:latin typeface="Arial" panose="020B0604020202020204" pitchFamily="34" charset="0"/>
                <a:cs typeface="Arial" panose="020B0604020202020204" pitchFamily="34" charset="0"/>
              </a:rPr>
              <a:t>Para el cumplimiento de sus funciones la Secretaría General de la Presidencia de la </a:t>
            </a:r>
            <a:r>
              <a:rPr lang="es-GT" sz="1600" dirty="0" smtClean="0">
                <a:latin typeface="Arial" panose="020B0604020202020204" pitchFamily="34" charset="0"/>
                <a:cs typeface="Arial" panose="020B0604020202020204" pitchFamily="34" charset="0"/>
              </a:rPr>
              <a:t>República definió para el ejercicio fiscal 2022, Objetivos </a:t>
            </a:r>
            <a:r>
              <a:rPr lang="es-GT" sz="1600" dirty="0">
                <a:latin typeface="Arial" panose="020B0604020202020204" pitchFamily="34" charset="0"/>
                <a:cs typeface="Arial" panose="020B0604020202020204" pitchFamily="34" charset="0"/>
              </a:rPr>
              <a:t>Institucionales de Control </a:t>
            </a:r>
            <a:r>
              <a:rPr lang="es-GT" sz="1600" dirty="0" smtClean="0">
                <a:latin typeface="Arial" panose="020B0604020202020204" pitchFamily="34" charset="0"/>
                <a:cs typeface="Arial" panose="020B0604020202020204" pitchFamily="34" charset="0"/>
              </a:rPr>
              <a:t>Interno, siendo los siguientes:</a:t>
            </a:r>
            <a:endParaRPr lang="es-GT" sz="1600" dirty="0">
              <a:latin typeface="Arial" panose="020B0604020202020204" pitchFamily="34" charset="0"/>
              <a:cs typeface="Arial" panose="020B0604020202020204" pitchFamily="34" charset="0"/>
            </a:endParaRPr>
          </a:p>
          <a:p>
            <a:pPr marL="571500" lvl="1" indent="0">
              <a:buNone/>
            </a:pPr>
            <a:endParaRPr lang="es-GT" sz="1400" dirty="0">
              <a:latin typeface="Arial" panose="020B0604020202020204" pitchFamily="34" charset="0"/>
              <a:cs typeface="Arial" panose="020B0604020202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3578198757"/>
              </p:ext>
            </p:extLst>
          </p:nvPr>
        </p:nvGraphicFramePr>
        <p:xfrm>
          <a:off x="768407" y="2668750"/>
          <a:ext cx="10650708" cy="2577017"/>
        </p:xfrm>
        <a:graphic>
          <a:graphicData uri="http://schemas.openxmlformats.org/drawingml/2006/table">
            <a:tbl>
              <a:tblPr firstRow="1" firstCol="1" bandRow="1"/>
              <a:tblGrid>
                <a:gridCol w="10650708">
                  <a:extLst>
                    <a:ext uri="{9D8B030D-6E8A-4147-A177-3AD203B41FA5}">
                      <a16:colId xmlns:a16="http://schemas.microsoft.com/office/drawing/2014/main" val="481451595"/>
                    </a:ext>
                  </a:extLst>
                </a:gridCol>
              </a:tblGrid>
              <a:tr h="271902">
                <a:tc>
                  <a:txBody>
                    <a:bodyPr/>
                    <a:lstStyle/>
                    <a:p>
                      <a:pPr marL="342900" lvl="0" indent="-342900" algn="ctr">
                        <a:lnSpc>
                          <a:spcPct val="107000"/>
                        </a:lnSpc>
                        <a:spcAft>
                          <a:spcPts val="0"/>
                        </a:spcAft>
                        <a:buFont typeface="+mj-lt"/>
                        <a:buAutoNum type="alphaLcParenR"/>
                      </a:pPr>
                      <a:r>
                        <a:rPr lang="es-GT" sz="1400" b="1">
                          <a:effectLst/>
                          <a:latin typeface="Arial" panose="020B0604020202020204" pitchFamily="34" charset="0"/>
                          <a:ea typeface="Calibri" panose="020F0502020204030204" pitchFamily="34" charset="0"/>
                          <a:cs typeface="Times New Roman" panose="02020603050405020304" pitchFamily="18" charset="0"/>
                        </a:rPr>
                        <a:t>Objetivo Estratégico</a:t>
                      </a:r>
                      <a:endParaRPr lang="es-G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extLst>
                  <a:ext uri="{0D108BD9-81ED-4DB2-BD59-A6C34878D82A}">
                    <a16:rowId xmlns:a16="http://schemas.microsoft.com/office/drawing/2014/main" val="3395246113"/>
                  </a:ext>
                </a:extLst>
              </a:tr>
              <a:tr h="508303">
                <a:tc>
                  <a:txBody>
                    <a:bodyPr/>
                    <a:lstStyle/>
                    <a:p>
                      <a:pPr marL="342900" lvl="0" indent="-342900" algn="just">
                        <a:spcAft>
                          <a:spcPts val="0"/>
                        </a:spcAft>
                        <a:buFont typeface="+mj-lt"/>
                        <a:buAutoNum type="arabicPeriod"/>
                      </a:pPr>
                      <a:r>
                        <a:rPr lang="es-GT"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Promover las buenas prácticas de control interno y gobernanza, para que de manera eficiente, eficaz y transparente, se de fe administrativa, seguridad y certeza jurídica al accionar del Presidente de la República.</a:t>
                      </a:r>
                      <a:endParaRPr lang="es-G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5831265"/>
                  </a:ext>
                </a:extLst>
              </a:tr>
              <a:tr h="271902">
                <a:tc>
                  <a:txBody>
                    <a:bodyPr/>
                    <a:lstStyle/>
                    <a:p>
                      <a:pPr marL="342900" lvl="0" indent="-342900" algn="ctr">
                        <a:lnSpc>
                          <a:spcPct val="107000"/>
                        </a:lnSpc>
                        <a:spcAft>
                          <a:spcPts val="0"/>
                        </a:spcAft>
                        <a:buFont typeface="+mj-lt"/>
                        <a:buAutoNum type="alphaLcParenR" startAt="2"/>
                      </a:pPr>
                      <a:r>
                        <a:rPr lang="es-GT" sz="1400" b="1" dirty="0">
                          <a:effectLst/>
                          <a:latin typeface="Arial" panose="020B0604020202020204" pitchFamily="34" charset="0"/>
                          <a:ea typeface="Calibri" panose="020F0502020204030204" pitchFamily="34" charset="0"/>
                          <a:cs typeface="Times New Roman" panose="02020603050405020304" pitchFamily="18" charset="0"/>
                        </a:rPr>
                        <a:t>Objetivos Operativos</a:t>
                      </a:r>
                      <a:endParaRPr lang="es-G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extLst>
                  <a:ext uri="{0D108BD9-81ED-4DB2-BD59-A6C34878D82A}">
                    <a16:rowId xmlns:a16="http://schemas.microsoft.com/office/drawing/2014/main" val="3502513565"/>
                  </a:ext>
                </a:extLst>
              </a:tr>
              <a:tr h="1524910">
                <a:tc>
                  <a:txBody>
                    <a:bodyPr/>
                    <a:lstStyle/>
                    <a:p>
                      <a:pPr marL="342900" lvl="0" indent="-342900" algn="just">
                        <a:spcAft>
                          <a:spcPts val="0"/>
                        </a:spcAft>
                        <a:buFont typeface="+mj-lt"/>
                        <a:buAutoNum type="arabicPeriod"/>
                      </a:pPr>
                      <a:r>
                        <a:rPr lang="es-GT"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Ejercer de manera eficiente, eficaz y transparente, las atribuciones y funciones asignadas a las Unidades y Direcciones de la Secretaría General de la Presidencia de la República, de acuerdo al marco Constitucional y al ordenamiento jurídico vigente.</a:t>
                      </a:r>
                      <a:endParaRPr lang="es-G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s-GT"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Dar seguimiento a la ejecución de los recursos financieros, al uso de los recursos administrativos y al cumplimiento de las acciones definidas en los planes, para verificar de manera oportuna la consecución de las metas y resultados institucionales definidos.</a:t>
                      </a:r>
                      <a:endParaRPr lang="es-G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s-GT"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Promover el adecuado resguardo de los bienes muebles de la Secretaría General de la Presidencia de la República, a través del registro oportuno de los mismos y la emisión de las políticas que correspondan.</a:t>
                      </a:r>
                      <a:endParaRPr lang="es-G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3107612"/>
                  </a:ext>
                </a:extLst>
              </a:tr>
            </a:tbl>
          </a:graphicData>
        </a:graphic>
      </p:graphicFrame>
      <p:sp>
        <p:nvSpPr>
          <p:cNvPr id="2" name="Marcador de número de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3</a:t>
            </a:fld>
            <a:endParaRPr lang="es-GT"/>
          </a:p>
        </p:txBody>
      </p:sp>
    </p:spTree>
    <p:extLst>
      <p:ext uri="{BB962C8B-B14F-4D97-AF65-F5344CB8AC3E}">
        <p14:creationId xmlns:p14="http://schemas.microsoft.com/office/powerpoint/2010/main" val="3229074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96"/>
        <p:cNvGrpSpPr/>
        <p:nvPr/>
      </p:nvGrpSpPr>
      <p:grpSpPr>
        <a:xfrm>
          <a:off x="0" y="0"/>
          <a:ext cx="0" cy="0"/>
          <a:chOff x="0" y="0"/>
          <a:chExt cx="0" cy="0"/>
        </a:xfrm>
      </p:grpSpPr>
      <p:sp>
        <p:nvSpPr>
          <p:cNvPr id="9" name="Rectángulo 8">
            <a:extLst>
              <a:ext uri="{FF2B5EF4-FFF2-40B4-BE49-F238E27FC236}">
                <a16:creationId xmlns:a16="http://schemas.microsoft.com/office/drawing/2014/main" id="{E1BC9FA7-8636-4490-BB6A-3BEA74256D67}"/>
              </a:ext>
            </a:extLst>
          </p:cNvPr>
          <p:cNvSpPr/>
          <p:nvPr/>
        </p:nvSpPr>
        <p:spPr>
          <a:xfrm>
            <a:off x="10500231" y="2259106"/>
            <a:ext cx="1252498" cy="273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 name="Rectángulo 4">
            <a:extLst>
              <a:ext uri="{FF2B5EF4-FFF2-40B4-BE49-F238E27FC236}">
                <a16:creationId xmlns:a16="http://schemas.microsoft.com/office/drawing/2014/main" id="{A95C6591-F72B-4B88-B049-E6EE434C0B45}"/>
              </a:ext>
            </a:extLst>
          </p:cNvPr>
          <p:cNvSpPr/>
          <p:nvPr/>
        </p:nvSpPr>
        <p:spPr>
          <a:xfrm>
            <a:off x="4890382" y="3275112"/>
            <a:ext cx="2411237" cy="307777"/>
          </a:xfrm>
          <a:prstGeom prst="rect">
            <a:avLst/>
          </a:prstGeom>
        </p:spPr>
        <p:txBody>
          <a:bodyPr wrap="none">
            <a:spAutoFit/>
          </a:bodyPr>
          <a:lstStyle/>
          <a:p>
            <a:pPr algn="r"/>
            <a:r>
              <a:rPr lang="es-GT" b="1" dirty="0">
                <a:solidFill>
                  <a:schemeClr val="bg1"/>
                </a:solidFill>
                <a:latin typeface="Arial" panose="020B0604020202020204" pitchFamily="34" charset="0"/>
                <a:cs typeface="Arial" panose="020B0604020202020204" pitchFamily="34" charset="0"/>
              </a:rPr>
              <a:t>RENDICIÓN DE CUENTAS</a:t>
            </a:r>
          </a:p>
        </p:txBody>
      </p:sp>
      <p:sp>
        <p:nvSpPr>
          <p:cNvPr id="6" name="Título 1">
            <a:extLst>
              <a:ext uri="{FF2B5EF4-FFF2-40B4-BE49-F238E27FC236}">
                <a16:creationId xmlns:a16="http://schemas.microsoft.com/office/drawing/2014/main" id="{48FD92AD-9298-40AB-A669-52A6F14B3924}"/>
              </a:ext>
            </a:extLst>
          </p:cNvPr>
          <p:cNvSpPr txBox="1">
            <a:spLocks/>
          </p:cNvSpPr>
          <p:nvPr/>
        </p:nvSpPr>
        <p:spPr>
          <a:xfrm>
            <a:off x="920858" y="494051"/>
            <a:ext cx="845258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MX" sz="2800" dirty="0">
                <a:latin typeface="Arial" panose="020B0604020202020204" pitchFamily="34" charset="0"/>
                <a:cs typeface="Arial" panose="020B0604020202020204" pitchFamily="34" charset="0"/>
              </a:rPr>
              <a:t>CONSOLIDADO DE LOGROS INSTITUCIONALES</a:t>
            </a:r>
            <a:endParaRPr lang="es-GT" sz="2800" dirty="0">
              <a:latin typeface="Arial" panose="020B0604020202020204" pitchFamily="34" charset="0"/>
              <a:cs typeface="Arial" panose="020B0604020202020204" pitchFamily="34" charset="0"/>
            </a:endParaRPr>
          </a:p>
        </p:txBody>
      </p:sp>
      <p:graphicFrame>
        <p:nvGraphicFramePr>
          <p:cNvPr id="2" name="Objeto 1"/>
          <p:cNvGraphicFramePr>
            <a:graphicFrameLocks noChangeAspect="1"/>
          </p:cNvGraphicFramePr>
          <p:nvPr>
            <p:extLst>
              <p:ext uri="{D42A27DB-BD31-4B8C-83A1-F6EECF244321}">
                <p14:modId xmlns:p14="http://schemas.microsoft.com/office/powerpoint/2010/main" val="3416785836"/>
              </p:ext>
            </p:extLst>
          </p:nvPr>
        </p:nvGraphicFramePr>
        <p:xfrm>
          <a:off x="2174875" y="1147763"/>
          <a:ext cx="7594767" cy="5493669"/>
        </p:xfrm>
        <a:graphic>
          <a:graphicData uri="http://schemas.openxmlformats.org/presentationml/2006/ole">
            <mc:AlternateContent xmlns:mc="http://schemas.openxmlformats.org/markup-compatibility/2006">
              <mc:Choice xmlns:v="urn:schemas-microsoft-com:vml" Requires="v">
                <p:oleObj spid="_x0000_s6173" name="Documento" r:id="rId5" imgW="5623788" imgH="4384441" progId="Word.Document.12">
                  <p:embed/>
                </p:oleObj>
              </mc:Choice>
              <mc:Fallback>
                <p:oleObj name="Documento" r:id="rId5" imgW="5623788" imgH="4384441" progId="Word.Document.12">
                  <p:embed/>
                  <p:pic>
                    <p:nvPicPr>
                      <p:cNvPr id="0" name=""/>
                      <p:cNvPicPr/>
                      <p:nvPr/>
                    </p:nvPicPr>
                    <p:blipFill>
                      <a:blip r:embed="rId6"/>
                      <a:stretch>
                        <a:fillRect/>
                      </a:stretch>
                    </p:blipFill>
                    <p:spPr>
                      <a:xfrm>
                        <a:off x="2174875" y="1147763"/>
                        <a:ext cx="7594767" cy="5493669"/>
                      </a:xfrm>
                      <a:prstGeom prst="rect">
                        <a:avLst/>
                      </a:prstGeom>
                    </p:spPr>
                  </p:pic>
                </p:oleObj>
              </mc:Fallback>
            </mc:AlternateContent>
          </a:graphicData>
        </a:graphic>
      </p:graphicFrame>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30</a:t>
            </a:fld>
            <a:endParaRPr lang="es-GT"/>
          </a:p>
        </p:txBody>
      </p:sp>
    </p:spTree>
    <p:extLst>
      <p:ext uri="{BB962C8B-B14F-4D97-AF65-F5344CB8AC3E}">
        <p14:creationId xmlns:p14="http://schemas.microsoft.com/office/powerpoint/2010/main" val="12997904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grpSp>
        <p:nvGrpSpPr>
          <p:cNvPr id="5" name="Grupo 4">
            <a:extLst>
              <a:ext uri="{FF2B5EF4-FFF2-40B4-BE49-F238E27FC236}">
                <a16:creationId xmlns:a16="http://schemas.microsoft.com/office/drawing/2014/main" id="{3CE19077-5466-4ECD-84A0-F5EF39E2DC69}"/>
              </a:ext>
            </a:extLst>
          </p:cNvPr>
          <p:cNvGrpSpPr/>
          <p:nvPr/>
        </p:nvGrpSpPr>
        <p:grpSpPr>
          <a:xfrm>
            <a:off x="0" y="1714"/>
            <a:ext cx="12192000" cy="6856286"/>
            <a:chOff x="0" y="1714"/>
            <a:chExt cx="12192000" cy="6856286"/>
          </a:xfrm>
        </p:grpSpPr>
        <p:pic>
          <p:nvPicPr>
            <p:cNvPr id="3" name="Imagen 2">
              <a:extLst>
                <a:ext uri="{FF2B5EF4-FFF2-40B4-BE49-F238E27FC236}">
                  <a16:creationId xmlns:a16="http://schemas.microsoft.com/office/drawing/2014/main" id="{A649A387-4B49-4C45-A699-A908FC762BD9}"/>
                </a:ext>
              </a:extLst>
            </p:cNvPr>
            <p:cNvPicPr>
              <a:picLocks noChangeAspect="1"/>
            </p:cNvPicPr>
            <p:nvPr/>
          </p:nvPicPr>
          <p:blipFill>
            <a:blip r:embed="rId4"/>
            <a:stretch>
              <a:fillRect/>
            </a:stretch>
          </p:blipFill>
          <p:spPr>
            <a:xfrm>
              <a:off x="0" y="1714"/>
              <a:ext cx="12192000" cy="6856286"/>
            </a:xfrm>
            <a:prstGeom prst="rect">
              <a:avLst/>
            </a:prstGeom>
          </p:spPr>
        </p:pic>
        <p:sp>
          <p:nvSpPr>
            <p:cNvPr id="6" name="Título 1">
              <a:extLst>
                <a:ext uri="{FF2B5EF4-FFF2-40B4-BE49-F238E27FC236}">
                  <a16:creationId xmlns:a16="http://schemas.microsoft.com/office/drawing/2014/main" id="{F1B37B23-C2E8-45CF-8A71-91E65135901F}"/>
                </a:ext>
              </a:extLst>
            </p:cNvPr>
            <p:cNvSpPr txBox="1">
              <a:spLocks/>
            </p:cNvSpPr>
            <p:nvPr/>
          </p:nvSpPr>
          <p:spPr>
            <a:xfrm>
              <a:off x="229381" y="600092"/>
              <a:ext cx="11639889" cy="613240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4000" b="1" dirty="0">
                  <a:solidFill>
                    <a:schemeClr val="bg1"/>
                  </a:solidFill>
                  <a:cs typeface="Arial" panose="020B0604020202020204" pitchFamily="34" charset="0"/>
                </a:rPr>
                <a:t>RENDICIÓN DE CUENTAS</a:t>
              </a:r>
              <a:br>
                <a:rPr lang="es-GT" sz="4000" b="1" dirty="0">
                  <a:solidFill>
                    <a:schemeClr val="bg1"/>
                  </a:solidFill>
                  <a:cs typeface="Arial" panose="020B0604020202020204" pitchFamily="34" charset="0"/>
                </a:rPr>
              </a:br>
              <a:r>
                <a:rPr lang="es-GT" sz="4000" b="1" dirty="0">
                  <a:solidFill>
                    <a:schemeClr val="bg1"/>
                  </a:solidFill>
                  <a:cs typeface="Arial" panose="020B0604020202020204" pitchFamily="34" charset="0"/>
                </a:rPr>
                <a:t>PRIMER CUATRIMESTRE 2022</a:t>
              </a:r>
            </a:p>
            <a:p>
              <a:pPr algn="r"/>
              <a:endParaRPr lang="es-GT" sz="3200" b="1" dirty="0">
                <a:solidFill>
                  <a:srgbClr val="00B0F0"/>
                </a:solidFill>
                <a:cs typeface="Arial" panose="020B0604020202020204" pitchFamily="34" charset="0"/>
              </a:endParaRPr>
            </a:p>
            <a:p>
              <a:pPr algn="r"/>
              <a:endParaRPr lang="es-GT" sz="3200" b="1" dirty="0">
                <a:solidFill>
                  <a:srgbClr val="00B0F0"/>
                </a:solidFill>
                <a:cs typeface="Arial" panose="020B0604020202020204" pitchFamily="34" charset="0"/>
              </a:endParaRPr>
            </a:p>
            <a:p>
              <a:pPr algn="r"/>
              <a:endParaRPr lang="es-GT" sz="3200" b="1" dirty="0">
                <a:solidFill>
                  <a:srgbClr val="00B0F0"/>
                </a:solidFill>
                <a:cs typeface="Arial" panose="020B0604020202020204" pitchFamily="34" charset="0"/>
              </a:endParaRPr>
            </a:p>
            <a:p>
              <a:pPr algn="r"/>
              <a:endParaRPr lang="es-GT" sz="3200" b="1" dirty="0">
                <a:solidFill>
                  <a:srgbClr val="00B0F0"/>
                </a:solidFill>
                <a:cs typeface="Arial" panose="020B0604020202020204" pitchFamily="34" charset="0"/>
              </a:endParaRPr>
            </a:p>
            <a:p>
              <a:pPr algn="ctr"/>
              <a:r>
                <a:rPr lang="es-GT" b="1" dirty="0">
                  <a:solidFill>
                    <a:srgbClr val="A09185"/>
                  </a:solidFill>
                </a:rPr>
                <a:t>TENDENCIAS Y DESAFÍOS</a:t>
              </a:r>
            </a:p>
            <a:p>
              <a:pPr algn="r"/>
              <a:endParaRPr lang="es-GT" sz="3200" b="1" dirty="0">
                <a:solidFill>
                  <a:srgbClr val="00B0F0"/>
                </a:solidFill>
                <a:cs typeface="Arial" panose="020B0604020202020204" pitchFamily="34" charset="0"/>
              </a:endParaRPr>
            </a:p>
          </p:txBody>
        </p:sp>
      </p:grpSp>
      <p:sp>
        <p:nvSpPr>
          <p:cNvPr id="2" name="Marcador de número de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31</a:t>
            </a:fld>
            <a:endParaRPr lang="es-GT"/>
          </a:p>
        </p:txBody>
      </p:sp>
    </p:spTree>
    <p:extLst>
      <p:ext uri="{BB962C8B-B14F-4D97-AF65-F5344CB8AC3E}">
        <p14:creationId xmlns:p14="http://schemas.microsoft.com/office/powerpoint/2010/main" val="19119794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 name="Rectángulo 8">
            <a:extLst>
              <a:ext uri="{FF2B5EF4-FFF2-40B4-BE49-F238E27FC236}">
                <a16:creationId xmlns:a16="http://schemas.microsoft.com/office/drawing/2014/main" id="{E1BC9FA7-8636-4490-BB6A-3BEA74256D67}"/>
              </a:ext>
            </a:extLst>
          </p:cNvPr>
          <p:cNvSpPr/>
          <p:nvPr/>
        </p:nvSpPr>
        <p:spPr>
          <a:xfrm>
            <a:off x="10500231" y="2259106"/>
            <a:ext cx="1252498" cy="273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 name="Rectángulo 4">
            <a:extLst>
              <a:ext uri="{FF2B5EF4-FFF2-40B4-BE49-F238E27FC236}">
                <a16:creationId xmlns:a16="http://schemas.microsoft.com/office/drawing/2014/main" id="{A95C6591-F72B-4B88-B049-E6EE434C0B45}"/>
              </a:ext>
            </a:extLst>
          </p:cNvPr>
          <p:cNvSpPr/>
          <p:nvPr/>
        </p:nvSpPr>
        <p:spPr>
          <a:xfrm>
            <a:off x="4890382" y="3275112"/>
            <a:ext cx="2411237" cy="307777"/>
          </a:xfrm>
          <a:prstGeom prst="rect">
            <a:avLst/>
          </a:prstGeom>
        </p:spPr>
        <p:txBody>
          <a:bodyPr wrap="none">
            <a:spAutoFit/>
          </a:bodyPr>
          <a:lstStyle/>
          <a:p>
            <a:pPr algn="r"/>
            <a:r>
              <a:rPr lang="es-GT" b="1" dirty="0">
                <a:solidFill>
                  <a:schemeClr val="bg1"/>
                </a:solidFill>
                <a:latin typeface="Arial" panose="020B0604020202020204" pitchFamily="34" charset="0"/>
                <a:cs typeface="Arial" panose="020B0604020202020204" pitchFamily="34" charset="0"/>
              </a:rPr>
              <a:t>RENDICIÓN DE CUENTAS</a:t>
            </a:r>
          </a:p>
        </p:txBody>
      </p:sp>
      <p:sp>
        <p:nvSpPr>
          <p:cNvPr id="6" name="Título 1">
            <a:extLst>
              <a:ext uri="{FF2B5EF4-FFF2-40B4-BE49-F238E27FC236}">
                <a16:creationId xmlns:a16="http://schemas.microsoft.com/office/drawing/2014/main" id="{F7377E39-D4B9-4735-9320-CC9BFE681A6B}"/>
              </a:ext>
            </a:extLst>
          </p:cNvPr>
          <p:cNvSpPr txBox="1">
            <a:spLocks/>
          </p:cNvSpPr>
          <p:nvPr/>
        </p:nvSpPr>
        <p:spPr>
          <a:xfrm>
            <a:off x="2387066" y="1025056"/>
            <a:ext cx="9442665" cy="1045029"/>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T" sz="2400" b="1" dirty="0">
                <a:latin typeface="Arial" panose="020B0604020202020204" pitchFamily="34" charset="0"/>
                <a:cs typeface="Arial" panose="020B0604020202020204" pitchFamily="34" charset="0"/>
              </a:rPr>
              <a:t>¿QUÉ TENDENCIA MUESTRA EL USO DE </a:t>
            </a:r>
            <a:r>
              <a:rPr lang="es-GT" sz="2400" b="1" dirty="0" smtClean="0">
                <a:latin typeface="Arial" panose="020B0604020202020204" pitchFamily="34" charset="0"/>
                <a:cs typeface="Arial" panose="020B0604020202020204" pitchFamily="34" charset="0"/>
              </a:rPr>
              <a:t>LOS </a:t>
            </a:r>
            <a:r>
              <a:rPr lang="es-GT" sz="2400" b="1" dirty="0">
                <a:latin typeface="Arial" panose="020B0604020202020204" pitchFamily="34" charset="0"/>
                <a:cs typeface="Arial" panose="020B0604020202020204" pitchFamily="34" charset="0"/>
              </a:rPr>
              <a:t>RECURSOS PÚBLICOS?</a:t>
            </a:r>
            <a:br>
              <a:rPr lang="es-GT" sz="2400" b="1" dirty="0">
                <a:latin typeface="Arial" panose="020B0604020202020204" pitchFamily="34" charset="0"/>
                <a:cs typeface="Arial" panose="020B0604020202020204" pitchFamily="34" charset="0"/>
              </a:rPr>
            </a:br>
            <a:r>
              <a:rPr lang="es-GT" sz="2400" b="1" dirty="0">
                <a:solidFill>
                  <a:schemeClr val="accent1">
                    <a:lumMod val="50000"/>
                  </a:schemeClr>
                </a:solidFill>
                <a:latin typeface="Arial" panose="020B0604020202020204" pitchFamily="34" charset="0"/>
                <a:cs typeface="Arial" panose="020B0604020202020204" pitchFamily="34" charset="0"/>
              </a:rPr>
              <a:t/>
            </a:r>
            <a:br>
              <a:rPr lang="es-GT" sz="2400" b="1" dirty="0">
                <a:solidFill>
                  <a:schemeClr val="accent1">
                    <a:lumMod val="50000"/>
                  </a:schemeClr>
                </a:solidFill>
                <a:latin typeface="Arial" panose="020B0604020202020204" pitchFamily="34" charset="0"/>
                <a:cs typeface="Arial" panose="020B0604020202020204" pitchFamily="34" charset="0"/>
              </a:rPr>
            </a:br>
            <a:endParaRPr lang="es-GT" sz="2400" b="1" dirty="0">
              <a:solidFill>
                <a:schemeClr val="accent1">
                  <a:lumMod val="50000"/>
                </a:schemeClr>
              </a:solidFill>
              <a:latin typeface="Arial" panose="020B0604020202020204" pitchFamily="34" charset="0"/>
              <a:cs typeface="Arial" panose="020B0604020202020204" pitchFamily="34" charset="0"/>
            </a:endParaRPr>
          </a:p>
        </p:txBody>
      </p:sp>
      <p:pic>
        <p:nvPicPr>
          <p:cNvPr id="7" name="Picture 2" descr="7 TENDENCIAS TECNOLÓGICAS PARA EL EL 2021 | MQA">
            <a:extLst>
              <a:ext uri="{FF2B5EF4-FFF2-40B4-BE49-F238E27FC236}">
                <a16:creationId xmlns:a16="http://schemas.microsoft.com/office/drawing/2014/main" id="{5B1F6C07-DA69-44F0-9409-E0E6D2EF83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80" y="156139"/>
            <a:ext cx="2406215" cy="1927747"/>
          </a:xfrm>
          <a:prstGeom prst="rect">
            <a:avLst/>
          </a:prstGeom>
          <a:noFill/>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E40743F2-234A-4544-BBAC-8877FB423F76}"/>
              </a:ext>
            </a:extLst>
          </p:cNvPr>
          <p:cNvSpPr txBox="1">
            <a:spLocks/>
          </p:cNvSpPr>
          <p:nvPr/>
        </p:nvSpPr>
        <p:spPr>
          <a:xfrm>
            <a:off x="676272" y="2515756"/>
            <a:ext cx="10626091" cy="952772"/>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000" b="0" dirty="0" smtClean="0">
                <a:solidFill>
                  <a:schemeClr val="tx1"/>
                </a:solidFill>
                <a:latin typeface="Arial" panose="020B0604020202020204" pitchFamily="34" charset="0"/>
                <a:cs typeface="Arial" panose="020B0604020202020204" pitchFamily="34" charset="0"/>
              </a:rPr>
              <a:t>La tendencia de ejecución presupuestaria para el primer cuatrimestre de 2022, para la Secretaría General y Comisiones Presidenciales, muestra una ejecución total del 32.7%, según el cuadro siguiente:</a:t>
            </a:r>
            <a:endParaRPr lang="es-GT" sz="2000" b="0" dirty="0">
              <a:solidFill>
                <a:schemeClr val="accent1">
                  <a:lumMod val="50000"/>
                </a:schemeClr>
              </a:solidFill>
              <a:latin typeface="Arial" panose="020B0604020202020204" pitchFamily="34" charset="0"/>
              <a:cs typeface="Arial" panose="020B0604020202020204" pitchFamily="34" charset="0"/>
            </a:endParaRPr>
          </a:p>
          <a:p>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12" name="Tabla 11"/>
          <p:cNvGraphicFramePr>
            <a:graphicFrameLocks noGrp="1"/>
          </p:cNvGraphicFramePr>
          <p:nvPr>
            <p:extLst>
              <p:ext uri="{D42A27DB-BD31-4B8C-83A1-F6EECF244321}">
                <p14:modId xmlns:p14="http://schemas.microsoft.com/office/powerpoint/2010/main" val="3291378279"/>
              </p:ext>
            </p:extLst>
          </p:nvPr>
        </p:nvGraphicFramePr>
        <p:xfrm>
          <a:off x="2816006" y="3681457"/>
          <a:ext cx="6346625" cy="2001520"/>
        </p:xfrm>
        <a:graphic>
          <a:graphicData uri="http://schemas.openxmlformats.org/drawingml/2006/table">
            <a:tbl>
              <a:tblPr firstRow="1" bandRow="1">
                <a:tableStyleId>{5C22544A-7EE6-4342-B048-85BDC9FD1C3A}</a:tableStyleId>
              </a:tblPr>
              <a:tblGrid>
                <a:gridCol w="4988363">
                  <a:extLst>
                    <a:ext uri="{9D8B030D-6E8A-4147-A177-3AD203B41FA5}">
                      <a16:colId xmlns:a16="http://schemas.microsoft.com/office/drawing/2014/main" val="2752519715"/>
                    </a:ext>
                  </a:extLst>
                </a:gridCol>
                <a:gridCol w="1358262">
                  <a:extLst>
                    <a:ext uri="{9D8B030D-6E8A-4147-A177-3AD203B41FA5}">
                      <a16:colId xmlns:a16="http://schemas.microsoft.com/office/drawing/2014/main" val="398701468"/>
                    </a:ext>
                  </a:extLst>
                </a:gridCol>
              </a:tblGrid>
              <a:tr h="370840">
                <a:tc>
                  <a:txBody>
                    <a:bodyPr/>
                    <a:lstStyle/>
                    <a:p>
                      <a:pPr algn="ctr"/>
                      <a:r>
                        <a:rPr lang="es-MX" sz="1400" dirty="0" smtClean="0"/>
                        <a:t>Entidad</a:t>
                      </a:r>
                      <a:endParaRPr lang="es-GT" sz="1400" dirty="0"/>
                    </a:p>
                  </a:txBody>
                  <a:tcPr anchor="ctr"/>
                </a:tc>
                <a:tc>
                  <a:txBody>
                    <a:bodyPr/>
                    <a:lstStyle/>
                    <a:p>
                      <a:pPr algn="ctr"/>
                      <a:r>
                        <a:rPr lang="es-MX" sz="1400" dirty="0" smtClean="0"/>
                        <a:t>% Ejecutado Total</a:t>
                      </a:r>
                      <a:endParaRPr lang="es-GT" sz="1400" dirty="0"/>
                    </a:p>
                  </a:txBody>
                  <a:tcPr anchor="ctr"/>
                </a:tc>
                <a:extLst>
                  <a:ext uri="{0D108BD9-81ED-4DB2-BD59-A6C34878D82A}">
                    <a16:rowId xmlns:a16="http://schemas.microsoft.com/office/drawing/2014/main" val="2507094997"/>
                  </a:ext>
                </a:extLst>
              </a:tr>
              <a:tr h="370840">
                <a:tc>
                  <a:txBody>
                    <a:bodyPr/>
                    <a:lstStyle/>
                    <a:p>
                      <a:r>
                        <a:rPr lang="es-GT" sz="1400" b="0" dirty="0" smtClean="0">
                          <a:solidFill>
                            <a:schemeClr val="tx1"/>
                          </a:solidFill>
                          <a:latin typeface="Arial" panose="020B0604020202020204" pitchFamily="34" charset="0"/>
                          <a:cs typeface="Arial" panose="020B0604020202020204" pitchFamily="34" charset="0"/>
                        </a:rPr>
                        <a:t>Secretaría General de la Presidencia de la República</a:t>
                      </a:r>
                      <a:endParaRPr lang="es-GT" sz="1400" dirty="0"/>
                    </a:p>
                  </a:txBody>
                  <a:tcPr/>
                </a:tc>
                <a:tc>
                  <a:txBody>
                    <a:bodyPr/>
                    <a:lstStyle/>
                    <a:p>
                      <a:pPr marL="0" algn="ctr" defTabSz="914400" rtl="0" eaLnBrk="1" fontAlgn="b" latinLnBrk="0" hangingPunct="1"/>
                      <a:r>
                        <a:rPr lang="es-GT" sz="1400" b="1" kern="1200" dirty="0" smtClean="0">
                          <a:solidFill>
                            <a:schemeClr val="dk1"/>
                          </a:solidFill>
                          <a:latin typeface="+mn-lt"/>
                          <a:ea typeface="+mn-ea"/>
                          <a:cs typeface="+mn-cs"/>
                        </a:rPr>
                        <a:t>37.35%</a:t>
                      </a:r>
                      <a:endParaRPr lang="es-GT" sz="1400" b="1" kern="1200" dirty="0">
                        <a:solidFill>
                          <a:schemeClr val="dk1"/>
                        </a:solidFill>
                        <a:latin typeface="+mn-lt"/>
                        <a:ea typeface="+mn-ea"/>
                        <a:cs typeface="+mn-cs"/>
                      </a:endParaRPr>
                    </a:p>
                  </a:txBody>
                  <a:tcPr/>
                </a:tc>
                <a:extLst>
                  <a:ext uri="{0D108BD9-81ED-4DB2-BD59-A6C34878D82A}">
                    <a16:rowId xmlns:a16="http://schemas.microsoft.com/office/drawing/2014/main" val="3748787155"/>
                  </a:ext>
                </a:extLst>
              </a:tr>
              <a:tr h="370840">
                <a:tc>
                  <a:txBody>
                    <a:bodyPr/>
                    <a:lstStyle/>
                    <a:p>
                      <a:r>
                        <a:rPr lang="es-GT" sz="1400" b="0" dirty="0" smtClean="0">
                          <a:solidFill>
                            <a:schemeClr val="tx1"/>
                          </a:solidFill>
                          <a:latin typeface="Arial" panose="020B0604020202020204" pitchFamily="34" charset="0"/>
                          <a:cs typeface="Arial" panose="020B0604020202020204" pitchFamily="34" charset="0"/>
                        </a:rPr>
                        <a:t>Comisión Presidencial Contra la Corrupción</a:t>
                      </a:r>
                      <a:endParaRPr lang="es-GT" sz="1400" dirty="0"/>
                    </a:p>
                  </a:txBody>
                  <a:tcPr/>
                </a:tc>
                <a:tc>
                  <a:txBody>
                    <a:bodyPr/>
                    <a:lstStyle/>
                    <a:p>
                      <a:pPr marL="0" algn="ctr" defTabSz="914400" rtl="0" eaLnBrk="1" fontAlgn="b" latinLnBrk="0" hangingPunct="1"/>
                      <a:r>
                        <a:rPr lang="es-GT" sz="1400" b="1" kern="1200" dirty="0" smtClean="0">
                          <a:solidFill>
                            <a:schemeClr val="dk1"/>
                          </a:solidFill>
                          <a:latin typeface="+mn-lt"/>
                          <a:ea typeface="+mn-ea"/>
                          <a:cs typeface="+mn-cs"/>
                        </a:rPr>
                        <a:t>26.30%</a:t>
                      </a:r>
                      <a:endParaRPr lang="es-GT" sz="1400" b="1" kern="1200" dirty="0">
                        <a:solidFill>
                          <a:schemeClr val="dk1"/>
                        </a:solidFill>
                        <a:latin typeface="+mn-lt"/>
                        <a:ea typeface="+mn-ea"/>
                        <a:cs typeface="+mn-cs"/>
                      </a:endParaRPr>
                    </a:p>
                  </a:txBody>
                  <a:tcPr/>
                </a:tc>
                <a:extLst>
                  <a:ext uri="{0D108BD9-81ED-4DB2-BD59-A6C34878D82A}">
                    <a16:rowId xmlns:a16="http://schemas.microsoft.com/office/drawing/2014/main" val="1897434112"/>
                  </a:ext>
                </a:extLst>
              </a:tr>
              <a:tr h="370840">
                <a:tc>
                  <a:txBody>
                    <a:bodyPr/>
                    <a:lstStyle/>
                    <a:p>
                      <a:r>
                        <a:rPr lang="es-GT" sz="1400" b="0" dirty="0" smtClean="0">
                          <a:solidFill>
                            <a:schemeClr val="tx1"/>
                          </a:solidFill>
                          <a:latin typeface="Arial" panose="020B0604020202020204" pitchFamily="34" charset="0"/>
                          <a:cs typeface="Arial" panose="020B0604020202020204" pitchFamily="34" charset="0"/>
                        </a:rPr>
                        <a:t>Comisión Presidencial de Asuntos Municipales</a:t>
                      </a:r>
                      <a:endParaRPr lang="es-GT" sz="1400" dirty="0"/>
                    </a:p>
                  </a:txBody>
                  <a:tcPr/>
                </a:tc>
                <a:tc>
                  <a:txBody>
                    <a:bodyPr/>
                    <a:lstStyle/>
                    <a:p>
                      <a:pPr marL="0" algn="ctr" defTabSz="914400" rtl="0" eaLnBrk="1" fontAlgn="b" latinLnBrk="0" hangingPunct="1"/>
                      <a:r>
                        <a:rPr lang="es-GT" sz="1400" b="1" kern="1200" dirty="0" smtClean="0">
                          <a:solidFill>
                            <a:schemeClr val="dk1"/>
                          </a:solidFill>
                          <a:latin typeface="+mn-lt"/>
                          <a:ea typeface="+mn-ea"/>
                          <a:cs typeface="+mn-cs"/>
                        </a:rPr>
                        <a:t>28.04%</a:t>
                      </a:r>
                      <a:endParaRPr lang="es-GT" sz="1400" b="1" kern="1200" dirty="0">
                        <a:solidFill>
                          <a:schemeClr val="dk1"/>
                        </a:solidFill>
                        <a:latin typeface="+mn-lt"/>
                        <a:ea typeface="+mn-ea"/>
                        <a:cs typeface="+mn-cs"/>
                      </a:endParaRPr>
                    </a:p>
                  </a:txBody>
                  <a:tcPr/>
                </a:tc>
                <a:extLst>
                  <a:ext uri="{0D108BD9-81ED-4DB2-BD59-A6C34878D82A}">
                    <a16:rowId xmlns:a16="http://schemas.microsoft.com/office/drawing/2014/main" val="2964846909"/>
                  </a:ext>
                </a:extLst>
              </a:tr>
              <a:tr h="370840">
                <a:tc>
                  <a:txBody>
                    <a:bodyPr/>
                    <a:lstStyle/>
                    <a:p>
                      <a:r>
                        <a:rPr lang="es-MX" sz="1400" b="1" dirty="0" smtClean="0"/>
                        <a:t>Ejecución Presupuestaria Total </a:t>
                      </a:r>
                      <a:endParaRPr lang="es-GT" sz="1400" b="1" dirty="0"/>
                    </a:p>
                  </a:txBody>
                  <a:tcPr/>
                </a:tc>
                <a:tc>
                  <a:txBody>
                    <a:bodyPr/>
                    <a:lstStyle/>
                    <a:p>
                      <a:pPr marL="0" algn="ctr" defTabSz="914400" rtl="0" eaLnBrk="1" fontAlgn="b" latinLnBrk="0" hangingPunct="1"/>
                      <a:r>
                        <a:rPr lang="es-MX" sz="1400" b="1" kern="1200" dirty="0" smtClean="0">
                          <a:solidFill>
                            <a:schemeClr val="dk1"/>
                          </a:solidFill>
                          <a:latin typeface="+mn-lt"/>
                          <a:ea typeface="+mn-ea"/>
                          <a:cs typeface="+mn-cs"/>
                        </a:rPr>
                        <a:t>32.59%</a:t>
                      </a:r>
                      <a:endParaRPr lang="es-GT" sz="1400" b="1" kern="1200" dirty="0">
                        <a:solidFill>
                          <a:schemeClr val="dk1"/>
                        </a:solidFill>
                        <a:latin typeface="+mn-lt"/>
                        <a:ea typeface="+mn-ea"/>
                        <a:cs typeface="+mn-cs"/>
                      </a:endParaRPr>
                    </a:p>
                  </a:txBody>
                  <a:tcPr/>
                </a:tc>
                <a:extLst>
                  <a:ext uri="{0D108BD9-81ED-4DB2-BD59-A6C34878D82A}">
                    <a16:rowId xmlns:a16="http://schemas.microsoft.com/office/drawing/2014/main" val="3330958026"/>
                  </a:ext>
                </a:extLst>
              </a:tr>
            </a:tbl>
          </a:graphicData>
        </a:graphic>
      </p:graphicFrame>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32</a:t>
            </a:fld>
            <a:endParaRPr lang="es-GT"/>
          </a:p>
        </p:txBody>
      </p:sp>
    </p:spTree>
    <p:extLst>
      <p:ext uri="{BB962C8B-B14F-4D97-AF65-F5344CB8AC3E}">
        <p14:creationId xmlns:p14="http://schemas.microsoft.com/office/powerpoint/2010/main" val="32037995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0743F2-234A-4544-BBAC-8877FB423F76}"/>
              </a:ext>
            </a:extLst>
          </p:cNvPr>
          <p:cNvSpPr>
            <a:spLocks noGrp="1"/>
          </p:cNvSpPr>
          <p:nvPr>
            <p:ph type="ctrTitle"/>
          </p:nvPr>
        </p:nvSpPr>
        <p:spPr>
          <a:xfrm>
            <a:off x="387531" y="633142"/>
            <a:ext cx="9788436" cy="1045029"/>
          </a:xfrm>
          <a:noFill/>
          <a:effectLst>
            <a:outerShdw blurRad="50800" dist="50800" dir="5400000" sx="1000" sy="1000" algn="ctr" rotWithShape="0">
              <a:srgbClr val="000000"/>
            </a:outerShdw>
          </a:effectLst>
        </p:spPr>
        <p:txBody>
          <a:bodyPr anchor="ctr" anchorCtr="0">
            <a:noAutofit/>
          </a:bodyPr>
          <a:lstStyle/>
          <a:p>
            <a:r>
              <a:rPr lang="es-GT" sz="2800" b="1" dirty="0">
                <a:latin typeface="Arial" panose="020B0604020202020204" pitchFamily="34" charset="0"/>
                <a:cs typeface="Arial" panose="020B0604020202020204" pitchFamily="34" charset="0"/>
              </a:rPr>
              <a:t>¿QUÉ RESULTADOS SE OBTUVIERON EN EL MARCO DE LA </a:t>
            </a:r>
            <a:r>
              <a:rPr lang="es-GT" sz="2800" b="1" dirty="0" err="1">
                <a:latin typeface="Arial" panose="020B0604020202020204" pitchFamily="34" charset="0"/>
                <a:cs typeface="Arial" panose="020B0604020202020204" pitchFamily="34" charset="0"/>
              </a:rPr>
              <a:t>PGG</a:t>
            </a:r>
            <a:r>
              <a:rPr lang="es-GT" sz="2800" b="1" dirty="0">
                <a:latin typeface="Arial" panose="020B0604020202020204" pitchFamily="34" charset="0"/>
                <a:cs typeface="Arial" panose="020B0604020202020204" pitchFamily="34" charset="0"/>
              </a:rPr>
              <a:t>?</a:t>
            </a:r>
            <a:br>
              <a:rPr lang="es-GT" sz="2800" b="1" dirty="0">
                <a:latin typeface="Arial" panose="020B0604020202020204" pitchFamily="34" charset="0"/>
                <a:cs typeface="Arial" panose="020B0604020202020204" pitchFamily="34" charset="0"/>
              </a:rPr>
            </a:br>
            <a:r>
              <a:rPr lang="es-GT" sz="2800" b="1" dirty="0">
                <a:solidFill>
                  <a:schemeClr val="accent1">
                    <a:lumMod val="50000"/>
                  </a:schemeClr>
                </a:solidFill>
                <a:latin typeface="Arial" panose="020B0604020202020204" pitchFamily="34" charset="0"/>
                <a:cs typeface="Arial" panose="020B0604020202020204" pitchFamily="34" charset="0"/>
              </a:rPr>
              <a:t/>
            </a:r>
            <a:br>
              <a:rPr lang="es-GT" sz="2800" b="1" dirty="0">
                <a:solidFill>
                  <a:schemeClr val="accent1">
                    <a:lumMod val="50000"/>
                  </a:schemeClr>
                </a:solidFill>
                <a:latin typeface="Arial" panose="020B0604020202020204" pitchFamily="34" charset="0"/>
                <a:cs typeface="Arial" panose="020B0604020202020204" pitchFamily="34" charset="0"/>
              </a:rPr>
            </a:br>
            <a:endParaRPr lang="es-GT" sz="1600" b="1" dirty="0">
              <a:solidFill>
                <a:schemeClr val="accent1">
                  <a:lumMod val="50000"/>
                </a:schemeClr>
              </a:solidFill>
              <a:latin typeface="Arial" panose="020B0604020202020204" pitchFamily="34" charset="0"/>
              <a:cs typeface="Arial" panose="020B0604020202020204" pitchFamily="34" charset="0"/>
            </a:endParaRPr>
          </a:p>
        </p:txBody>
      </p:sp>
      <p:sp>
        <p:nvSpPr>
          <p:cNvPr id="5" name="Título 1">
            <a:extLst>
              <a:ext uri="{FF2B5EF4-FFF2-40B4-BE49-F238E27FC236}">
                <a16:creationId xmlns:a16="http://schemas.microsoft.com/office/drawing/2014/main" id="{E40743F2-234A-4544-BBAC-8877FB423F76}"/>
              </a:ext>
            </a:extLst>
          </p:cNvPr>
          <p:cNvSpPr txBox="1">
            <a:spLocks/>
          </p:cNvSpPr>
          <p:nvPr/>
        </p:nvSpPr>
        <p:spPr>
          <a:xfrm>
            <a:off x="3486150" y="1678171"/>
            <a:ext cx="8401050" cy="3964032"/>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00000"/>
              </a:lnSpc>
            </a:pPr>
            <a:r>
              <a:rPr lang="es-GT" sz="1500" b="0" dirty="0" smtClean="0">
                <a:latin typeface="Arial" panose="020B0604020202020204" pitchFamily="34" charset="0"/>
                <a:cs typeface="Arial" panose="020B0604020202020204" pitchFamily="34" charset="0"/>
              </a:rPr>
              <a:t>La </a:t>
            </a:r>
            <a:r>
              <a:rPr lang="es-GT" sz="1500" b="0" dirty="0">
                <a:latin typeface="Arial" panose="020B0604020202020204" pitchFamily="34" charset="0"/>
                <a:cs typeface="Arial" panose="020B0604020202020204" pitchFamily="34" charset="0"/>
              </a:rPr>
              <a:t>Secretaría General de la Presidencia de la República, tiene participación en una de las metas establecidas en la Política General de Gobierno 2020-2024, siendo la siguiente:</a:t>
            </a:r>
          </a:p>
          <a:p>
            <a:pPr algn="just">
              <a:lnSpc>
                <a:spcPct val="100000"/>
              </a:lnSpc>
            </a:pPr>
            <a:r>
              <a:rPr lang="es-GT" sz="1500" b="0" i="1" dirty="0">
                <a:latin typeface="Arial" panose="020B0604020202020204" pitchFamily="34" charset="0"/>
                <a:cs typeface="Arial" panose="020B0604020202020204" pitchFamily="34" charset="0"/>
              </a:rPr>
              <a:t> </a:t>
            </a:r>
            <a:endParaRPr lang="es-GT" sz="1500" b="0" dirty="0">
              <a:latin typeface="Arial" panose="020B0604020202020204" pitchFamily="34" charset="0"/>
              <a:cs typeface="Arial" panose="020B0604020202020204" pitchFamily="34" charset="0"/>
            </a:endParaRPr>
          </a:p>
          <a:p>
            <a:pPr>
              <a:lnSpc>
                <a:spcPct val="100000"/>
              </a:lnSpc>
            </a:pPr>
            <a:r>
              <a:rPr lang="es-GT" sz="1500" i="1" dirty="0">
                <a:latin typeface="Arial" panose="020B0604020202020204" pitchFamily="34" charset="0"/>
                <a:cs typeface="Arial" panose="020B0604020202020204" pitchFamily="34" charset="0"/>
              </a:rPr>
              <a:t>“Para el año 2023 se ha implementado la agenda legislativa en apoyo a la Política General de Gobierno 2020-2024 (58 iniciativas de ley presentadas al Congreso de la República).”</a:t>
            </a:r>
            <a:endParaRPr lang="es-GT" sz="1500" dirty="0">
              <a:latin typeface="Arial" panose="020B0604020202020204" pitchFamily="34" charset="0"/>
              <a:cs typeface="Arial" panose="020B0604020202020204" pitchFamily="34" charset="0"/>
            </a:endParaRPr>
          </a:p>
          <a:p>
            <a:pPr algn="just">
              <a:lnSpc>
                <a:spcPct val="100000"/>
              </a:lnSpc>
            </a:pPr>
            <a:r>
              <a:rPr lang="es-GT" sz="1500" b="0" dirty="0">
                <a:latin typeface="Arial" panose="020B0604020202020204" pitchFamily="34" charset="0"/>
                <a:cs typeface="Arial" panose="020B0604020202020204" pitchFamily="34" charset="0"/>
              </a:rPr>
              <a:t> </a:t>
            </a:r>
          </a:p>
          <a:p>
            <a:pPr algn="just">
              <a:lnSpc>
                <a:spcPct val="100000"/>
              </a:lnSpc>
            </a:pPr>
            <a:r>
              <a:rPr lang="es-GT" sz="1500" b="0" dirty="0">
                <a:latin typeface="Arial" panose="020B0604020202020204" pitchFamily="34" charset="0"/>
                <a:cs typeface="Arial" panose="020B0604020202020204" pitchFamily="34" charset="0"/>
              </a:rPr>
              <a:t>Esta meta tiene como responsable al Gabinete de Gobierno; sin embargo, a través de la Secretaría General de la Presidencia de la República se realiza la remisión al Congreso de la República de Guatemala de las iniciativas de ley a que hace referencia la meta en mención, por lo que a continuación se muestra el avance de esta meta </a:t>
            </a:r>
            <a:r>
              <a:rPr lang="es-GT" sz="1500" b="0" dirty="0" smtClean="0">
                <a:latin typeface="Arial" panose="020B0604020202020204" pitchFamily="34" charset="0"/>
                <a:cs typeface="Arial" panose="020B0604020202020204" pitchFamily="34" charset="0"/>
              </a:rPr>
              <a:t>durante el primer cuatrimestre del ejercicio </a:t>
            </a:r>
            <a:r>
              <a:rPr lang="es-GT" sz="1500" b="0" dirty="0">
                <a:latin typeface="Arial" panose="020B0604020202020204" pitchFamily="34" charset="0"/>
                <a:cs typeface="Arial" panose="020B0604020202020204" pitchFamily="34" charset="0"/>
              </a:rPr>
              <a:t>fiscal </a:t>
            </a:r>
            <a:r>
              <a:rPr lang="es-GT" sz="1500" b="0" dirty="0" smtClean="0">
                <a:latin typeface="Arial" panose="020B0604020202020204" pitchFamily="34" charset="0"/>
                <a:cs typeface="Arial" panose="020B0604020202020204" pitchFamily="34" charset="0"/>
              </a:rPr>
              <a:t>2022:</a:t>
            </a:r>
            <a:endParaRPr lang="es-GT" sz="1500" b="0" dirty="0">
              <a:latin typeface="Arial" panose="020B0604020202020204" pitchFamily="34" charset="0"/>
              <a:cs typeface="Arial" panose="020B0604020202020204" pitchFamily="34" charset="0"/>
            </a:endParaRPr>
          </a:p>
          <a:p>
            <a:pPr>
              <a:lnSpc>
                <a:spcPct val="100000"/>
              </a:lnSpc>
            </a:pPr>
            <a:endParaRPr lang="es-GT" sz="1500" b="0" dirty="0">
              <a:solidFill>
                <a:schemeClr val="accent1">
                  <a:lumMod val="50000"/>
                </a:schemeClr>
              </a:solidFill>
              <a:latin typeface="Arial" panose="020B0604020202020204" pitchFamily="34" charset="0"/>
              <a:cs typeface="Arial" panose="020B0604020202020204" pitchFamily="34" charset="0"/>
            </a:endParaRPr>
          </a:p>
          <a:p>
            <a:pPr>
              <a:lnSpc>
                <a:spcPct val="100000"/>
              </a:lnSpc>
            </a:pPr>
            <a:r>
              <a:rPr lang="es-GT" sz="1500" b="0" dirty="0">
                <a:solidFill>
                  <a:schemeClr val="accent1">
                    <a:lumMod val="50000"/>
                  </a:schemeClr>
                </a:solidFill>
                <a:latin typeface="Arial" panose="020B0604020202020204" pitchFamily="34" charset="0"/>
                <a:cs typeface="Arial" panose="020B0604020202020204" pitchFamily="34" charset="0"/>
              </a:rPr>
              <a:t/>
            </a:r>
            <a:br>
              <a:rPr lang="es-GT" sz="1500" b="0" dirty="0">
                <a:solidFill>
                  <a:schemeClr val="accent1">
                    <a:lumMod val="50000"/>
                  </a:schemeClr>
                </a:solidFill>
                <a:latin typeface="Arial" panose="020B0604020202020204" pitchFamily="34" charset="0"/>
                <a:cs typeface="Arial" panose="020B0604020202020204" pitchFamily="34" charset="0"/>
              </a:rPr>
            </a:br>
            <a:endParaRPr lang="es-GT" sz="1500" b="0" dirty="0">
              <a:solidFill>
                <a:schemeClr val="accent1">
                  <a:lumMod val="50000"/>
                </a:schemeClr>
              </a:solidFill>
              <a:latin typeface="Arial" panose="020B0604020202020204" pitchFamily="34" charset="0"/>
              <a:cs typeface="Arial" panose="020B0604020202020204" pitchFamily="34" charset="0"/>
            </a:endParaRPr>
          </a:p>
        </p:txBody>
      </p:sp>
      <p:sp>
        <p:nvSpPr>
          <p:cNvPr id="8" name="Título 1">
            <a:extLst>
              <a:ext uri="{FF2B5EF4-FFF2-40B4-BE49-F238E27FC236}">
                <a16:creationId xmlns:a16="http://schemas.microsoft.com/office/drawing/2014/main" id="{E40743F2-234A-4544-BBAC-8877FB423F76}"/>
              </a:ext>
            </a:extLst>
          </p:cNvPr>
          <p:cNvSpPr txBox="1">
            <a:spLocks/>
          </p:cNvSpPr>
          <p:nvPr/>
        </p:nvSpPr>
        <p:spPr>
          <a:xfrm>
            <a:off x="206556" y="1939525"/>
            <a:ext cx="3279594"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r>
              <a:rPr lang="es-GT" sz="1600" b="0" dirty="0">
                <a:solidFill>
                  <a:schemeClr val="tx1"/>
                </a:solidFill>
                <a:latin typeface="Arial" panose="020B0604020202020204" pitchFamily="34" charset="0"/>
                <a:cs typeface="Arial" panose="020B0604020202020204" pitchFamily="34" charset="0"/>
              </a:rPr>
              <a:t/>
            </a:r>
            <a:br>
              <a:rPr lang="es-GT" sz="1600" b="0" dirty="0">
                <a:solidFill>
                  <a:schemeClr val="tx1"/>
                </a:solidFill>
                <a:latin typeface="Arial" panose="020B0604020202020204" pitchFamily="34" charset="0"/>
                <a:cs typeface="Arial" panose="020B0604020202020204" pitchFamily="34" charset="0"/>
              </a:rPr>
            </a:br>
            <a:r>
              <a:rPr lang="es-GT" sz="1600" b="0" dirty="0">
                <a:solidFill>
                  <a:schemeClr val="tx1"/>
                </a:solidFill>
                <a:latin typeface="Arial" panose="020B0604020202020204" pitchFamily="34" charset="0"/>
                <a:cs typeface="Arial" panose="020B0604020202020204" pitchFamily="34" charset="0"/>
              </a:rPr>
              <a:t>Se contribuyó con </a:t>
            </a:r>
            <a:r>
              <a:rPr lang="es-GT" sz="1600" b="0" dirty="0" smtClean="0">
                <a:solidFill>
                  <a:schemeClr val="tx1"/>
                </a:solidFill>
                <a:latin typeface="Arial" panose="020B0604020202020204" pitchFamily="34" charset="0"/>
                <a:cs typeface="Arial" panose="020B0604020202020204" pitchFamily="34" charset="0"/>
              </a:rPr>
              <a:t>el pilar </a:t>
            </a:r>
            <a:r>
              <a:rPr lang="es-MX" sz="1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Estado responsable, transparente y efectivo.</a:t>
            </a:r>
            <a:endParaRPr lang="es-GT" sz="1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3318" name="Picture 6" descr="Noticias de Canción de Abril - TuneC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3182" y="202303"/>
            <a:ext cx="1482929" cy="14758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to 2"/>
          <p:cNvGraphicFramePr>
            <a:graphicFrameLocks noChangeAspect="1"/>
          </p:cNvGraphicFramePr>
          <p:nvPr>
            <p:extLst>
              <p:ext uri="{D42A27DB-BD31-4B8C-83A1-F6EECF244321}">
                <p14:modId xmlns:p14="http://schemas.microsoft.com/office/powerpoint/2010/main" val="1148840861"/>
              </p:ext>
            </p:extLst>
          </p:nvPr>
        </p:nvGraphicFramePr>
        <p:xfrm>
          <a:off x="733425" y="5288368"/>
          <a:ext cx="10725150" cy="819150"/>
        </p:xfrm>
        <a:graphic>
          <a:graphicData uri="http://schemas.openxmlformats.org/presentationml/2006/ole">
            <mc:AlternateContent xmlns:mc="http://schemas.openxmlformats.org/markup-compatibility/2006">
              <mc:Choice xmlns:v="urn:schemas-microsoft-com:vml" Requires="v">
                <p:oleObj spid="_x0000_s1064" name="Hoja de cálculo" r:id="rId5" imgW="10725027" imgH="819137" progId="Excel.Sheet.12">
                  <p:embed/>
                </p:oleObj>
              </mc:Choice>
              <mc:Fallback>
                <p:oleObj name="Hoja de cálculo" r:id="rId5" imgW="10725027" imgH="819137" progId="Excel.Sheet.12">
                  <p:embed/>
                  <p:pic>
                    <p:nvPicPr>
                      <p:cNvPr id="0" name=""/>
                      <p:cNvPicPr/>
                      <p:nvPr/>
                    </p:nvPicPr>
                    <p:blipFill>
                      <a:blip r:embed="rId6"/>
                      <a:stretch>
                        <a:fillRect/>
                      </a:stretch>
                    </p:blipFill>
                    <p:spPr>
                      <a:xfrm>
                        <a:off x="733425" y="5288368"/>
                        <a:ext cx="10725150" cy="819150"/>
                      </a:xfrm>
                      <a:prstGeom prst="rect">
                        <a:avLst/>
                      </a:prstGeom>
                    </p:spPr>
                  </p:pic>
                </p:oleObj>
              </mc:Fallback>
            </mc:AlternateContent>
          </a:graphicData>
        </a:graphic>
      </p:graphicFrame>
      <p:sp>
        <p:nvSpPr>
          <p:cNvPr id="6" name="Marcador de número de diapositiva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33</a:t>
            </a:fld>
            <a:endParaRPr lang="es-GT"/>
          </a:p>
        </p:txBody>
      </p:sp>
    </p:spTree>
    <p:extLst>
      <p:ext uri="{BB962C8B-B14F-4D97-AF65-F5344CB8AC3E}">
        <p14:creationId xmlns:p14="http://schemas.microsoft.com/office/powerpoint/2010/main" val="34339250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 name="Rectángulo 8">
            <a:extLst>
              <a:ext uri="{FF2B5EF4-FFF2-40B4-BE49-F238E27FC236}">
                <a16:creationId xmlns:a16="http://schemas.microsoft.com/office/drawing/2014/main" id="{E1BC9FA7-8636-4490-BB6A-3BEA74256D67}"/>
              </a:ext>
            </a:extLst>
          </p:cNvPr>
          <p:cNvSpPr/>
          <p:nvPr/>
        </p:nvSpPr>
        <p:spPr>
          <a:xfrm>
            <a:off x="10500231" y="2259106"/>
            <a:ext cx="1252498" cy="273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 name="Rectángulo 4">
            <a:extLst>
              <a:ext uri="{FF2B5EF4-FFF2-40B4-BE49-F238E27FC236}">
                <a16:creationId xmlns:a16="http://schemas.microsoft.com/office/drawing/2014/main" id="{A95C6591-F72B-4B88-B049-E6EE434C0B45}"/>
              </a:ext>
            </a:extLst>
          </p:cNvPr>
          <p:cNvSpPr/>
          <p:nvPr/>
        </p:nvSpPr>
        <p:spPr>
          <a:xfrm>
            <a:off x="4890382" y="3275112"/>
            <a:ext cx="2411237" cy="307777"/>
          </a:xfrm>
          <a:prstGeom prst="rect">
            <a:avLst/>
          </a:prstGeom>
        </p:spPr>
        <p:txBody>
          <a:bodyPr wrap="none">
            <a:spAutoFit/>
          </a:bodyPr>
          <a:lstStyle/>
          <a:p>
            <a:pPr algn="r"/>
            <a:r>
              <a:rPr lang="es-GT" b="1" dirty="0">
                <a:solidFill>
                  <a:schemeClr val="bg1"/>
                </a:solidFill>
                <a:latin typeface="Arial" panose="020B0604020202020204" pitchFamily="34" charset="0"/>
                <a:cs typeface="Arial" panose="020B0604020202020204" pitchFamily="34" charset="0"/>
              </a:rPr>
              <a:t>RENDICIÓN DE CUENTAS</a:t>
            </a:r>
          </a:p>
        </p:txBody>
      </p:sp>
      <p:sp>
        <p:nvSpPr>
          <p:cNvPr id="8" name="Título 1">
            <a:extLst>
              <a:ext uri="{FF2B5EF4-FFF2-40B4-BE49-F238E27FC236}">
                <a16:creationId xmlns:a16="http://schemas.microsoft.com/office/drawing/2014/main" id="{CF279B0F-8C5B-4366-8B9A-516440682CC6}"/>
              </a:ext>
            </a:extLst>
          </p:cNvPr>
          <p:cNvSpPr txBox="1">
            <a:spLocks/>
          </p:cNvSpPr>
          <p:nvPr/>
        </p:nvSpPr>
        <p:spPr>
          <a:xfrm>
            <a:off x="1781598" y="888360"/>
            <a:ext cx="9788436" cy="1045029"/>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60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T" b="1" dirty="0">
                <a:latin typeface="Arial" panose="020B0604020202020204" pitchFamily="34" charset="0"/>
                <a:cs typeface="Arial" panose="020B0604020202020204" pitchFamily="34" charset="0"/>
              </a:rPr>
              <a:t>¿QUÉ MEDIDAS DE TRANSPARENCIA SE HAN APLICADO?</a:t>
            </a:r>
            <a:br>
              <a:rPr lang="es-GT" b="1" dirty="0">
                <a:latin typeface="Arial" panose="020B0604020202020204" pitchFamily="34" charset="0"/>
                <a:cs typeface="Arial" panose="020B0604020202020204" pitchFamily="34" charset="0"/>
              </a:rPr>
            </a:br>
            <a:r>
              <a:rPr lang="es-GT" b="1" dirty="0">
                <a:solidFill>
                  <a:schemeClr val="accent1">
                    <a:lumMod val="50000"/>
                  </a:schemeClr>
                </a:solidFill>
                <a:latin typeface="Arial" panose="020B0604020202020204" pitchFamily="34" charset="0"/>
                <a:cs typeface="Arial" panose="020B0604020202020204" pitchFamily="34" charset="0"/>
              </a:rPr>
              <a:t/>
            </a:r>
            <a:br>
              <a:rPr lang="es-GT" b="1" dirty="0">
                <a:solidFill>
                  <a:schemeClr val="accent1">
                    <a:lumMod val="50000"/>
                  </a:schemeClr>
                </a:solidFill>
                <a:latin typeface="Arial" panose="020B0604020202020204" pitchFamily="34" charset="0"/>
                <a:cs typeface="Arial" panose="020B0604020202020204" pitchFamily="34" charset="0"/>
              </a:rPr>
            </a:br>
            <a:endParaRPr lang="es-GT" sz="4000" b="1" dirty="0">
              <a:solidFill>
                <a:schemeClr val="accent1">
                  <a:lumMod val="50000"/>
                </a:schemeClr>
              </a:solidFill>
              <a:latin typeface="Arial" panose="020B0604020202020204" pitchFamily="34" charset="0"/>
              <a:cs typeface="Arial" panose="020B0604020202020204" pitchFamily="34" charset="0"/>
            </a:endParaRPr>
          </a:p>
        </p:txBody>
      </p:sp>
      <p:pic>
        <p:nvPicPr>
          <p:cNvPr id="11" name="Picture 10" descr="Iconos de Transparencia - 450 iconos vectoriales gratis">
            <a:extLst>
              <a:ext uri="{FF2B5EF4-FFF2-40B4-BE49-F238E27FC236}">
                <a16:creationId xmlns:a16="http://schemas.microsoft.com/office/drawing/2014/main" id="{EA7EADAC-858C-4B55-BAB5-F0B8C6E609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654" y="165777"/>
            <a:ext cx="1471205" cy="1471206"/>
          </a:xfrm>
          <a:prstGeom prst="rect">
            <a:avLst/>
          </a:prstGeom>
          <a:noFill/>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E40743F2-234A-4544-BBAC-8877FB423F76}"/>
              </a:ext>
            </a:extLst>
          </p:cNvPr>
          <p:cNvSpPr txBox="1">
            <a:spLocks/>
          </p:cNvSpPr>
          <p:nvPr/>
        </p:nvSpPr>
        <p:spPr>
          <a:xfrm>
            <a:off x="1333500" y="1563732"/>
            <a:ext cx="9810750" cy="523875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000" b="0" dirty="0">
                <a:solidFill>
                  <a:schemeClr val="tx1"/>
                </a:solidFill>
                <a:latin typeface="Arial" panose="020B0604020202020204" pitchFamily="34" charset="0"/>
                <a:cs typeface="Arial" panose="020B0604020202020204" pitchFamily="34" charset="0"/>
              </a:rPr>
              <a:t>Para garantizar el </a:t>
            </a:r>
            <a:r>
              <a:rPr lang="es-GT" sz="2000" dirty="0">
                <a:solidFill>
                  <a:srgbClr val="0070C0"/>
                </a:solidFill>
                <a:latin typeface="Arial" panose="020B0604020202020204" pitchFamily="34" charset="0"/>
                <a:cs typeface="Arial" panose="020B0604020202020204" pitchFamily="34" charset="0"/>
              </a:rPr>
              <a:t>uso adecuado del presupuesto público </a:t>
            </a:r>
            <a:r>
              <a:rPr lang="es-GT" sz="2000" b="0" dirty="0">
                <a:solidFill>
                  <a:schemeClr val="tx1"/>
                </a:solidFill>
                <a:latin typeface="Arial" panose="020B0604020202020204" pitchFamily="34" charset="0"/>
                <a:cs typeface="Arial" panose="020B0604020202020204" pitchFamily="34" charset="0"/>
              </a:rPr>
              <a:t>y el avance en el cumplimiento de los objetivos de Estado, la Secretaría General de la Presidencia de la República ha adoptado </a:t>
            </a:r>
            <a:r>
              <a:rPr lang="es-MX" sz="2000" b="0" dirty="0">
                <a:solidFill>
                  <a:schemeClr val="tx1"/>
                </a:solidFill>
                <a:latin typeface="Arial" panose="020B0604020202020204" pitchFamily="34" charset="0"/>
                <a:cs typeface="Arial" panose="020B0604020202020204" pitchFamily="34" charset="0"/>
              </a:rPr>
              <a:t>medidas de transparencia e implementación de controles internos para la reducción de gastos. Asimismo, se publica dentro del portal web, la información de rendición de cuentas de la gestión institucional, la cual es de libre acceso a la ciudadanía, en cumplimiento a la Ley de Acceso a la Información Pública, Ley del Presupuesto General de Ingresos y Egresos del Estado para el Ejercicio Fiscal 2022, Decreto Número 16-2021 y Ley Orgánica del Presupuesto.</a:t>
            </a:r>
            <a:endParaRPr lang="es-GT" sz="2000" b="0" dirty="0">
              <a:solidFill>
                <a:schemeClr val="accent1">
                  <a:lumMod val="50000"/>
                </a:schemeClr>
              </a:solidFill>
              <a:latin typeface="Arial" panose="020B0604020202020204" pitchFamily="34" charset="0"/>
              <a:cs typeface="Arial" panose="020B0604020202020204" pitchFamily="34" charset="0"/>
            </a:endParaRPr>
          </a:p>
          <a:p>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2" name="Marcador de número de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34</a:t>
            </a:fld>
            <a:endParaRPr lang="es-GT"/>
          </a:p>
        </p:txBody>
      </p:sp>
    </p:spTree>
    <p:extLst>
      <p:ext uri="{BB962C8B-B14F-4D97-AF65-F5344CB8AC3E}">
        <p14:creationId xmlns:p14="http://schemas.microsoft.com/office/powerpoint/2010/main" val="17342791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 name="Rectángulo 8">
            <a:extLst>
              <a:ext uri="{FF2B5EF4-FFF2-40B4-BE49-F238E27FC236}">
                <a16:creationId xmlns:a16="http://schemas.microsoft.com/office/drawing/2014/main" id="{E1BC9FA7-8636-4490-BB6A-3BEA74256D67}"/>
              </a:ext>
            </a:extLst>
          </p:cNvPr>
          <p:cNvSpPr/>
          <p:nvPr/>
        </p:nvSpPr>
        <p:spPr>
          <a:xfrm>
            <a:off x="10500231" y="2259106"/>
            <a:ext cx="1252498" cy="273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 name="Rectángulo 4">
            <a:extLst>
              <a:ext uri="{FF2B5EF4-FFF2-40B4-BE49-F238E27FC236}">
                <a16:creationId xmlns:a16="http://schemas.microsoft.com/office/drawing/2014/main" id="{A95C6591-F72B-4B88-B049-E6EE434C0B45}"/>
              </a:ext>
            </a:extLst>
          </p:cNvPr>
          <p:cNvSpPr/>
          <p:nvPr/>
        </p:nvSpPr>
        <p:spPr>
          <a:xfrm>
            <a:off x="4890382" y="3275112"/>
            <a:ext cx="2411237" cy="307777"/>
          </a:xfrm>
          <a:prstGeom prst="rect">
            <a:avLst/>
          </a:prstGeom>
        </p:spPr>
        <p:txBody>
          <a:bodyPr wrap="none">
            <a:spAutoFit/>
          </a:bodyPr>
          <a:lstStyle/>
          <a:p>
            <a:pPr algn="r"/>
            <a:r>
              <a:rPr lang="es-GT" b="1" dirty="0">
                <a:solidFill>
                  <a:schemeClr val="bg1"/>
                </a:solidFill>
                <a:latin typeface="Arial" panose="020B0604020202020204" pitchFamily="34" charset="0"/>
                <a:cs typeface="Arial" panose="020B0604020202020204" pitchFamily="34" charset="0"/>
              </a:rPr>
              <a:t>RENDICIÓN DE CUENTAS</a:t>
            </a:r>
          </a:p>
        </p:txBody>
      </p:sp>
      <p:pic>
        <p:nvPicPr>
          <p:cNvPr id="10" name="Picture 2" descr="Icono-Comprensión-Desafio Neurolectura | Desafío Neurolectura">
            <a:extLst>
              <a:ext uri="{FF2B5EF4-FFF2-40B4-BE49-F238E27FC236}">
                <a16:creationId xmlns:a16="http://schemas.microsoft.com/office/drawing/2014/main" id="{1CAF5CBE-34F1-48A2-915A-97C9B2652190}"/>
              </a:ext>
            </a:extLst>
          </p:cNvPr>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154406" y="133797"/>
            <a:ext cx="1796960" cy="1814841"/>
          </a:xfrm>
          <a:prstGeom prst="rect">
            <a:avLst/>
          </a:prstGeom>
          <a:noFill/>
          <a:extLst>
            <a:ext uri="{909E8E84-426E-40DD-AFC4-6F175D3DCCD1}">
              <a14:hiddenFill xmlns:a14="http://schemas.microsoft.com/office/drawing/2010/main">
                <a:solidFill>
                  <a:srgbClr val="FFFFFF"/>
                </a:solidFill>
              </a14:hiddenFill>
            </a:ext>
          </a:extLst>
        </p:spPr>
      </p:pic>
      <p:sp>
        <p:nvSpPr>
          <p:cNvPr id="12" name="Título 1">
            <a:extLst>
              <a:ext uri="{FF2B5EF4-FFF2-40B4-BE49-F238E27FC236}">
                <a16:creationId xmlns:a16="http://schemas.microsoft.com/office/drawing/2014/main" id="{D6CCF2CB-B58E-4857-B987-416308684ED4}"/>
              </a:ext>
            </a:extLst>
          </p:cNvPr>
          <p:cNvSpPr txBox="1">
            <a:spLocks/>
          </p:cNvSpPr>
          <p:nvPr/>
        </p:nvSpPr>
        <p:spPr>
          <a:xfrm>
            <a:off x="1964293" y="886048"/>
            <a:ext cx="9788436" cy="1045029"/>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5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T" dirty="0">
                <a:latin typeface="Arial" panose="020B0604020202020204" pitchFamily="34" charset="0"/>
                <a:cs typeface="Arial" panose="020B0604020202020204" pitchFamily="34" charset="0"/>
              </a:rPr>
              <a:t>¿</a:t>
            </a:r>
            <a:r>
              <a:rPr lang="es-GT" b="1" dirty="0">
                <a:latin typeface="Arial" panose="020B0604020202020204" pitchFamily="34" charset="0"/>
                <a:cs typeface="Arial" panose="020B0604020202020204" pitchFamily="34" charset="0"/>
              </a:rPr>
              <a:t>QUÉ DESAFÍOS INSTITUCIONALES SE ESPERAN DURANTE 2022?</a:t>
            </a:r>
            <a:br>
              <a:rPr lang="es-GT" b="1" dirty="0">
                <a:latin typeface="Arial" panose="020B0604020202020204" pitchFamily="34" charset="0"/>
                <a:cs typeface="Arial" panose="020B0604020202020204" pitchFamily="34" charset="0"/>
              </a:rPr>
            </a:br>
            <a:r>
              <a:rPr lang="es-GT" b="1" dirty="0">
                <a:solidFill>
                  <a:schemeClr val="accent1">
                    <a:lumMod val="50000"/>
                  </a:schemeClr>
                </a:solidFill>
                <a:latin typeface="Arial" panose="020B0604020202020204" pitchFamily="34" charset="0"/>
                <a:cs typeface="Arial" panose="020B0604020202020204" pitchFamily="34" charset="0"/>
              </a:rPr>
              <a:t/>
            </a:r>
            <a:br>
              <a:rPr lang="es-GT" b="1" dirty="0">
                <a:solidFill>
                  <a:schemeClr val="accent1">
                    <a:lumMod val="50000"/>
                  </a:schemeClr>
                </a:solidFill>
                <a:latin typeface="Arial" panose="020B0604020202020204" pitchFamily="34" charset="0"/>
                <a:cs typeface="Arial" panose="020B0604020202020204" pitchFamily="34" charset="0"/>
              </a:rPr>
            </a:br>
            <a:endParaRPr lang="es-GT" sz="4000" b="1" dirty="0">
              <a:solidFill>
                <a:schemeClr val="accent1">
                  <a:lumMod val="50000"/>
                </a:schemeClr>
              </a:solidFill>
              <a:latin typeface="Arial" panose="020B0604020202020204" pitchFamily="34" charset="0"/>
              <a:cs typeface="Arial" panose="020B0604020202020204" pitchFamily="34" charset="0"/>
            </a:endParaRPr>
          </a:p>
        </p:txBody>
      </p:sp>
      <p:sp>
        <p:nvSpPr>
          <p:cNvPr id="8" name="Título 1">
            <a:extLst>
              <a:ext uri="{FF2B5EF4-FFF2-40B4-BE49-F238E27FC236}">
                <a16:creationId xmlns:a16="http://schemas.microsoft.com/office/drawing/2014/main" id="{E40743F2-234A-4544-BBAC-8877FB423F76}"/>
              </a:ext>
            </a:extLst>
          </p:cNvPr>
          <p:cNvSpPr txBox="1">
            <a:spLocks/>
          </p:cNvSpPr>
          <p:nvPr/>
        </p:nvSpPr>
        <p:spPr>
          <a:xfrm>
            <a:off x="638175" y="1563732"/>
            <a:ext cx="11275151" cy="523875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MX" sz="2000" b="0" dirty="0">
                <a:solidFill>
                  <a:schemeClr val="tx1"/>
                </a:solidFill>
                <a:latin typeface="Arial" panose="020B0604020202020204" pitchFamily="34" charset="0"/>
                <a:cs typeface="Arial" panose="020B0604020202020204" pitchFamily="34" charset="0"/>
              </a:rPr>
              <a:t>Uno de los </a:t>
            </a:r>
            <a:r>
              <a:rPr lang="es-GT" sz="2000" dirty="0" smtClean="0">
                <a:solidFill>
                  <a:srgbClr val="0070C0"/>
                </a:solidFill>
                <a:latin typeface="Arial" panose="020B0604020202020204" pitchFamily="34" charset="0"/>
                <a:cs typeface="Arial" panose="020B0604020202020204" pitchFamily="34" charset="0"/>
              </a:rPr>
              <a:t>principales desafíos </a:t>
            </a:r>
            <a:r>
              <a:rPr lang="es-MX" sz="2000" b="0" dirty="0" smtClean="0">
                <a:solidFill>
                  <a:schemeClr val="tx1"/>
                </a:solidFill>
                <a:latin typeface="Arial" panose="020B0604020202020204" pitchFamily="34" charset="0"/>
                <a:cs typeface="Arial" panose="020B0604020202020204" pitchFamily="34" charset="0"/>
              </a:rPr>
              <a:t>es </a:t>
            </a:r>
            <a:r>
              <a:rPr lang="es-MX" sz="2000" b="0" dirty="0">
                <a:solidFill>
                  <a:schemeClr val="tx1"/>
                </a:solidFill>
                <a:latin typeface="Arial" panose="020B0604020202020204" pitchFamily="34" charset="0"/>
                <a:cs typeface="Arial" panose="020B0604020202020204" pitchFamily="34" charset="0"/>
              </a:rPr>
              <a:t>la capacitación constante del </a:t>
            </a:r>
            <a:r>
              <a:rPr lang="es-MX" sz="2000" b="0" dirty="0" smtClean="0">
                <a:solidFill>
                  <a:schemeClr val="tx1"/>
                </a:solidFill>
                <a:latin typeface="Arial" panose="020B0604020202020204" pitchFamily="34" charset="0"/>
                <a:cs typeface="Arial" panose="020B0604020202020204" pitchFamily="34" charset="0"/>
              </a:rPr>
              <a:t>personal, la cual </a:t>
            </a:r>
            <a:r>
              <a:rPr lang="es-MX" sz="2000" b="0" dirty="0">
                <a:solidFill>
                  <a:schemeClr val="tx1"/>
                </a:solidFill>
                <a:latin typeface="Arial" panose="020B0604020202020204" pitchFamily="34" charset="0"/>
                <a:cs typeface="Arial" panose="020B0604020202020204" pitchFamily="34" charset="0"/>
              </a:rPr>
              <a:t>es de gran importancia para el fortalecimiento de las capacidades del recurso </a:t>
            </a:r>
            <a:r>
              <a:rPr lang="es-MX" sz="2000" b="0" dirty="0" smtClean="0">
                <a:solidFill>
                  <a:schemeClr val="tx1"/>
                </a:solidFill>
                <a:latin typeface="Arial" panose="020B0604020202020204" pitchFamily="34" charset="0"/>
                <a:cs typeface="Arial" panose="020B0604020202020204" pitchFamily="34" charset="0"/>
              </a:rPr>
              <a:t>humano. También es de gran importancia contar </a:t>
            </a:r>
            <a:r>
              <a:rPr lang="es-MX" sz="2000" b="0" dirty="0">
                <a:solidFill>
                  <a:schemeClr val="tx1"/>
                </a:solidFill>
                <a:latin typeface="Arial" panose="020B0604020202020204" pitchFamily="34" charset="0"/>
                <a:cs typeface="Arial" panose="020B0604020202020204" pitchFamily="34" charset="0"/>
              </a:rPr>
              <a:t>con el equipo, mobiliario y los sistemas </a:t>
            </a:r>
            <a:r>
              <a:rPr lang="es-MX" sz="2000" b="0" dirty="0" smtClean="0">
                <a:solidFill>
                  <a:schemeClr val="tx1"/>
                </a:solidFill>
                <a:latin typeface="Arial" panose="020B0604020202020204" pitchFamily="34" charset="0"/>
                <a:cs typeface="Arial" panose="020B0604020202020204" pitchFamily="34" charset="0"/>
              </a:rPr>
              <a:t>informáticos adecuados</a:t>
            </a:r>
            <a:r>
              <a:rPr lang="es-MX" sz="2000" b="0" dirty="0">
                <a:solidFill>
                  <a:schemeClr val="tx1"/>
                </a:solidFill>
                <a:latin typeface="Arial" panose="020B0604020202020204" pitchFamily="34" charset="0"/>
                <a:cs typeface="Arial" panose="020B0604020202020204" pitchFamily="34" charset="0"/>
              </a:rPr>
              <a:t>, que </a:t>
            </a:r>
            <a:r>
              <a:rPr lang="es-MX" sz="2000" b="0" dirty="0" smtClean="0">
                <a:solidFill>
                  <a:schemeClr val="tx1"/>
                </a:solidFill>
                <a:latin typeface="Arial" panose="020B0604020202020204" pitchFamily="34" charset="0"/>
                <a:cs typeface="Arial" panose="020B0604020202020204" pitchFamily="34" charset="0"/>
              </a:rPr>
              <a:t>tengan </a:t>
            </a:r>
            <a:r>
              <a:rPr lang="es-MX" sz="2000" b="0" dirty="0">
                <a:solidFill>
                  <a:schemeClr val="tx1"/>
                </a:solidFill>
                <a:latin typeface="Arial" panose="020B0604020202020204" pitchFamily="34" charset="0"/>
                <a:cs typeface="Arial" panose="020B0604020202020204" pitchFamily="34" charset="0"/>
              </a:rPr>
              <a:t>estándares del manejo y seguridad de la información </a:t>
            </a:r>
            <a:r>
              <a:rPr lang="es-MX" sz="2000" b="0" dirty="0" smtClean="0">
                <a:solidFill>
                  <a:schemeClr val="tx1"/>
                </a:solidFill>
                <a:latin typeface="Arial" panose="020B0604020202020204" pitchFamily="34" charset="0"/>
                <a:cs typeface="Arial" panose="020B0604020202020204" pitchFamily="34" charset="0"/>
              </a:rPr>
              <a:t>que se encuentra bajo </a:t>
            </a:r>
            <a:r>
              <a:rPr lang="es-MX" sz="2000" b="0" dirty="0">
                <a:solidFill>
                  <a:schemeClr val="tx1"/>
                </a:solidFill>
                <a:latin typeface="Arial" panose="020B0604020202020204" pitchFamily="34" charset="0"/>
                <a:cs typeface="Arial" panose="020B0604020202020204" pitchFamily="34" charset="0"/>
              </a:rPr>
              <a:t>el resguardo de la Secretaría General de la Presidencia de la República. </a:t>
            </a:r>
            <a:endParaRPr lang="es-GT" sz="2000" b="0" dirty="0" smtClean="0">
              <a:solidFill>
                <a:schemeClr val="tx1"/>
              </a:solidFill>
              <a:latin typeface="Arial" panose="020B0604020202020204" pitchFamily="34" charset="0"/>
              <a:cs typeface="Arial" panose="020B0604020202020204" pitchFamily="34" charset="0"/>
            </a:endParaRPr>
          </a:p>
          <a:p>
            <a:endParaRPr lang="es-GT" sz="2000" b="0" dirty="0">
              <a:solidFill>
                <a:schemeClr val="accent1">
                  <a:lumMod val="50000"/>
                </a:schemeClr>
              </a:solidFill>
              <a:latin typeface="Arial" panose="020B0604020202020204" pitchFamily="34" charset="0"/>
              <a:cs typeface="Arial" panose="020B0604020202020204" pitchFamily="34" charset="0"/>
            </a:endParaRPr>
          </a:p>
          <a:p>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2" name="Marcador de número de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35</a:t>
            </a:fld>
            <a:endParaRPr lang="es-GT"/>
          </a:p>
        </p:txBody>
      </p:sp>
    </p:spTree>
    <p:extLst>
      <p:ext uri="{BB962C8B-B14F-4D97-AF65-F5344CB8AC3E}">
        <p14:creationId xmlns:p14="http://schemas.microsoft.com/office/powerpoint/2010/main" val="17319480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4"/>
        <p:cNvGrpSpPr/>
        <p:nvPr/>
      </p:nvGrpSpPr>
      <p:grpSpPr>
        <a:xfrm>
          <a:off x="0" y="0"/>
          <a:ext cx="0" cy="0"/>
          <a:chOff x="0" y="0"/>
          <a:chExt cx="0" cy="0"/>
        </a:xfrm>
      </p:grpSpPr>
      <p:sp>
        <p:nvSpPr>
          <p:cNvPr id="615" name="Google Shape;615;p8"/>
          <p:cNvSpPr txBox="1"/>
          <p:nvPr/>
        </p:nvSpPr>
        <p:spPr>
          <a:xfrm>
            <a:off x="6735510" y="5810914"/>
            <a:ext cx="4736054"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b="1" dirty="0">
                <a:solidFill>
                  <a:schemeClr val="lt1"/>
                </a:solidFill>
                <a:latin typeface="Montserrat ExtraBold"/>
                <a:ea typeface="Montserrat ExtraBold"/>
                <a:cs typeface="Montserrat ExtraBold"/>
                <a:sym typeface="Montserrat ExtraBold"/>
              </a:rPr>
              <a:t>Comisión Presidencial Contra la Corrupción</a:t>
            </a:r>
            <a:endParaRPr dirty="0"/>
          </a:p>
        </p:txBody>
      </p:sp>
      <p:sp>
        <p:nvSpPr>
          <p:cNvPr id="616" name="Google Shape;616;p8"/>
          <p:cNvSpPr txBox="1"/>
          <p:nvPr/>
        </p:nvSpPr>
        <p:spPr>
          <a:xfrm>
            <a:off x="6313502" y="420699"/>
            <a:ext cx="161953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800" b="1" dirty="0">
                <a:solidFill>
                  <a:srgbClr val="003353"/>
                </a:solidFill>
                <a:latin typeface="Montserrat"/>
                <a:sym typeface="Montserrat"/>
              </a:rPr>
              <a:t>COMISIÓN PRESIDENCIAL CONTRA LA CORRUPCIÓN</a:t>
            </a:r>
            <a:endParaRPr sz="1200" dirty="0"/>
          </a:p>
        </p:txBody>
      </p:sp>
      <p:pic>
        <p:nvPicPr>
          <p:cNvPr id="617" name="Google Shape;617;p8"/>
          <p:cNvPicPr preferRelativeResize="0"/>
          <p:nvPr/>
        </p:nvPicPr>
        <p:blipFill rotWithShape="1">
          <a:blip r:embed="rId4">
            <a:alphaModFix/>
          </a:blip>
          <a:srcRect/>
          <a:stretch/>
        </p:blipFill>
        <p:spPr>
          <a:xfrm>
            <a:off x="3439984" y="5768038"/>
            <a:ext cx="3392503" cy="393530"/>
          </a:xfrm>
          <a:prstGeom prst="rect">
            <a:avLst/>
          </a:prstGeom>
          <a:noFill/>
          <a:ln>
            <a:noFill/>
          </a:ln>
        </p:spPr>
      </p:pic>
      <p:sp>
        <p:nvSpPr>
          <p:cNvPr id="2" name="Marcador de número de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36</a:t>
            </a:fld>
            <a:endParaRPr lang="es-GT"/>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4" name="Título 1">
            <a:extLst>
              <a:ext uri="{FF2B5EF4-FFF2-40B4-BE49-F238E27FC236}">
                <a16:creationId xmlns:a16="http://schemas.microsoft.com/office/drawing/2014/main" id="{A1F99F94-389E-4E69-A4D4-C924F02710CC}"/>
              </a:ext>
            </a:extLst>
          </p:cNvPr>
          <p:cNvSpPr>
            <a:spLocks noGrp="1"/>
          </p:cNvSpPr>
          <p:nvPr>
            <p:ph type="title"/>
          </p:nvPr>
        </p:nvSpPr>
        <p:spPr>
          <a:xfrm>
            <a:off x="1308848" y="351925"/>
            <a:ext cx="9166802" cy="626488"/>
          </a:xfrm>
        </p:spPr>
        <p:txBody>
          <a:bodyPr>
            <a:noAutofit/>
          </a:bodyPr>
          <a:lstStyle/>
          <a:p>
            <a:pPr algn="ctr"/>
            <a:r>
              <a:rPr lang="es-GT" sz="2800" b="1" dirty="0">
                <a:latin typeface="Arial" panose="020B0604020202020204" pitchFamily="34" charset="0"/>
                <a:cs typeface="Arial" panose="020B0604020202020204" pitchFamily="34" charset="0"/>
              </a:rPr>
              <a:t>PRINCIPALES OBJETIVOS DE </a:t>
            </a:r>
            <a:r>
              <a:rPr lang="es-GT" sz="2800" b="1" dirty="0" smtClean="0">
                <a:latin typeface="Arial" panose="020B0604020202020204" pitchFamily="34" charset="0"/>
                <a:cs typeface="Arial" panose="020B0604020202020204" pitchFamily="34" charset="0"/>
              </a:rPr>
              <a:t>LA </a:t>
            </a:r>
            <a:r>
              <a:rPr lang="es-MX" sz="2800" b="1" dirty="0" smtClean="0">
                <a:latin typeface="Arial" panose="020B0604020202020204" pitchFamily="34" charset="0"/>
                <a:cs typeface="Arial" panose="020B0604020202020204" pitchFamily="34" charset="0"/>
              </a:rPr>
              <a:t>SECRETARÍA </a:t>
            </a:r>
            <a:r>
              <a:rPr lang="es-MX" sz="2800" b="1" dirty="0">
                <a:latin typeface="Arial" panose="020B0604020202020204" pitchFamily="34" charset="0"/>
                <a:cs typeface="Arial" panose="020B0604020202020204" pitchFamily="34" charset="0"/>
              </a:rPr>
              <a:t>GENERAL DE LA PRESIDENCIA DE LA REPÚBLICA</a:t>
            </a:r>
            <a:endParaRPr lang="es-GT" sz="2800" b="1" dirty="0">
              <a:latin typeface="Arial" panose="020B0604020202020204" pitchFamily="34" charset="0"/>
              <a:cs typeface="Arial" panose="020B060402020202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1985482980"/>
              </p:ext>
            </p:extLst>
          </p:nvPr>
        </p:nvGraphicFramePr>
        <p:xfrm>
          <a:off x="567889" y="1183025"/>
          <a:ext cx="10866923" cy="4626523"/>
        </p:xfrm>
        <a:graphic>
          <a:graphicData uri="http://schemas.openxmlformats.org/drawingml/2006/table">
            <a:tbl>
              <a:tblPr firstRow="1" firstCol="1" bandRow="1"/>
              <a:tblGrid>
                <a:gridCol w="10866923">
                  <a:extLst>
                    <a:ext uri="{9D8B030D-6E8A-4147-A177-3AD203B41FA5}">
                      <a16:colId xmlns:a16="http://schemas.microsoft.com/office/drawing/2014/main" val="1869352226"/>
                    </a:ext>
                  </a:extLst>
                </a:gridCol>
              </a:tblGrid>
              <a:tr h="131954">
                <a:tc>
                  <a:txBody>
                    <a:bodyPr/>
                    <a:lstStyle/>
                    <a:p>
                      <a:pPr marL="342900" lvl="0" indent="-342900" algn="ctr">
                        <a:lnSpc>
                          <a:spcPct val="107000"/>
                        </a:lnSpc>
                        <a:spcAft>
                          <a:spcPts val="0"/>
                        </a:spcAft>
                        <a:buFont typeface="+mj-lt"/>
                        <a:buAutoNum type="alphaLcParenR" startAt="3"/>
                      </a:pPr>
                      <a:r>
                        <a:rPr lang="es-GT" sz="1200" b="1" dirty="0">
                          <a:effectLst/>
                          <a:latin typeface="Arial" panose="020B0604020202020204" pitchFamily="34" charset="0"/>
                          <a:ea typeface="Calibri" panose="020F0502020204030204" pitchFamily="34" charset="0"/>
                          <a:cs typeface="Times New Roman" panose="02020603050405020304" pitchFamily="18" charset="0"/>
                        </a:rPr>
                        <a:t>Objetivos de Información</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860" marR="52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extLst>
                  <a:ext uri="{0D108BD9-81ED-4DB2-BD59-A6C34878D82A}">
                    <a16:rowId xmlns:a16="http://schemas.microsoft.com/office/drawing/2014/main" val="3170861532"/>
                  </a:ext>
                </a:extLst>
              </a:tr>
              <a:tr h="123339">
                <a:tc>
                  <a:txBody>
                    <a:bodyPr/>
                    <a:lstStyle/>
                    <a:p>
                      <a:pPr algn="just">
                        <a:spcAft>
                          <a:spcPts val="0"/>
                        </a:spcAft>
                      </a:pPr>
                      <a:r>
                        <a:rPr lang="es-GT"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c.1.)  Objetivo de Información Financiera Externa</a:t>
                      </a:r>
                      <a:endParaRPr lang="es-G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60" marR="52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849030224"/>
                  </a:ext>
                </a:extLst>
              </a:tr>
              <a:tr h="370018">
                <a:tc>
                  <a:txBody>
                    <a:bodyPr/>
                    <a:lstStyle/>
                    <a:p>
                      <a:pPr marL="342900" lvl="0" indent="-342900" algn="just">
                        <a:spcAft>
                          <a:spcPts val="0"/>
                        </a:spcAft>
                        <a:buFont typeface="+mj-lt"/>
                        <a:buAutoNum type="arabicPeriod"/>
                      </a:pPr>
                      <a:r>
                        <a:rPr lang="es-GT"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Presentar en los medios correspondientes y a los interesados que lo requieran, la información financiera de la Secretaría General de la Presidencia de la República, para la adecuada rendición de cuentas.</a:t>
                      </a:r>
                      <a:endParaRPr lang="es-GT"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60" marR="52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8309534"/>
                  </a:ext>
                </a:extLst>
              </a:tr>
              <a:tr h="131954">
                <a:tc>
                  <a:txBody>
                    <a:bodyPr/>
                    <a:lstStyle/>
                    <a:p>
                      <a:pPr algn="just">
                        <a:lnSpc>
                          <a:spcPct val="107000"/>
                        </a:lnSpc>
                        <a:spcAft>
                          <a:spcPts val="0"/>
                        </a:spcAft>
                      </a:pPr>
                      <a:r>
                        <a:rPr lang="es-GT" sz="1200" b="1">
                          <a:effectLst/>
                          <a:latin typeface="Arial" panose="020B0604020202020204" pitchFamily="34" charset="0"/>
                          <a:ea typeface="Calibri" panose="020F0502020204030204" pitchFamily="34" charset="0"/>
                          <a:cs typeface="Times New Roman" panose="02020603050405020304" pitchFamily="18" charset="0"/>
                        </a:rPr>
                        <a:t>c.2.)  Objetivos de Información No Financiera Externa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52860" marR="52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617389762"/>
                  </a:ext>
                </a:extLst>
              </a:tr>
              <a:tr h="740037">
                <a:tc>
                  <a:txBody>
                    <a:bodyPr/>
                    <a:lstStyle/>
                    <a:p>
                      <a:pPr marL="342900" lvl="0" indent="-342900" algn="just">
                        <a:spcAft>
                          <a:spcPts val="0"/>
                        </a:spcAft>
                        <a:buFont typeface="+mj-lt"/>
                        <a:buAutoNum type="arabicPeriod"/>
                      </a:pPr>
                      <a:r>
                        <a:rPr lang="es-GT"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Proporcionar información precisa y fidedigna relacionada con el Acceso a la Información Pública, dentro de los plazos establecidos, de acuerdo a la normativa aplicable.</a:t>
                      </a:r>
                      <a:endParaRPr lang="es-GT"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s-GT"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Atender las solicitudes de información que realicen los entes competentes de manera eficiente y eficaz, cuando lo establezcan las disposiciones legales o normativas  aplicables.</a:t>
                      </a:r>
                      <a:endParaRPr lang="es-GT"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60" marR="52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506838"/>
                  </a:ext>
                </a:extLst>
              </a:tr>
              <a:tr h="131954">
                <a:tc>
                  <a:txBody>
                    <a:bodyPr/>
                    <a:lstStyle/>
                    <a:p>
                      <a:pPr algn="just">
                        <a:lnSpc>
                          <a:spcPct val="107000"/>
                        </a:lnSpc>
                        <a:spcAft>
                          <a:spcPts val="0"/>
                        </a:spcAft>
                      </a:pPr>
                      <a:r>
                        <a:rPr lang="es-GT" sz="1200" b="1">
                          <a:effectLst/>
                          <a:latin typeface="Arial" panose="020B0604020202020204" pitchFamily="34" charset="0"/>
                          <a:ea typeface="Calibri" panose="020F0502020204030204" pitchFamily="34" charset="0"/>
                          <a:cs typeface="Times New Roman" panose="02020603050405020304" pitchFamily="18" charset="0"/>
                        </a:rPr>
                        <a:t>c.3.)  Objetivos de Información No Financiera Interna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52860" marR="52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654787767"/>
                  </a:ext>
                </a:extLst>
              </a:tr>
              <a:tr h="1973431">
                <a:tc>
                  <a:txBody>
                    <a:bodyPr/>
                    <a:lstStyle/>
                    <a:p>
                      <a:pPr marL="342900" lvl="0" indent="-342900" algn="just">
                        <a:spcAft>
                          <a:spcPts val="0"/>
                        </a:spcAft>
                        <a:buFont typeface="+mj-lt"/>
                        <a:buAutoNum type="arabicPeriod"/>
                      </a:pPr>
                      <a:r>
                        <a:rPr lang="es-GT"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Reportar oportunamente la información de la ejecución de las metas físicas, de los productos y subproductos definidos en el Plan Operativo Anual del ejercicio fiscal en curso.</a:t>
                      </a:r>
                      <a:endParaRPr lang="es-GT"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s-GT"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Promover el uso de Tecnologías de la Información y Comunicación para recolectar, procesar y resguardar información que sirva como apoyo a la toma de decisiones y soporte a las operaciones institucionales.</a:t>
                      </a:r>
                      <a:endParaRPr lang="es-GT"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s-GT"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Presentar oportunamente la información interna requerida por el Despacho Superior para la toma de decisiones.</a:t>
                      </a:r>
                      <a:endParaRPr lang="es-GT"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s-GT"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Generar información administrativa interna a través de informes que proporcionen las unidades y direcciones, para el seguimiento y control de los procesos, que permitan identificar riesgos para administrarlos, aumentar la eficiencia y calidad de estos, fortaleciendo los controles internos de la entidad de manera oportuna. </a:t>
                      </a:r>
                      <a:endParaRPr lang="es-GT"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s-GT"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Mantener canales de comunicación interna adecuados, que permitan informar al personal de la Secretaría General de la Presidencia de la República, sobre las disposiciones, reglamentos, manuales y demás lineamientos internos, para su debido cumplimiento.</a:t>
                      </a:r>
                      <a:endParaRPr lang="es-GT"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60" marR="52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7597665"/>
                  </a:ext>
                </a:extLst>
              </a:tr>
              <a:tr h="131954">
                <a:tc>
                  <a:txBody>
                    <a:bodyPr/>
                    <a:lstStyle/>
                    <a:p>
                      <a:pPr marL="342900" lvl="0" indent="-342900" algn="ctr">
                        <a:lnSpc>
                          <a:spcPct val="107000"/>
                        </a:lnSpc>
                        <a:spcAft>
                          <a:spcPts val="0"/>
                        </a:spcAft>
                        <a:buFont typeface="+mj-lt"/>
                        <a:buAutoNum type="alphaLcParenR" startAt="4"/>
                      </a:pPr>
                      <a:r>
                        <a:rPr lang="es-GT" sz="1200" b="1" dirty="0">
                          <a:effectLst/>
                          <a:latin typeface="Arial" panose="020B0604020202020204" pitchFamily="34" charset="0"/>
                          <a:ea typeface="Calibri" panose="020F0502020204030204" pitchFamily="34" charset="0"/>
                          <a:cs typeface="Times New Roman" panose="02020603050405020304" pitchFamily="18" charset="0"/>
                        </a:rPr>
                        <a:t>Objetivos de Cumplimiento Normativo</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860" marR="52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extLst>
                  <a:ext uri="{0D108BD9-81ED-4DB2-BD59-A6C34878D82A}">
                    <a16:rowId xmlns:a16="http://schemas.microsoft.com/office/drawing/2014/main" val="144973673"/>
                  </a:ext>
                </a:extLst>
              </a:tr>
              <a:tr h="616697">
                <a:tc>
                  <a:txBody>
                    <a:bodyPr/>
                    <a:lstStyle/>
                    <a:p>
                      <a:pPr marL="342900" lvl="0" indent="-342900" algn="just">
                        <a:spcAft>
                          <a:spcPts val="0"/>
                        </a:spcAft>
                        <a:buFont typeface="+mj-lt"/>
                        <a:buAutoNum type="arabicPeriod"/>
                      </a:pPr>
                      <a:r>
                        <a:rPr lang="es-GT"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Velar porque los expedientes y solicitudes que se sometan a conocimiento y aprobación del Presidente de la República, se encuentren apegados al marco Constitucional y ordenamiento jurídico.</a:t>
                      </a:r>
                      <a:endParaRPr lang="es-G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s-GT"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Realizar las funciones sustantivas, de administración, de apoyo técnico y de control interno, dentro del marco legal y normativo correspondiente.</a:t>
                      </a:r>
                      <a:endParaRPr lang="es-G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2860" marR="52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3210614"/>
                  </a:ext>
                </a:extLst>
              </a:tr>
            </a:tbl>
          </a:graphicData>
        </a:graphic>
      </p:graphicFrame>
      <p:sp>
        <p:nvSpPr>
          <p:cNvPr id="3" name="Marcador de número de diapos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4</a:t>
            </a:fld>
            <a:endParaRPr lang="es-GT"/>
          </a:p>
        </p:txBody>
      </p:sp>
    </p:spTree>
    <p:extLst>
      <p:ext uri="{BB962C8B-B14F-4D97-AF65-F5344CB8AC3E}">
        <p14:creationId xmlns:p14="http://schemas.microsoft.com/office/powerpoint/2010/main" val="27664368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grpSp>
        <p:nvGrpSpPr>
          <p:cNvPr id="5" name="Grupo 4">
            <a:extLst>
              <a:ext uri="{FF2B5EF4-FFF2-40B4-BE49-F238E27FC236}">
                <a16:creationId xmlns:a16="http://schemas.microsoft.com/office/drawing/2014/main" id="{3CE19077-5466-4ECD-84A0-F5EF39E2DC69}"/>
              </a:ext>
            </a:extLst>
          </p:cNvPr>
          <p:cNvGrpSpPr/>
          <p:nvPr/>
        </p:nvGrpSpPr>
        <p:grpSpPr>
          <a:xfrm>
            <a:off x="0" y="1714"/>
            <a:ext cx="12192000" cy="6856286"/>
            <a:chOff x="0" y="1714"/>
            <a:chExt cx="12192000" cy="6856286"/>
          </a:xfrm>
        </p:grpSpPr>
        <p:pic>
          <p:nvPicPr>
            <p:cNvPr id="3" name="Imagen 2">
              <a:extLst>
                <a:ext uri="{FF2B5EF4-FFF2-40B4-BE49-F238E27FC236}">
                  <a16:creationId xmlns:a16="http://schemas.microsoft.com/office/drawing/2014/main" id="{A649A387-4B49-4C45-A699-A908FC762BD9}"/>
                </a:ext>
              </a:extLst>
            </p:cNvPr>
            <p:cNvPicPr>
              <a:picLocks noChangeAspect="1"/>
            </p:cNvPicPr>
            <p:nvPr/>
          </p:nvPicPr>
          <p:blipFill>
            <a:blip r:embed="rId4"/>
            <a:stretch>
              <a:fillRect/>
            </a:stretch>
          </p:blipFill>
          <p:spPr>
            <a:xfrm>
              <a:off x="0" y="1714"/>
              <a:ext cx="12192000" cy="6856286"/>
            </a:xfrm>
            <a:prstGeom prst="rect">
              <a:avLst/>
            </a:prstGeom>
          </p:spPr>
        </p:pic>
        <p:sp>
          <p:nvSpPr>
            <p:cNvPr id="6" name="Título 1">
              <a:extLst>
                <a:ext uri="{FF2B5EF4-FFF2-40B4-BE49-F238E27FC236}">
                  <a16:creationId xmlns:a16="http://schemas.microsoft.com/office/drawing/2014/main" id="{F1B37B23-C2E8-45CF-8A71-91E65135901F}"/>
                </a:ext>
              </a:extLst>
            </p:cNvPr>
            <p:cNvSpPr txBox="1">
              <a:spLocks/>
            </p:cNvSpPr>
            <p:nvPr/>
          </p:nvSpPr>
          <p:spPr>
            <a:xfrm>
              <a:off x="229381" y="456657"/>
              <a:ext cx="11639889" cy="613240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4000" b="1" dirty="0">
                  <a:solidFill>
                    <a:schemeClr val="bg1"/>
                  </a:solidFill>
                  <a:cs typeface="Arial" panose="020B0604020202020204" pitchFamily="34" charset="0"/>
                </a:rPr>
                <a:t>RENDICIÓN DE CUENTAS</a:t>
              </a:r>
              <a:br>
                <a:rPr lang="es-GT" sz="4000" b="1" dirty="0">
                  <a:solidFill>
                    <a:schemeClr val="bg1"/>
                  </a:solidFill>
                  <a:cs typeface="Arial" panose="020B0604020202020204" pitchFamily="34" charset="0"/>
                </a:rPr>
              </a:br>
              <a:r>
                <a:rPr lang="es-GT" sz="4000" b="1" dirty="0">
                  <a:solidFill>
                    <a:schemeClr val="bg1"/>
                  </a:solidFill>
                  <a:cs typeface="Arial" panose="020B0604020202020204" pitchFamily="34" charset="0"/>
                </a:rPr>
                <a:t>PRIMER CUATRIMESTRE 2022</a:t>
              </a:r>
            </a:p>
            <a:p>
              <a:pPr algn="r"/>
              <a:endParaRPr lang="es-GT" sz="3200" b="1" dirty="0">
                <a:solidFill>
                  <a:srgbClr val="00B0F0"/>
                </a:solidFill>
                <a:cs typeface="Arial" panose="020B0604020202020204" pitchFamily="34" charset="0"/>
              </a:endParaRPr>
            </a:p>
            <a:p>
              <a:pPr algn="r"/>
              <a:endParaRPr lang="es-GT" sz="3200" b="1" dirty="0">
                <a:solidFill>
                  <a:srgbClr val="00B0F0"/>
                </a:solidFill>
                <a:cs typeface="Arial" panose="020B0604020202020204" pitchFamily="34" charset="0"/>
              </a:endParaRPr>
            </a:p>
            <a:p>
              <a:pPr algn="r"/>
              <a:endParaRPr lang="es-GT" sz="3200" b="1" dirty="0">
                <a:solidFill>
                  <a:srgbClr val="00B0F0"/>
                </a:solidFill>
                <a:cs typeface="Arial" panose="020B0604020202020204" pitchFamily="34" charset="0"/>
              </a:endParaRPr>
            </a:p>
            <a:p>
              <a:pPr algn="r"/>
              <a:endParaRPr lang="es-GT" sz="3200" b="1" dirty="0">
                <a:solidFill>
                  <a:srgbClr val="00B0F0"/>
                </a:solidFill>
                <a:cs typeface="Arial" panose="020B0604020202020204" pitchFamily="34" charset="0"/>
              </a:endParaRPr>
            </a:p>
            <a:p>
              <a:pPr algn="ctr"/>
              <a:r>
                <a:rPr lang="es-GT" b="1" dirty="0">
                  <a:solidFill>
                    <a:srgbClr val="A09185"/>
                  </a:solidFill>
                </a:rPr>
                <a:t>PARTE GENERAL</a:t>
              </a:r>
            </a:p>
            <a:p>
              <a:pPr algn="r"/>
              <a:endParaRPr lang="es-GT" sz="3200" b="1" dirty="0">
                <a:solidFill>
                  <a:srgbClr val="00B0F0"/>
                </a:solidFill>
                <a:cs typeface="Arial" panose="020B0604020202020204" pitchFamily="34" charset="0"/>
              </a:endParaRPr>
            </a:p>
          </p:txBody>
        </p:sp>
      </p:grpSp>
      <p:sp>
        <p:nvSpPr>
          <p:cNvPr id="2" name="Marcador de número de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5</a:t>
            </a:fld>
            <a:endParaRPr lang="es-GT"/>
          </a:p>
        </p:txBody>
      </p:sp>
    </p:spTree>
    <p:extLst>
      <p:ext uri="{BB962C8B-B14F-4D97-AF65-F5344CB8AC3E}">
        <p14:creationId xmlns:p14="http://schemas.microsoft.com/office/powerpoint/2010/main" val="36971995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6" name="Título 1">
            <a:extLst>
              <a:ext uri="{FF2B5EF4-FFF2-40B4-BE49-F238E27FC236}">
                <a16:creationId xmlns:a16="http://schemas.microsoft.com/office/drawing/2014/main" id="{C788E35F-2805-4F49-9447-7652D597891F}"/>
              </a:ext>
            </a:extLst>
          </p:cNvPr>
          <p:cNvSpPr>
            <a:spLocks noGrp="1"/>
          </p:cNvSpPr>
          <p:nvPr>
            <p:ph type="title"/>
          </p:nvPr>
        </p:nvSpPr>
        <p:spPr>
          <a:xfrm>
            <a:off x="818605" y="873330"/>
            <a:ext cx="9878350" cy="547089"/>
          </a:xfrm>
        </p:spPr>
        <p:txBody>
          <a:bodyPr>
            <a:noAutofit/>
          </a:bodyPr>
          <a:lstStyle/>
          <a:p>
            <a:pPr algn="ctr"/>
            <a:r>
              <a:rPr lang="es-GT" sz="2800" b="1" dirty="0">
                <a:latin typeface="Arial" panose="020B0604020202020204" pitchFamily="34" charset="0"/>
                <a:cs typeface="Arial" panose="020B0604020202020204" pitchFamily="34" charset="0"/>
              </a:rPr>
              <a:t>CIFRAS GENERALES DEL PRESUPUESTO AL PRIMER CUATRIMESTRE </a:t>
            </a:r>
            <a:r>
              <a:rPr lang="es-GT" sz="2800" b="1" dirty="0" smtClean="0">
                <a:latin typeface="Arial" panose="020B0604020202020204" pitchFamily="34" charset="0"/>
                <a:cs typeface="Arial" panose="020B0604020202020204" pitchFamily="34" charset="0"/>
              </a:rPr>
              <a:t>2022 </a:t>
            </a:r>
            <a:br>
              <a:rPr lang="es-GT" sz="2800" b="1" dirty="0" smtClean="0">
                <a:latin typeface="Arial" panose="020B0604020202020204" pitchFamily="34" charset="0"/>
                <a:cs typeface="Arial" panose="020B0604020202020204" pitchFamily="34" charset="0"/>
              </a:rPr>
            </a:br>
            <a:r>
              <a:rPr lang="es-MX" sz="2800" b="1" dirty="0" smtClean="0">
                <a:latin typeface="Arial" panose="020B0604020202020204" pitchFamily="34" charset="0"/>
                <a:cs typeface="Arial" panose="020B0604020202020204" pitchFamily="34" charset="0"/>
              </a:rPr>
              <a:t>SECRETARÍA </a:t>
            </a:r>
            <a:r>
              <a:rPr lang="es-MX" sz="2800" b="1" dirty="0">
                <a:latin typeface="Arial" panose="020B0604020202020204" pitchFamily="34" charset="0"/>
                <a:cs typeface="Arial" panose="020B0604020202020204" pitchFamily="34" charset="0"/>
              </a:rPr>
              <a:t>GENERAL DE LA PRESIDENCIA DE LA REPÚBLICA</a:t>
            </a:r>
            <a:r>
              <a:rPr lang="es-GT" sz="2800" b="1" dirty="0" smtClean="0">
                <a:latin typeface="Arial" panose="020B0604020202020204" pitchFamily="34" charset="0"/>
                <a:cs typeface="Arial" panose="020B0604020202020204" pitchFamily="34" charset="0"/>
              </a:rPr>
              <a:t/>
            </a:r>
            <a:br>
              <a:rPr lang="es-GT" sz="2800" b="1" dirty="0" smtClean="0">
                <a:latin typeface="Arial" panose="020B0604020202020204" pitchFamily="34" charset="0"/>
                <a:cs typeface="Arial" panose="020B0604020202020204" pitchFamily="34" charset="0"/>
              </a:rPr>
            </a:br>
            <a:endParaRPr lang="es-GT" sz="2800" b="1" dirty="0">
              <a:latin typeface="Arial" panose="020B0604020202020204" pitchFamily="34" charset="0"/>
              <a:cs typeface="Arial" panose="020B0604020202020204" pitchFamily="34" charset="0"/>
            </a:endParaRPr>
          </a:p>
        </p:txBody>
      </p:sp>
      <p:sp>
        <p:nvSpPr>
          <p:cNvPr id="8" name="Marcador de contenido 6">
            <a:extLst>
              <a:ext uri="{FF2B5EF4-FFF2-40B4-BE49-F238E27FC236}">
                <a16:creationId xmlns:a16="http://schemas.microsoft.com/office/drawing/2014/main" id="{4494D895-1387-4596-8B78-1E300AFED7EB}"/>
              </a:ext>
            </a:extLst>
          </p:cNvPr>
          <p:cNvSpPr txBox="1">
            <a:spLocks/>
          </p:cNvSpPr>
          <p:nvPr/>
        </p:nvSpPr>
        <p:spPr>
          <a:xfrm>
            <a:off x="818605" y="1822262"/>
            <a:ext cx="4585065" cy="4614170"/>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endParaRPr lang="es-GT" b="1" dirty="0">
              <a:latin typeface="Arial" panose="020B0604020202020204" pitchFamily="34" charset="0"/>
              <a:cs typeface="Arial" panose="020B0604020202020204" pitchFamily="34" charset="0"/>
            </a:endParaRPr>
          </a:p>
          <a:p>
            <a:pPr marL="457200" lvl="1" indent="0">
              <a:buFont typeface="Arial"/>
              <a:buNone/>
            </a:pPr>
            <a:r>
              <a:rPr lang="es-GT" dirty="0">
                <a:latin typeface="Arial" panose="020B0604020202020204" pitchFamily="34" charset="0"/>
                <a:cs typeface="Arial" panose="020B0604020202020204" pitchFamily="34" charset="0"/>
              </a:rPr>
              <a:t>Presupuesto vigente </a:t>
            </a:r>
            <a:r>
              <a:rPr lang="es-GT" b="1" dirty="0">
                <a:latin typeface="Arial" panose="020B0604020202020204" pitchFamily="34" charset="0"/>
                <a:cs typeface="Arial" panose="020B0604020202020204" pitchFamily="34" charset="0"/>
              </a:rPr>
              <a:t>total:</a:t>
            </a:r>
          </a:p>
          <a:p>
            <a:pPr marL="457200" lvl="1" indent="0">
              <a:buFont typeface="Arial"/>
              <a:buNone/>
            </a:pPr>
            <a:endParaRPr lang="es-GT" b="1" dirty="0">
              <a:latin typeface="Arial" panose="020B0604020202020204" pitchFamily="34" charset="0"/>
              <a:cs typeface="Arial" panose="020B0604020202020204" pitchFamily="34" charset="0"/>
            </a:endParaRPr>
          </a:p>
          <a:p>
            <a:pPr marL="457200" lvl="1" indent="0">
              <a:buFont typeface="Arial"/>
              <a:buNone/>
            </a:pPr>
            <a:r>
              <a:rPr lang="es-GT" b="1" dirty="0">
                <a:latin typeface="Arial" panose="020B0604020202020204" pitchFamily="34" charset="0"/>
                <a:cs typeface="Arial" panose="020B0604020202020204" pitchFamily="34" charset="0"/>
              </a:rPr>
              <a:t> </a:t>
            </a:r>
          </a:p>
          <a:p>
            <a:pPr marL="457200" lvl="1" indent="0">
              <a:buFont typeface="Arial"/>
              <a:buNone/>
            </a:pPr>
            <a:endParaRPr lang="es-GT" dirty="0">
              <a:latin typeface="Arial" panose="020B0604020202020204" pitchFamily="34" charset="0"/>
              <a:cs typeface="Arial" panose="020B0604020202020204" pitchFamily="34" charset="0"/>
            </a:endParaRPr>
          </a:p>
          <a:p>
            <a:pPr marL="457200" lvl="1" indent="0">
              <a:buFont typeface="Arial"/>
              <a:buNone/>
            </a:pPr>
            <a:r>
              <a:rPr lang="es-GT" dirty="0">
                <a:latin typeface="Arial" panose="020B0604020202020204" pitchFamily="34" charset="0"/>
                <a:cs typeface="Arial" panose="020B0604020202020204" pitchFamily="34" charset="0"/>
              </a:rPr>
              <a:t>Presupuesto </a:t>
            </a:r>
            <a:r>
              <a:rPr lang="es-GT" b="1" dirty="0">
                <a:latin typeface="Arial" panose="020B0604020202020204" pitchFamily="34" charset="0"/>
                <a:cs typeface="Arial" panose="020B0604020202020204" pitchFamily="34" charset="0"/>
              </a:rPr>
              <a:t>ejecutado</a:t>
            </a:r>
            <a:r>
              <a:rPr lang="es-GT" dirty="0">
                <a:latin typeface="Arial" panose="020B0604020202020204" pitchFamily="34" charset="0"/>
                <a:cs typeface="Arial" panose="020B0604020202020204" pitchFamily="34" charset="0"/>
              </a:rPr>
              <a:t> (utilizado):</a:t>
            </a:r>
            <a:br>
              <a:rPr lang="es-GT" dirty="0">
                <a:latin typeface="Arial" panose="020B0604020202020204" pitchFamily="34" charset="0"/>
                <a:cs typeface="Arial" panose="020B0604020202020204" pitchFamily="34" charset="0"/>
              </a:rPr>
            </a:br>
            <a:endParaRPr lang="es-GT" dirty="0">
              <a:latin typeface="Arial" panose="020B0604020202020204" pitchFamily="34" charset="0"/>
              <a:cs typeface="Arial" panose="020B0604020202020204" pitchFamily="34" charset="0"/>
            </a:endParaRPr>
          </a:p>
          <a:p>
            <a:pPr marL="457200" lvl="1" indent="0">
              <a:buFont typeface="Arial"/>
              <a:buNone/>
            </a:pPr>
            <a:endParaRPr lang="es-GT" dirty="0">
              <a:latin typeface="Arial" panose="020B0604020202020204" pitchFamily="34" charset="0"/>
              <a:cs typeface="Arial" panose="020B0604020202020204" pitchFamily="34" charset="0"/>
            </a:endParaRPr>
          </a:p>
          <a:p>
            <a:pPr marL="457200" lvl="1" indent="0">
              <a:buFont typeface="Arial"/>
              <a:buNone/>
            </a:pPr>
            <a:endParaRPr lang="es-GT" dirty="0">
              <a:latin typeface="Arial" panose="020B0604020202020204" pitchFamily="34" charset="0"/>
              <a:cs typeface="Arial" panose="020B0604020202020204" pitchFamily="34" charset="0"/>
            </a:endParaRPr>
          </a:p>
          <a:p>
            <a:pPr marL="457200" lvl="1" indent="0">
              <a:buFont typeface="Arial"/>
              <a:buNone/>
            </a:pPr>
            <a:r>
              <a:rPr lang="es-GT" b="1" dirty="0">
                <a:latin typeface="Arial" panose="020B0604020202020204" pitchFamily="34" charset="0"/>
                <a:cs typeface="Arial" panose="020B0604020202020204" pitchFamily="34" charset="0"/>
              </a:rPr>
              <a:t>Saldo:</a:t>
            </a:r>
            <a:r>
              <a:rPr lang="es-GT" dirty="0">
                <a:latin typeface="Arial" panose="020B0604020202020204" pitchFamily="34" charset="0"/>
                <a:cs typeface="Arial" panose="020B0604020202020204" pitchFamily="34" charset="0"/>
              </a:rPr>
              <a:t/>
            </a:r>
            <a:br>
              <a:rPr lang="es-GT" dirty="0">
                <a:latin typeface="Arial" panose="020B0604020202020204" pitchFamily="34" charset="0"/>
                <a:cs typeface="Arial" panose="020B0604020202020204" pitchFamily="34" charset="0"/>
              </a:rPr>
            </a:br>
            <a:endParaRPr lang="es-GT" sz="4000" b="1" dirty="0">
              <a:solidFill>
                <a:srgbClr val="0070C0"/>
              </a:solidFill>
              <a:latin typeface="Arial" panose="020B0604020202020204" pitchFamily="34" charset="0"/>
              <a:cs typeface="Arial" panose="020B0604020202020204" pitchFamily="34" charset="0"/>
            </a:endParaRPr>
          </a:p>
          <a:p>
            <a:pPr lvl="1"/>
            <a:endParaRPr lang="es-GT" dirty="0">
              <a:latin typeface="Arial" panose="020B0604020202020204" pitchFamily="34" charset="0"/>
              <a:cs typeface="Arial" panose="020B0604020202020204" pitchFamily="34" charset="0"/>
            </a:endParaRPr>
          </a:p>
        </p:txBody>
      </p:sp>
      <p:sp>
        <p:nvSpPr>
          <p:cNvPr id="9" name="Marcador de contenido 6">
            <a:extLst>
              <a:ext uri="{FF2B5EF4-FFF2-40B4-BE49-F238E27FC236}">
                <a16:creationId xmlns:a16="http://schemas.microsoft.com/office/drawing/2014/main" id="{671E5F0B-CDE1-4E29-A47F-6A625B3383F5}"/>
              </a:ext>
            </a:extLst>
          </p:cNvPr>
          <p:cNvSpPr txBox="1">
            <a:spLocks/>
          </p:cNvSpPr>
          <p:nvPr/>
        </p:nvSpPr>
        <p:spPr>
          <a:xfrm>
            <a:off x="4727229" y="1773308"/>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4500" b="1" dirty="0">
                <a:solidFill>
                  <a:srgbClr val="0070C0"/>
                </a:solidFill>
                <a:latin typeface="Arial" panose="020B0604020202020204" pitchFamily="34" charset="0"/>
                <a:cs typeface="Arial" panose="020B0604020202020204" pitchFamily="34" charset="0"/>
              </a:rPr>
              <a:t>Q. </a:t>
            </a:r>
            <a:r>
              <a:rPr lang="es-GT" sz="4500" b="1" dirty="0" smtClean="0">
                <a:solidFill>
                  <a:srgbClr val="0070C0"/>
                </a:solidFill>
                <a:latin typeface="Arial" panose="020B0604020202020204" pitchFamily="34" charset="0"/>
                <a:cs typeface="Arial" panose="020B0604020202020204" pitchFamily="34" charset="0"/>
              </a:rPr>
              <a:t>20,000,997.00</a:t>
            </a:r>
            <a:endParaRPr lang="es-GT" sz="4500" b="1" dirty="0">
              <a:solidFill>
                <a:srgbClr val="0070C0"/>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sp>
        <p:nvSpPr>
          <p:cNvPr id="10" name="Marcador de contenido 6">
            <a:extLst>
              <a:ext uri="{FF2B5EF4-FFF2-40B4-BE49-F238E27FC236}">
                <a16:creationId xmlns:a16="http://schemas.microsoft.com/office/drawing/2014/main" id="{5C479DD9-E667-44DA-B53F-6615FA324465}"/>
              </a:ext>
            </a:extLst>
          </p:cNvPr>
          <p:cNvSpPr txBox="1">
            <a:spLocks/>
          </p:cNvSpPr>
          <p:nvPr/>
        </p:nvSpPr>
        <p:spPr>
          <a:xfrm>
            <a:off x="5599519" y="3591796"/>
            <a:ext cx="5097436" cy="7539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r">
              <a:buNone/>
            </a:pPr>
            <a:r>
              <a:rPr lang="es-GT" sz="4500" b="1" dirty="0" smtClean="0">
                <a:solidFill>
                  <a:srgbClr val="0070C0"/>
                </a:solidFill>
                <a:latin typeface="Arial" panose="020B0604020202020204" pitchFamily="34" charset="0"/>
                <a:cs typeface="Arial" panose="020B0604020202020204" pitchFamily="34" charset="0"/>
              </a:rPr>
              <a:t>Q.   7,470,258.26</a:t>
            </a:r>
            <a:endParaRPr lang="es-GT" sz="4500" b="1" dirty="0">
              <a:solidFill>
                <a:srgbClr val="0070C0"/>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sp>
        <p:nvSpPr>
          <p:cNvPr id="11" name="Marcador de contenido 6">
            <a:extLst>
              <a:ext uri="{FF2B5EF4-FFF2-40B4-BE49-F238E27FC236}">
                <a16:creationId xmlns:a16="http://schemas.microsoft.com/office/drawing/2014/main" id="{D99DEB15-D84F-4BFA-877B-FF6DB097DB72}"/>
              </a:ext>
            </a:extLst>
          </p:cNvPr>
          <p:cNvSpPr txBox="1">
            <a:spLocks/>
          </p:cNvSpPr>
          <p:nvPr/>
        </p:nvSpPr>
        <p:spPr>
          <a:xfrm>
            <a:off x="4810356" y="4656122"/>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4500" b="1" dirty="0" smtClean="0">
                <a:solidFill>
                  <a:srgbClr val="0070C0"/>
                </a:solidFill>
                <a:latin typeface="Arial" panose="020B0604020202020204" pitchFamily="34" charset="0"/>
                <a:cs typeface="Arial" panose="020B0604020202020204" pitchFamily="34" charset="0"/>
              </a:rPr>
              <a:t>Q. 12,530,738.74</a:t>
            </a:r>
            <a:endParaRPr lang="es-GT" sz="4500" b="1" dirty="0">
              <a:solidFill>
                <a:srgbClr val="0070C0"/>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sp>
        <p:nvSpPr>
          <p:cNvPr id="2" name="Marcador de número de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6</a:t>
            </a:fld>
            <a:endParaRPr lang="es-GT"/>
          </a:p>
        </p:txBody>
      </p:sp>
    </p:spTree>
    <p:extLst>
      <p:ext uri="{BB962C8B-B14F-4D97-AF65-F5344CB8AC3E}">
        <p14:creationId xmlns:p14="http://schemas.microsoft.com/office/powerpoint/2010/main" val="9047459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6" name="Título 1">
            <a:extLst>
              <a:ext uri="{FF2B5EF4-FFF2-40B4-BE49-F238E27FC236}">
                <a16:creationId xmlns:a16="http://schemas.microsoft.com/office/drawing/2014/main" id="{C788E35F-2805-4F49-9447-7652D597891F}"/>
              </a:ext>
            </a:extLst>
          </p:cNvPr>
          <p:cNvSpPr>
            <a:spLocks noGrp="1"/>
          </p:cNvSpPr>
          <p:nvPr>
            <p:ph type="title"/>
          </p:nvPr>
        </p:nvSpPr>
        <p:spPr>
          <a:xfrm>
            <a:off x="818605" y="873330"/>
            <a:ext cx="9878350" cy="547089"/>
          </a:xfrm>
        </p:spPr>
        <p:txBody>
          <a:bodyPr>
            <a:noAutofit/>
          </a:bodyPr>
          <a:lstStyle/>
          <a:p>
            <a:pPr algn="ctr"/>
            <a:r>
              <a:rPr lang="es-GT" sz="2800" b="1" dirty="0">
                <a:latin typeface="Arial" panose="020B0604020202020204" pitchFamily="34" charset="0"/>
                <a:cs typeface="Arial" panose="020B0604020202020204" pitchFamily="34" charset="0"/>
              </a:rPr>
              <a:t>CIFRAS GENERALES DEL PRESUPUESTO AL PRIMER CUATRIMESTRE </a:t>
            </a:r>
            <a:r>
              <a:rPr lang="es-GT" sz="2800" b="1" dirty="0" smtClean="0">
                <a:latin typeface="Arial" panose="020B0604020202020204" pitchFamily="34" charset="0"/>
                <a:cs typeface="Arial" panose="020B0604020202020204" pitchFamily="34" charset="0"/>
              </a:rPr>
              <a:t>2022 </a:t>
            </a:r>
            <a:br>
              <a:rPr lang="es-GT" sz="2800" b="1" dirty="0" smtClean="0">
                <a:latin typeface="Arial" panose="020B0604020202020204" pitchFamily="34" charset="0"/>
                <a:cs typeface="Arial" panose="020B0604020202020204" pitchFamily="34" charset="0"/>
              </a:rPr>
            </a:br>
            <a:endParaRPr lang="es-GT" sz="2800" b="1" dirty="0">
              <a:latin typeface="Arial" panose="020B0604020202020204" pitchFamily="34" charset="0"/>
              <a:cs typeface="Arial" panose="020B0604020202020204" pitchFamily="34" charset="0"/>
            </a:endParaRPr>
          </a:p>
        </p:txBody>
      </p:sp>
      <p:grpSp>
        <p:nvGrpSpPr>
          <p:cNvPr id="21" name="Grupo 20"/>
          <p:cNvGrpSpPr/>
          <p:nvPr/>
        </p:nvGrpSpPr>
        <p:grpSpPr>
          <a:xfrm>
            <a:off x="3770012" y="1479422"/>
            <a:ext cx="6170063" cy="2253031"/>
            <a:chOff x="3589233" y="1603709"/>
            <a:chExt cx="6170063" cy="2253031"/>
          </a:xfrm>
        </p:grpSpPr>
        <p:sp>
          <p:nvSpPr>
            <p:cNvPr id="22" name="Marcador de contenido 6">
              <a:extLst>
                <a:ext uri="{FF2B5EF4-FFF2-40B4-BE49-F238E27FC236}">
                  <a16:creationId xmlns:a16="http://schemas.microsoft.com/office/drawing/2014/main" id="{0246042C-1ABA-4355-A47C-701F270E798C}"/>
                </a:ext>
              </a:extLst>
            </p:cNvPr>
            <p:cNvSpPr txBox="1">
              <a:spLocks/>
            </p:cNvSpPr>
            <p:nvPr/>
          </p:nvSpPr>
          <p:spPr>
            <a:xfrm>
              <a:off x="3589233" y="1603709"/>
              <a:ext cx="6170063" cy="2253031"/>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s-MX" sz="2000" b="1" dirty="0" smtClean="0">
                  <a:latin typeface="Arial" panose="020B0604020202020204" pitchFamily="34" charset="0"/>
                  <a:cs typeface="Arial" panose="020B0604020202020204" pitchFamily="34" charset="0"/>
                </a:rPr>
                <a:t>Comisión Presidencial Contra la Corrupción</a:t>
              </a:r>
              <a:endParaRPr lang="es-GT" sz="2000" dirty="0">
                <a:latin typeface="Arial" panose="020B0604020202020204" pitchFamily="34" charset="0"/>
                <a:cs typeface="Arial" panose="020B0604020202020204" pitchFamily="34" charset="0"/>
              </a:endParaRPr>
            </a:p>
          </p:txBody>
        </p:sp>
        <p:sp>
          <p:nvSpPr>
            <p:cNvPr id="23" name="Marcador de contenido 6">
              <a:extLst>
                <a:ext uri="{FF2B5EF4-FFF2-40B4-BE49-F238E27FC236}">
                  <a16:creationId xmlns:a16="http://schemas.microsoft.com/office/drawing/2014/main" id="{0246042C-1ABA-4355-A47C-701F270E798C}"/>
                </a:ext>
              </a:extLst>
            </p:cNvPr>
            <p:cNvSpPr txBox="1">
              <a:spLocks/>
            </p:cNvSpPr>
            <p:nvPr/>
          </p:nvSpPr>
          <p:spPr>
            <a:xfrm>
              <a:off x="7079334" y="2227871"/>
              <a:ext cx="2679962" cy="1541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r">
                <a:spcBef>
                  <a:spcPts val="1000"/>
                </a:spcBef>
                <a:buNone/>
              </a:pPr>
              <a:r>
                <a:rPr lang="es-GT" sz="2000" b="1" dirty="0" smtClean="0">
                  <a:solidFill>
                    <a:srgbClr val="0070C0"/>
                  </a:solidFill>
                  <a:latin typeface="Arial" panose="020B0604020202020204" pitchFamily="34" charset="0"/>
                  <a:cs typeface="Arial" panose="020B0604020202020204" pitchFamily="34" charset="0"/>
                </a:rPr>
                <a:t>Q.11,500,000.00</a:t>
              </a:r>
            </a:p>
            <a:p>
              <a:pPr marL="914400" lvl="1" indent="-457200" algn="r">
                <a:buAutoNum type="alphaUcPeriod" startAt="17"/>
              </a:pPr>
              <a:endParaRPr lang="es-GT" sz="2000" b="1" dirty="0" smtClean="0">
                <a:solidFill>
                  <a:srgbClr val="0070C0"/>
                </a:solidFill>
                <a:latin typeface="Arial" panose="020B0604020202020204" pitchFamily="34" charset="0"/>
                <a:cs typeface="Arial" panose="020B0604020202020204" pitchFamily="34" charset="0"/>
              </a:endParaRPr>
            </a:p>
            <a:p>
              <a:pPr marL="457200" lvl="1" indent="0" algn="r">
                <a:buNone/>
              </a:pPr>
              <a:r>
                <a:rPr lang="es-MX" sz="2000" b="1" dirty="0" smtClean="0">
                  <a:solidFill>
                    <a:srgbClr val="0070C0"/>
                  </a:solidFill>
                  <a:latin typeface="Arial" panose="020B0604020202020204" pitchFamily="34" charset="0"/>
                  <a:cs typeface="Arial" panose="020B0604020202020204" pitchFamily="34" charset="0"/>
                </a:rPr>
                <a:t>Q.  3,024,532.32</a:t>
              </a:r>
              <a:endParaRPr lang="es-GT" sz="2000" b="1" dirty="0" smtClean="0">
                <a:solidFill>
                  <a:srgbClr val="0070C0"/>
                </a:solidFill>
                <a:latin typeface="Arial" panose="020B0604020202020204" pitchFamily="34" charset="0"/>
                <a:cs typeface="Arial" panose="020B0604020202020204" pitchFamily="34" charset="0"/>
              </a:endParaRPr>
            </a:p>
            <a:p>
              <a:pPr marL="914400" lvl="1" indent="-457200" algn="r">
                <a:buAutoNum type="alphaUcPeriod" startAt="17"/>
              </a:pPr>
              <a:endParaRPr lang="es-GT" sz="2000" b="1" dirty="0">
                <a:solidFill>
                  <a:srgbClr val="0070C0"/>
                </a:solidFill>
                <a:latin typeface="Arial" panose="020B0604020202020204" pitchFamily="34" charset="0"/>
                <a:cs typeface="Arial" panose="020B0604020202020204" pitchFamily="34" charset="0"/>
              </a:endParaRPr>
            </a:p>
            <a:p>
              <a:pPr marL="457200" lvl="1" indent="0" algn="r">
                <a:buNone/>
              </a:pPr>
              <a:r>
                <a:rPr lang="es-GT" sz="2000" b="1" dirty="0" smtClean="0">
                  <a:solidFill>
                    <a:srgbClr val="0070C0"/>
                  </a:solidFill>
                  <a:latin typeface="Arial" panose="020B0604020202020204" pitchFamily="34" charset="0"/>
                  <a:cs typeface="Arial" panose="020B0604020202020204" pitchFamily="34" charset="0"/>
                </a:rPr>
                <a:t>Q.  8,475,467.68   </a:t>
              </a:r>
            </a:p>
          </p:txBody>
        </p:sp>
      </p:grpSp>
      <p:sp>
        <p:nvSpPr>
          <p:cNvPr id="24" name="Marcador de contenido 6">
            <a:extLst>
              <a:ext uri="{FF2B5EF4-FFF2-40B4-BE49-F238E27FC236}">
                <a16:creationId xmlns:a16="http://schemas.microsoft.com/office/drawing/2014/main" id="{0246042C-1ABA-4355-A47C-701F270E798C}"/>
              </a:ext>
            </a:extLst>
          </p:cNvPr>
          <p:cNvSpPr txBox="1">
            <a:spLocks/>
          </p:cNvSpPr>
          <p:nvPr/>
        </p:nvSpPr>
        <p:spPr>
          <a:xfrm>
            <a:off x="3291826" y="1565591"/>
            <a:ext cx="4754880" cy="373997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endParaRPr lang="es-GT" b="1" smtClean="0">
              <a:latin typeface="Arial" panose="020B0604020202020204" pitchFamily="34" charset="0"/>
              <a:cs typeface="Arial" panose="020B0604020202020204" pitchFamily="34" charset="0"/>
            </a:endParaRPr>
          </a:p>
          <a:p>
            <a:pPr marL="457200" lvl="1" indent="0">
              <a:buFont typeface="Arial"/>
              <a:buNone/>
            </a:pPr>
            <a:r>
              <a:rPr lang="es-GT" sz="2000" smtClean="0">
                <a:latin typeface="Arial" panose="020B0604020202020204" pitchFamily="34" charset="0"/>
                <a:cs typeface="Arial" panose="020B0604020202020204" pitchFamily="34" charset="0"/>
              </a:rPr>
              <a:t>Presupuesto vigente </a:t>
            </a:r>
            <a:r>
              <a:rPr lang="es-GT" sz="2000" b="1" smtClean="0">
                <a:latin typeface="Arial" panose="020B0604020202020204" pitchFamily="34" charset="0"/>
                <a:cs typeface="Arial" panose="020B0604020202020204" pitchFamily="34" charset="0"/>
              </a:rPr>
              <a:t>total:</a:t>
            </a:r>
          </a:p>
          <a:p>
            <a:pPr marL="457200" lvl="1" indent="0">
              <a:buFont typeface="Arial"/>
              <a:buNone/>
            </a:pPr>
            <a:r>
              <a:rPr lang="es-GT" sz="2000" b="1" smtClean="0">
                <a:latin typeface="Arial" panose="020B0604020202020204" pitchFamily="34" charset="0"/>
                <a:cs typeface="Arial" panose="020B0604020202020204" pitchFamily="34" charset="0"/>
              </a:rPr>
              <a:t> </a:t>
            </a:r>
            <a:endParaRPr lang="es-GT" sz="2000" smtClean="0">
              <a:latin typeface="Arial" panose="020B0604020202020204" pitchFamily="34" charset="0"/>
              <a:cs typeface="Arial" panose="020B0604020202020204" pitchFamily="34" charset="0"/>
            </a:endParaRPr>
          </a:p>
          <a:p>
            <a:pPr marL="457200" lvl="1" indent="0">
              <a:buFont typeface="Arial"/>
              <a:buNone/>
            </a:pPr>
            <a:r>
              <a:rPr lang="es-GT" sz="2000" smtClean="0">
                <a:latin typeface="Arial" panose="020B0604020202020204" pitchFamily="34" charset="0"/>
                <a:cs typeface="Arial" panose="020B0604020202020204" pitchFamily="34" charset="0"/>
              </a:rPr>
              <a:t>Presupuesto </a:t>
            </a:r>
            <a:r>
              <a:rPr lang="es-GT" sz="2000" b="1" smtClean="0">
                <a:latin typeface="Arial" panose="020B0604020202020204" pitchFamily="34" charset="0"/>
                <a:cs typeface="Arial" panose="020B0604020202020204" pitchFamily="34" charset="0"/>
              </a:rPr>
              <a:t>ejecutado</a:t>
            </a:r>
            <a:r>
              <a:rPr lang="es-GT" sz="2000" smtClean="0">
                <a:latin typeface="Arial" panose="020B0604020202020204" pitchFamily="34" charset="0"/>
                <a:cs typeface="Arial" panose="020B0604020202020204" pitchFamily="34" charset="0"/>
              </a:rPr>
              <a:t> (utilizado):</a:t>
            </a:r>
            <a:br>
              <a:rPr lang="es-GT" sz="2000" smtClean="0">
                <a:latin typeface="Arial" panose="020B0604020202020204" pitchFamily="34" charset="0"/>
                <a:cs typeface="Arial" panose="020B0604020202020204" pitchFamily="34" charset="0"/>
              </a:rPr>
            </a:br>
            <a:endParaRPr lang="es-GT" sz="2000" smtClean="0">
              <a:latin typeface="Arial" panose="020B0604020202020204" pitchFamily="34" charset="0"/>
              <a:cs typeface="Arial" panose="020B0604020202020204" pitchFamily="34" charset="0"/>
            </a:endParaRPr>
          </a:p>
          <a:p>
            <a:pPr marL="457200" lvl="1" indent="0">
              <a:buFont typeface="Arial"/>
              <a:buNone/>
            </a:pPr>
            <a:r>
              <a:rPr lang="es-GT" sz="2000" b="1" smtClean="0">
                <a:latin typeface="Arial" panose="020B0604020202020204" pitchFamily="34" charset="0"/>
                <a:cs typeface="Arial" panose="020B0604020202020204" pitchFamily="34" charset="0"/>
              </a:rPr>
              <a:t>Saldo</a:t>
            </a:r>
            <a:r>
              <a:rPr lang="es-GT" sz="2000" smtClean="0">
                <a:latin typeface="Arial" panose="020B0604020202020204" pitchFamily="34" charset="0"/>
                <a:cs typeface="Arial" panose="020B0604020202020204" pitchFamily="34" charset="0"/>
              </a:rPr>
              <a:t> por ejecutar (por utilizar):</a:t>
            </a:r>
            <a:endParaRPr lang="es-GT" dirty="0">
              <a:latin typeface="Arial" panose="020B0604020202020204" pitchFamily="34" charset="0"/>
              <a:cs typeface="Arial" panose="020B0604020202020204" pitchFamily="34" charset="0"/>
            </a:endParaRPr>
          </a:p>
        </p:txBody>
      </p:sp>
      <p:grpSp>
        <p:nvGrpSpPr>
          <p:cNvPr id="25" name="Grupo 24"/>
          <p:cNvGrpSpPr/>
          <p:nvPr/>
        </p:nvGrpSpPr>
        <p:grpSpPr>
          <a:xfrm>
            <a:off x="3291826" y="4127115"/>
            <a:ext cx="6768269" cy="3750158"/>
            <a:chOff x="4088307" y="4059274"/>
            <a:chExt cx="6768269" cy="3750158"/>
          </a:xfrm>
        </p:grpSpPr>
        <p:sp>
          <p:nvSpPr>
            <p:cNvPr id="26" name="Marcador de contenido 6">
              <a:extLst>
                <a:ext uri="{FF2B5EF4-FFF2-40B4-BE49-F238E27FC236}">
                  <a16:creationId xmlns:a16="http://schemas.microsoft.com/office/drawing/2014/main" id="{0246042C-1ABA-4355-A47C-701F270E798C}"/>
                </a:ext>
              </a:extLst>
            </p:cNvPr>
            <p:cNvSpPr txBox="1">
              <a:spLocks/>
            </p:cNvSpPr>
            <p:nvPr/>
          </p:nvSpPr>
          <p:spPr>
            <a:xfrm>
              <a:off x="4621849" y="4059274"/>
              <a:ext cx="6170063" cy="2253031"/>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s-MX" sz="2000" b="1" dirty="0" smtClean="0">
                  <a:latin typeface="Arial" panose="020B0604020202020204" pitchFamily="34" charset="0"/>
                  <a:cs typeface="Arial" panose="020B0604020202020204" pitchFamily="34" charset="0"/>
                </a:rPr>
                <a:t>Comisión Presidencial de Asuntos Municipales</a:t>
              </a:r>
              <a:endParaRPr lang="es-GT" sz="2000" dirty="0">
                <a:latin typeface="Arial" panose="020B0604020202020204" pitchFamily="34" charset="0"/>
                <a:cs typeface="Arial" panose="020B0604020202020204" pitchFamily="34" charset="0"/>
              </a:endParaRPr>
            </a:p>
          </p:txBody>
        </p:sp>
        <p:sp>
          <p:nvSpPr>
            <p:cNvPr id="27" name="Marcador de contenido 6">
              <a:extLst>
                <a:ext uri="{FF2B5EF4-FFF2-40B4-BE49-F238E27FC236}">
                  <a16:creationId xmlns:a16="http://schemas.microsoft.com/office/drawing/2014/main" id="{0246042C-1ABA-4355-A47C-701F270E798C}"/>
                </a:ext>
              </a:extLst>
            </p:cNvPr>
            <p:cNvSpPr txBox="1">
              <a:spLocks/>
            </p:cNvSpPr>
            <p:nvPr/>
          </p:nvSpPr>
          <p:spPr>
            <a:xfrm>
              <a:off x="4088307" y="4069462"/>
              <a:ext cx="4754880" cy="37399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smtClean="0">
                <a:latin typeface="Arial" panose="020B0604020202020204" pitchFamily="34" charset="0"/>
                <a:cs typeface="Arial" panose="020B0604020202020204" pitchFamily="34" charset="0"/>
              </a:endParaRPr>
            </a:p>
            <a:p>
              <a:pPr marL="457200" lvl="1" indent="0">
                <a:buFont typeface="Arial" panose="020B0604020202020204" pitchFamily="34" charset="0"/>
                <a:buNone/>
              </a:pPr>
              <a:r>
                <a:rPr lang="es-GT" sz="2000" dirty="0" smtClean="0">
                  <a:latin typeface="Arial" panose="020B0604020202020204" pitchFamily="34" charset="0"/>
                  <a:cs typeface="Arial" panose="020B0604020202020204" pitchFamily="34" charset="0"/>
                </a:rPr>
                <a:t>Presupuesto vigente </a:t>
              </a:r>
              <a:r>
                <a:rPr lang="es-GT" sz="2000" b="1" dirty="0" smtClean="0">
                  <a:latin typeface="Arial" panose="020B0604020202020204" pitchFamily="34" charset="0"/>
                  <a:cs typeface="Arial" panose="020B0604020202020204" pitchFamily="34" charset="0"/>
                </a:rPr>
                <a:t>total:</a:t>
              </a:r>
            </a:p>
            <a:p>
              <a:pPr marL="457200" lvl="1" indent="0">
                <a:buFont typeface="Arial" panose="020B0604020202020204" pitchFamily="34" charset="0"/>
                <a:buNone/>
              </a:pPr>
              <a:r>
                <a:rPr lang="es-GT" sz="2000" b="1" dirty="0" smtClean="0">
                  <a:latin typeface="Arial" panose="020B0604020202020204" pitchFamily="34" charset="0"/>
                  <a:cs typeface="Arial" panose="020B0604020202020204" pitchFamily="34" charset="0"/>
                </a:rPr>
                <a:t> </a:t>
              </a:r>
              <a:endParaRPr lang="es-GT" sz="2000" dirty="0" smtClean="0">
                <a:latin typeface="Arial" panose="020B0604020202020204" pitchFamily="34" charset="0"/>
                <a:cs typeface="Arial" panose="020B0604020202020204" pitchFamily="34" charset="0"/>
              </a:endParaRPr>
            </a:p>
            <a:p>
              <a:pPr marL="457200" lvl="1" indent="0">
                <a:buFont typeface="Arial" panose="020B0604020202020204" pitchFamily="34" charset="0"/>
                <a:buNone/>
              </a:pPr>
              <a:r>
                <a:rPr lang="es-GT" sz="2000" dirty="0" smtClean="0">
                  <a:latin typeface="Arial" panose="020B0604020202020204" pitchFamily="34" charset="0"/>
                  <a:cs typeface="Arial" panose="020B0604020202020204" pitchFamily="34" charset="0"/>
                </a:rPr>
                <a:t>Presupuesto </a:t>
              </a:r>
              <a:r>
                <a:rPr lang="es-GT" sz="2000" b="1" dirty="0" smtClean="0">
                  <a:latin typeface="Arial" panose="020B0604020202020204" pitchFamily="34" charset="0"/>
                  <a:cs typeface="Arial" panose="020B0604020202020204" pitchFamily="34" charset="0"/>
                </a:rPr>
                <a:t>ejecutado</a:t>
              </a:r>
              <a:r>
                <a:rPr lang="es-GT" sz="2000" dirty="0" smtClean="0">
                  <a:latin typeface="Arial" panose="020B0604020202020204" pitchFamily="34" charset="0"/>
                  <a:cs typeface="Arial" panose="020B0604020202020204" pitchFamily="34" charset="0"/>
                </a:rPr>
                <a:t> (utilizado):</a:t>
              </a:r>
              <a:br>
                <a:rPr lang="es-GT" sz="2000" dirty="0" smtClean="0">
                  <a:latin typeface="Arial" panose="020B0604020202020204" pitchFamily="34" charset="0"/>
                  <a:cs typeface="Arial" panose="020B0604020202020204" pitchFamily="34" charset="0"/>
                </a:rPr>
              </a:br>
              <a:endParaRPr lang="es-GT" sz="2000" dirty="0" smtClean="0">
                <a:latin typeface="Arial" panose="020B0604020202020204" pitchFamily="34" charset="0"/>
                <a:cs typeface="Arial" panose="020B0604020202020204" pitchFamily="34" charset="0"/>
              </a:endParaRPr>
            </a:p>
            <a:p>
              <a:pPr marL="457200" lvl="1" indent="0">
                <a:buFont typeface="Arial" panose="020B0604020202020204" pitchFamily="34" charset="0"/>
                <a:buNone/>
              </a:pPr>
              <a:r>
                <a:rPr lang="es-GT" sz="2000" b="1" dirty="0" smtClean="0">
                  <a:latin typeface="Arial" panose="020B0604020202020204" pitchFamily="34" charset="0"/>
                  <a:cs typeface="Arial" panose="020B0604020202020204" pitchFamily="34" charset="0"/>
                </a:rPr>
                <a:t>Saldo</a:t>
              </a:r>
              <a:r>
                <a:rPr lang="es-GT" sz="2000" dirty="0" smtClean="0">
                  <a:latin typeface="Arial" panose="020B0604020202020204" pitchFamily="34" charset="0"/>
                  <a:cs typeface="Arial" panose="020B0604020202020204" pitchFamily="34" charset="0"/>
                </a:rPr>
                <a:t> por ejecutar (por utilizar):</a:t>
              </a:r>
              <a:endParaRPr lang="es-GT" dirty="0">
                <a:latin typeface="Arial" panose="020B0604020202020204" pitchFamily="34" charset="0"/>
                <a:cs typeface="Arial" panose="020B0604020202020204" pitchFamily="34" charset="0"/>
              </a:endParaRPr>
            </a:p>
          </p:txBody>
        </p:sp>
        <p:sp>
          <p:nvSpPr>
            <p:cNvPr id="28" name="Marcador de contenido 6">
              <a:extLst>
                <a:ext uri="{FF2B5EF4-FFF2-40B4-BE49-F238E27FC236}">
                  <a16:creationId xmlns:a16="http://schemas.microsoft.com/office/drawing/2014/main" id="{0246042C-1ABA-4355-A47C-701F270E798C}"/>
                </a:ext>
              </a:extLst>
            </p:cNvPr>
            <p:cNvSpPr txBox="1">
              <a:spLocks/>
            </p:cNvSpPr>
            <p:nvPr/>
          </p:nvSpPr>
          <p:spPr>
            <a:xfrm>
              <a:off x="8176614" y="4194345"/>
              <a:ext cx="2679962" cy="1541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sz="2000" b="1" dirty="0">
                <a:latin typeface="Arial" panose="020B0604020202020204" pitchFamily="34" charset="0"/>
                <a:cs typeface="Arial" panose="020B0604020202020204" pitchFamily="34" charset="0"/>
              </a:endParaRPr>
            </a:p>
            <a:p>
              <a:pPr marL="457200" lvl="1" indent="0" algn="r">
                <a:buNone/>
              </a:pPr>
              <a:r>
                <a:rPr lang="es-GT" sz="2000" b="1" dirty="0" smtClean="0">
                  <a:solidFill>
                    <a:srgbClr val="0070C0"/>
                  </a:solidFill>
                  <a:latin typeface="Arial" panose="020B0604020202020204" pitchFamily="34" charset="0"/>
                  <a:cs typeface="Arial" panose="020B0604020202020204" pitchFamily="34" charset="0"/>
                </a:rPr>
                <a:t>Q. 4,999,003.00</a:t>
              </a:r>
            </a:p>
            <a:p>
              <a:pPr marL="457200" lvl="1" indent="0" algn="r">
                <a:buNone/>
              </a:pPr>
              <a:endParaRPr lang="es-GT" sz="2000" b="1" dirty="0">
                <a:solidFill>
                  <a:srgbClr val="0070C0"/>
                </a:solidFill>
                <a:latin typeface="Arial" panose="020B0604020202020204" pitchFamily="34" charset="0"/>
                <a:cs typeface="Arial" panose="020B0604020202020204" pitchFamily="34" charset="0"/>
              </a:endParaRPr>
            </a:p>
            <a:p>
              <a:pPr marL="457200" lvl="1" indent="0" algn="r">
                <a:buNone/>
              </a:pPr>
              <a:r>
                <a:rPr lang="es-GT" sz="2000" b="1" dirty="0" smtClean="0">
                  <a:solidFill>
                    <a:srgbClr val="0070C0"/>
                  </a:solidFill>
                  <a:latin typeface="Arial" panose="020B0604020202020204" pitchFamily="34" charset="0"/>
                  <a:cs typeface="Arial" panose="020B0604020202020204" pitchFamily="34" charset="0"/>
                </a:rPr>
                <a:t>Q. 1,401,771.80</a:t>
              </a:r>
            </a:p>
            <a:p>
              <a:pPr marL="457200" lvl="1" indent="0" algn="r">
                <a:buNone/>
              </a:pPr>
              <a:endParaRPr lang="es-GT" sz="2000" b="1" dirty="0">
                <a:solidFill>
                  <a:srgbClr val="0070C0"/>
                </a:solidFill>
                <a:latin typeface="Arial" panose="020B0604020202020204" pitchFamily="34" charset="0"/>
                <a:cs typeface="Arial" panose="020B0604020202020204" pitchFamily="34" charset="0"/>
              </a:endParaRPr>
            </a:p>
            <a:p>
              <a:pPr marL="457200" lvl="1" indent="0" algn="r">
                <a:buNone/>
              </a:pPr>
              <a:r>
                <a:rPr lang="es-GT" sz="2000" b="1" dirty="0" smtClean="0">
                  <a:solidFill>
                    <a:srgbClr val="0070C0"/>
                  </a:solidFill>
                  <a:latin typeface="Arial" panose="020B0604020202020204" pitchFamily="34" charset="0"/>
                  <a:cs typeface="Arial" panose="020B0604020202020204" pitchFamily="34" charset="0"/>
                </a:rPr>
                <a:t>Q. 3,597,231.20 </a:t>
              </a:r>
            </a:p>
            <a:p>
              <a:pPr marL="457200" lvl="1" indent="0" algn="r">
                <a:buNone/>
              </a:pPr>
              <a:endParaRPr lang="es-GT" sz="2000" b="1" dirty="0" smtClean="0">
                <a:solidFill>
                  <a:srgbClr val="0070C0"/>
                </a:solidFill>
                <a:latin typeface="Arial" panose="020B0604020202020204" pitchFamily="34" charset="0"/>
                <a:cs typeface="Arial" panose="020B0604020202020204" pitchFamily="34" charset="0"/>
              </a:endParaRPr>
            </a:p>
            <a:p>
              <a:pPr marL="457200" lvl="1" indent="0" algn="r">
                <a:buNone/>
              </a:pPr>
              <a:endParaRPr lang="es-GT" sz="2000" b="1" dirty="0">
                <a:solidFill>
                  <a:srgbClr val="0070C0"/>
                </a:solidFill>
                <a:latin typeface="Arial" panose="020B0604020202020204" pitchFamily="34" charset="0"/>
                <a:cs typeface="Arial" panose="020B0604020202020204" pitchFamily="34" charset="0"/>
              </a:endParaRPr>
            </a:p>
          </p:txBody>
        </p:sp>
      </p:grpSp>
      <p:pic>
        <p:nvPicPr>
          <p:cNvPr id="29" name="Imagen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752" y="1294602"/>
            <a:ext cx="2732388" cy="2502292"/>
          </a:xfrm>
          <a:prstGeom prst="rect">
            <a:avLst/>
          </a:prstGeom>
        </p:spPr>
      </p:pic>
      <p:pic>
        <p:nvPicPr>
          <p:cNvPr id="30" name="Imagen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3101" y="4624157"/>
            <a:ext cx="2568918" cy="1252717"/>
          </a:xfrm>
          <a:prstGeom prst="rect">
            <a:avLst/>
          </a:prstGeom>
        </p:spPr>
      </p:pic>
      <p:sp>
        <p:nvSpPr>
          <p:cNvPr id="2" name="Marcador de número de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7</a:t>
            </a:fld>
            <a:endParaRPr lang="es-GT"/>
          </a:p>
        </p:txBody>
      </p:sp>
    </p:spTree>
    <p:extLst>
      <p:ext uri="{BB962C8B-B14F-4D97-AF65-F5344CB8AC3E}">
        <p14:creationId xmlns:p14="http://schemas.microsoft.com/office/powerpoint/2010/main" val="15191610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3" name="Título 1">
            <a:extLst>
              <a:ext uri="{FF2B5EF4-FFF2-40B4-BE49-F238E27FC236}">
                <a16:creationId xmlns:a16="http://schemas.microsoft.com/office/drawing/2014/main" id="{D808C4CD-EDB7-4115-A074-D7181692FA04}"/>
              </a:ext>
            </a:extLst>
          </p:cNvPr>
          <p:cNvSpPr>
            <a:spLocks noGrp="1"/>
          </p:cNvSpPr>
          <p:nvPr>
            <p:ph type="title"/>
          </p:nvPr>
        </p:nvSpPr>
        <p:spPr>
          <a:xfrm>
            <a:off x="1026694" y="835606"/>
            <a:ext cx="8673737" cy="547089"/>
          </a:xfrm>
        </p:spPr>
        <p:txBody>
          <a:bodyPr>
            <a:noAutofit/>
          </a:bodyPr>
          <a:lstStyle/>
          <a:p>
            <a:r>
              <a:rPr lang="es-GT" sz="2800" b="1" dirty="0">
                <a:latin typeface="Arial" panose="020B0604020202020204" pitchFamily="34" charset="0"/>
                <a:cs typeface="Arial" panose="020B0604020202020204" pitchFamily="34" charset="0"/>
              </a:rPr>
              <a:t>CIFRAS GENERALES DEL PRESUPUESTO AL PRIMER CUATRIMESTRE 2022</a:t>
            </a:r>
          </a:p>
        </p:txBody>
      </p:sp>
      <p:sp>
        <p:nvSpPr>
          <p:cNvPr id="6" name="Marcador de contenido 6">
            <a:extLst>
              <a:ext uri="{FF2B5EF4-FFF2-40B4-BE49-F238E27FC236}">
                <a16:creationId xmlns:a16="http://schemas.microsoft.com/office/drawing/2014/main" id="{0246042C-1ABA-4355-A47C-701F270E798C}"/>
              </a:ext>
            </a:extLst>
          </p:cNvPr>
          <p:cNvSpPr txBox="1">
            <a:spLocks/>
          </p:cNvSpPr>
          <p:nvPr/>
        </p:nvSpPr>
        <p:spPr>
          <a:xfrm>
            <a:off x="3074018" y="1897636"/>
            <a:ext cx="4585065" cy="1445424"/>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endParaRPr lang="es-GT" b="1" dirty="0" smtClean="0">
              <a:latin typeface="Arial" panose="020B0604020202020204" pitchFamily="34" charset="0"/>
              <a:cs typeface="Arial" panose="020B0604020202020204" pitchFamily="34" charset="0"/>
            </a:endParaRPr>
          </a:p>
          <a:p>
            <a:pPr marL="457200" lvl="1" indent="0">
              <a:buFont typeface="Arial"/>
              <a:buNone/>
            </a:pPr>
            <a:r>
              <a:rPr lang="es-GT" sz="2600" b="1" dirty="0" smtClean="0">
                <a:latin typeface="Arial" panose="020B0604020202020204" pitchFamily="34" charset="0"/>
                <a:cs typeface="Arial" panose="020B0604020202020204" pitchFamily="34" charset="0"/>
              </a:rPr>
              <a:t>Porcentaje de ejecución</a:t>
            </a:r>
            <a:r>
              <a:rPr lang="es-GT" b="1" dirty="0" smtClean="0">
                <a:latin typeface="Arial" panose="020B0604020202020204" pitchFamily="34" charset="0"/>
                <a:cs typeface="Arial" panose="020B0604020202020204" pitchFamily="34" charset="0"/>
              </a:rPr>
              <a:t>:</a:t>
            </a:r>
          </a:p>
          <a:p>
            <a:pPr marL="457200" lvl="1" indent="0">
              <a:buFont typeface="Arial"/>
              <a:buNone/>
            </a:pPr>
            <a:endParaRPr lang="es-GT" b="1" dirty="0" smtClean="0">
              <a:latin typeface="Arial" panose="020B0604020202020204" pitchFamily="34" charset="0"/>
              <a:cs typeface="Arial" panose="020B0604020202020204" pitchFamily="34" charset="0"/>
            </a:endParaRPr>
          </a:p>
          <a:p>
            <a:pPr marL="457200" lvl="1" indent="0">
              <a:buFont typeface="Arial"/>
              <a:buNone/>
            </a:pPr>
            <a:r>
              <a:rPr lang="es-GT" b="1" dirty="0" smtClean="0">
                <a:latin typeface="Arial" panose="020B0604020202020204" pitchFamily="34" charset="0"/>
                <a:cs typeface="Arial" panose="020B0604020202020204" pitchFamily="34" charset="0"/>
              </a:rPr>
              <a:t> </a:t>
            </a:r>
          </a:p>
          <a:p>
            <a:pPr lvl="1"/>
            <a:endParaRPr lang="es-GT" dirty="0">
              <a:latin typeface="Arial" panose="020B0604020202020204" pitchFamily="34" charset="0"/>
              <a:cs typeface="Arial" panose="020B0604020202020204" pitchFamily="34" charset="0"/>
            </a:endParaRPr>
          </a:p>
        </p:txBody>
      </p:sp>
      <p:sp>
        <p:nvSpPr>
          <p:cNvPr id="7" name="Marcador de contenido 6">
            <a:extLst>
              <a:ext uri="{FF2B5EF4-FFF2-40B4-BE49-F238E27FC236}">
                <a16:creationId xmlns:a16="http://schemas.microsoft.com/office/drawing/2014/main" id="{0246042C-1ABA-4355-A47C-701F270E798C}"/>
              </a:ext>
            </a:extLst>
          </p:cNvPr>
          <p:cNvSpPr txBox="1">
            <a:spLocks/>
          </p:cNvSpPr>
          <p:nvPr/>
        </p:nvSpPr>
        <p:spPr>
          <a:xfrm>
            <a:off x="6798472" y="1628339"/>
            <a:ext cx="2884203" cy="1984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5000" b="1" dirty="0" smtClean="0">
                <a:solidFill>
                  <a:srgbClr val="FF0000"/>
                </a:solidFill>
                <a:latin typeface="Arial" panose="020B0604020202020204" pitchFamily="34" charset="0"/>
                <a:cs typeface="Arial" panose="020B0604020202020204" pitchFamily="34" charset="0"/>
              </a:rPr>
              <a:t>37.35%</a:t>
            </a:r>
            <a:endParaRPr lang="es-GT" sz="5000" b="1" dirty="0">
              <a:solidFill>
                <a:srgbClr val="FF0000"/>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sp>
        <p:nvSpPr>
          <p:cNvPr id="8" name="Marcador de contenido 6">
            <a:extLst>
              <a:ext uri="{FF2B5EF4-FFF2-40B4-BE49-F238E27FC236}">
                <a16:creationId xmlns:a16="http://schemas.microsoft.com/office/drawing/2014/main" id="{0246042C-1ABA-4355-A47C-701F270E798C}"/>
              </a:ext>
            </a:extLst>
          </p:cNvPr>
          <p:cNvSpPr txBox="1">
            <a:spLocks/>
          </p:cNvSpPr>
          <p:nvPr/>
        </p:nvSpPr>
        <p:spPr>
          <a:xfrm>
            <a:off x="3074018" y="3733693"/>
            <a:ext cx="4585065" cy="144542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smtClean="0">
              <a:latin typeface="Arial" panose="020B0604020202020204" pitchFamily="34" charset="0"/>
              <a:cs typeface="Arial" panose="020B0604020202020204" pitchFamily="34" charset="0"/>
            </a:endParaRPr>
          </a:p>
          <a:p>
            <a:pPr marL="457200" lvl="1" indent="0">
              <a:buFont typeface="Arial" panose="020B0604020202020204" pitchFamily="34" charset="0"/>
              <a:buNone/>
            </a:pPr>
            <a:r>
              <a:rPr lang="es-GT" sz="2600" b="1" dirty="0" smtClean="0">
                <a:latin typeface="Arial" panose="020B0604020202020204" pitchFamily="34" charset="0"/>
                <a:cs typeface="Arial" panose="020B0604020202020204" pitchFamily="34" charset="0"/>
              </a:rPr>
              <a:t>Porcentaje de ejecución</a:t>
            </a:r>
            <a:r>
              <a:rPr lang="es-GT" b="1" dirty="0" smtClean="0">
                <a:latin typeface="Arial" panose="020B0604020202020204" pitchFamily="34" charset="0"/>
                <a:cs typeface="Arial" panose="020B0604020202020204" pitchFamily="34" charset="0"/>
              </a:rPr>
              <a:t>:</a:t>
            </a:r>
          </a:p>
          <a:p>
            <a:pPr marL="457200" lvl="1" indent="0">
              <a:buFont typeface="Arial" panose="020B0604020202020204" pitchFamily="34" charset="0"/>
              <a:buNone/>
            </a:pPr>
            <a:endParaRPr lang="es-GT" b="1" dirty="0" smtClean="0">
              <a:latin typeface="Arial" panose="020B0604020202020204" pitchFamily="34" charset="0"/>
              <a:cs typeface="Arial" panose="020B0604020202020204" pitchFamily="34" charset="0"/>
            </a:endParaRPr>
          </a:p>
          <a:p>
            <a:pPr marL="457200" lvl="1" indent="0">
              <a:buFont typeface="Arial" panose="020B0604020202020204" pitchFamily="34" charset="0"/>
              <a:buNone/>
            </a:pPr>
            <a:r>
              <a:rPr lang="es-GT" b="1" dirty="0" smtClean="0">
                <a:latin typeface="Arial" panose="020B0604020202020204" pitchFamily="34" charset="0"/>
                <a:cs typeface="Arial" panose="020B0604020202020204" pitchFamily="34" charset="0"/>
              </a:rPr>
              <a:t> </a:t>
            </a:r>
          </a:p>
          <a:p>
            <a:pPr lvl="1"/>
            <a:endParaRPr lang="es-GT" dirty="0">
              <a:latin typeface="Arial" panose="020B0604020202020204" pitchFamily="34" charset="0"/>
              <a:cs typeface="Arial" panose="020B0604020202020204" pitchFamily="34" charset="0"/>
            </a:endParaRPr>
          </a:p>
        </p:txBody>
      </p:sp>
      <p:sp>
        <p:nvSpPr>
          <p:cNvPr id="9" name="Marcador de contenido 6">
            <a:extLst>
              <a:ext uri="{FF2B5EF4-FFF2-40B4-BE49-F238E27FC236}">
                <a16:creationId xmlns:a16="http://schemas.microsoft.com/office/drawing/2014/main" id="{0246042C-1ABA-4355-A47C-701F270E798C}"/>
              </a:ext>
            </a:extLst>
          </p:cNvPr>
          <p:cNvSpPr txBox="1">
            <a:spLocks/>
          </p:cNvSpPr>
          <p:nvPr/>
        </p:nvSpPr>
        <p:spPr>
          <a:xfrm>
            <a:off x="6798472" y="3464396"/>
            <a:ext cx="2884203" cy="1984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5000" b="1" dirty="0" smtClean="0">
                <a:solidFill>
                  <a:srgbClr val="FF0000"/>
                </a:solidFill>
                <a:latin typeface="Arial" panose="020B0604020202020204" pitchFamily="34" charset="0"/>
                <a:cs typeface="Arial" panose="020B0604020202020204" pitchFamily="34" charset="0"/>
              </a:rPr>
              <a:t>26.30%</a:t>
            </a:r>
            <a:endParaRPr lang="es-GT" sz="5000" b="1" dirty="0">
              <a:solidFill>
                <a:srgbClr val="FF0000"/>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sp>
        <p:nvSpPr>
          <p:cNvPr id="10" name="Marcador de contenido 6">
            <a:extLst>
              <a:ext uri="{FF2B5EF4-FFF2-40B4-BE49-F238E27FC236}">
                <a16:creationId xmlns:a16="http://schemas.microsoft.com/office/drawing/2014/main" id="{0246042C-1ABA-4355-A47C-701F270E798C}"/>
              </a:ext>
            </a:extLst>
          </p:cNvPr>
          <p:cNvSpPr txBox="1">
            <a:spLocks/>
          </p:cNvSpPr>
          <p:nvPr/>
        </p:nvSpPr>
        <p:spPr>
          <a:xfrm>
            <a:off x="3074018" y="5448414"/>
            <a:ext cx="4585065" cy="144542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smtClean="0">
              <a:latin typeface="Arial" panose="020B0604020202020204" pitchFamily="34" charset="0"/>
              <a:cs typeface="Arial" panose="020B0604020202020204" pitchFamily="34" charset="0"/>
            </a:endParaRPr>
          </a:p>
          <a:p>
            <a:pPr marL="457200" lvl="1" indent="0">
              <a:buFont typeface="Arial" panose="020B0604020202020204" pitchFamily="34" charset="0"/>
              <a:buNone/>
            </a:pPr>
            <a:r>
              <a:rPr lang="es-GT" sz="2600" b="1" smtClean="0">
                <a:latin typeface="Arial" panose="020B0604020202020204" pitchFamily="34" charset="0"/>
                <a:cs typeface="Arial" panose="020B0604020202020204" pitchFamily="34" charset="0"/>
              </a:rPr>
              <a:t>Porcentaje de ejecución</a:t>
            </a:r>
            <a:r>
              <a:rPr lang="es-GT" b="1" smtClean="0">
                <a:latin typeface="Arial" panose="020B0604020202020204" pitchFamily="34" charset="0"/>
                <a:cs typeface="Arial" panose="020B0604020202020204" pitchFamily="34" charset="0"/>
              </a:rPr>
              <a:t>:</a:t>
            </a:r>
          </a:p>
          <a:p>
            <a:pPr marL="457200" lvl="1" indent="0">
              <a:buFont typeface="Arial" panose="020B0604020202020204" pitchFamily="34" charset="0"/>
              <a:buNone/>
            </a:pPr>
            <a:endParaRPr lang="es-GT" b="1" smtClean="0">
              <a:latin typeface="Arial" panose="020B0604020202020204" pitchFamily="34" charset="0"/>
              <a:cs typeface="Arial" panose="020B0604020202020204" pitchFamily="34" charset="0"/>
            </a:endParaRPr>
          </a:p>
          <a:p>
            <a:pPr marL="457200" lvl="1" indent="0">
              <a:buFont typeface="Arial" panose="020B0604020202020204" pitchFamily="34" charset="0"/>
              <a:buNone/>
            </a:pPr>
            <a:r>
              <a:rPr lang="es-GT" b="1" smtClean="0">
                <a:latin typeface="Arial" panose="020B0604020202020204" pitchFamily="34" charset="0"/>
                <a:cs typeface="Arial" panose="020B0604020202020204" pitchFamily="34" charset="0"/>
              </a:rPr>
              <a:t> </a:t>
            </a:r>
          </a:p>
          <a:p>
            <a:pPr lvl="1"/>
            <a:endParaRPr lang="es-GT" dirty="0">
              <a:latin typeface="Arial" panose="020B0604020202020204" pitchFamily="34" charset="0"/>
              <a:cs typeface="Arial" panose="020B0604020202020204" pitchFamily="34" charset="0"/>
            </a:endParaRPr>
          </a:p>
        </p:txBody>
      </p:sp>
      <p:sp>
        <p:nvSpPr>
          <p:cNvPr id="11" name="Marcador de contenido 6">
            <a:extLst>
              <a:ext uri="{FF2B5EF4-FFF2-40B4-BE49-F238E27FC236}">
                <a16:creationId xmlns:a16="http://schemas.microsoft.com/office/drawing/2014/main" id="{0246042C-1ABA-4355-A47C-701F270E798C}"/>
              </a:ext>
            </a:extLst>
          </p:cNvPr>
          <p:cNvSpPr txBox="1">
            <a:spLocks/>
          </p:cNvSpPr>
          <p:nvPr/>
        </p:nvSpPr>
        <p:spPr>
          <a:xfrm>
            <a:off x="6816228" y="5179117"/>
            <a:ext cx="2884203" cy="1984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5000" b="1" dirty="0" smtClean="0">
                <a:solidFill>
                  <a:srgbClr val="FF0000"/>
                </a:solidFill>
                <a:latin typeface="Arial" panose="020B0604020202020204" pitchFamily="34" charset="0"/>
                <a:cs typeface="Arial" panose="020B0604020202020204" pitchFamily="34" charset="0"/>
              </a:rPr>
              <a:t>28.04%</a:t>
            </a:r>
            <a:endParaRPr lang="es-GT" sz="5000" b="1" dirty="0">
              <a:solidFill>
                <a:srgbClr val="FF0000"/>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sp>
        <p:nvSpPr>
          <p:cNvPr id="12" name="Título 1">
            <a:extLst>
              <a:ext uri="{FF2B5EF4-FFF2-40B4-BE49-F238E27FC236}">
                <a16:creationId xmlns:a16="http://schemas.microsoft.com/office/drawing/2014/main" id="{67D0DB10-AE31-47D2-A485-453D2186D26D}"/>
              </a:ext>
            </a:extLst>
          </p:cNvPr>
          <p:cNvSpPr txBox="1">
            <a:spLocks/>
          </p:cNvSpPr>
          <p:nvPr/>
        </p:nvSpPr>
        <p:spPr>
          <a:xfrm>
            <a:off x="3402507" y="1683733"/>
            <a:ext cx="6563170" cy="427806"/>
          </a:xfrm>
          <a:prstGeom prst="rect">
            <a:avLst/>
          </a:prstGeom>
          <a:solidFill>
            <a:schemeClr val="accent4">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Secretaría General de la Presidencia de la República</a:t>
            </a:r>
            <a:endParaRPr lang="es-GT"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ítulo 1">
            <a:extLst>
              <a:ext uri="{FF2B5EF4-FFF2-40B4-BE49-F238E27FC236}">
                <a16:creationId xmlns:a16="http://schemas.microsoft.com/office/drawing/2014/main" id="{67D0DB10-AE31-47D2-A485-453D2186D26D}"/>
              </a:ext>
            </a:extLst>
          </p:cNvPr>
          <p:cNvSpPr txBox="1">
            <a:spLocks/>
          </p:cNvSpPr>
          <p:nvPr/>
        </p:nvSpPr>
        <p:spPr>
          <a:xfrm>
            <a:off x="3402507" y="3417940"/>
            <a:ext cx="6563170" cy="427806"/>
          </a:xfrm>
          <a:prstGeom prst="rect">
            <a:avLst/>
          </a:prstGeom>
          <a:solidFill>
            <a:schemeClr val="accent5">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Comisión Presidencial Contra la Corrupción</a:t>
            </a:r>
            <a:endParaRPr lang="es-GT"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Título 1">
            <a:extLst>
              <a:ext uri="{FF2B5EF4-FFF2-40B4-BE49-F238E27FC236}">
                <a16:creationId xmlns:a16="http://schemas.microsoft.com/office/drawing/2014/main" id="{67D0DB10-AE31-47D2-A485-453D2186D26D}"/>
              </a:ext>
            </a:extLst>
          </p:cNvPr>
          <p:cNvSpPr txBox="1">
            <a:spLocks/>
          </p:cNvSpPr>
          <p:nvPr/>
        </p:nvSpPr>
        <p:spPr>
          <a:xfrm>
            <a:off x="3402507" y="5179117"/>
            <a:ext cx="6563170" cy="427806"/>
          </a:xfrm>
          <a:prstGeom prst="rect">
            <a:avLst/>
          </a:prstGeom>
          <a:solidFill>
            <a:srgbClr val="00B0F0"/>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Comisión </a:t>
            </a:r>
            <a:r>
              <a:rPr lang="es-GT"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Presidencial de Asuntos Municipales</a:t>
            </a:r>
            <a:endParaRPr lang="es-GT"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2697" y="3709547"/>
            <a:ext cx="1189404" cy="1089244"/>
          </a:xfrm>
          <a:prstGeom prst="rect">
            <a:avLst/>
          </a:prstGeom>
        </p:spPr>
      </p:pic>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2827" y="5569750"/>
            <a:ext cx="1349144" cy="657902"/>
          </a:xfrm>
          <a:prstGeom prst="rect">
            <a:avLst/>
          </a:prstGeom>
        </p:spPr>
      </p:pic>
      <p:pic>
        <p:nvPicPr>
          <p:cNvPr id="5" name="Imagen 4"/>
          <p:cNvPicPr>
            <a:picLocks noChangeAspect="1"/>
          </p:cNvPicPr>
          <p:nvPr/>
        </p:nvPicPr>
        <p:blipFill rotWithShape="1">
          <a:blip r:embed="rId6">
            <a:extLst>
              <a:ext uri="{28A0092B-C50C-407E-A947-70E740481C1C}">
                <a14:useLocalDpi xmlns:a14="http://schemas.microsoft.com/office/drawing/2010/main" val="0"/>
              </a:ext>
            </a:extLst>
          </a:blip>
          <a:srcRect b="18914"/>
          <a:stretch/>
        </p:blipFill>
        <p:spPr>
          <a:xfrm>
            <a:off x="2005269" y="2100362"/>
            <a:ext cx="1256832" cy="943000"/>
          </a:xfrm>
          <a:prstGeom prst="rect">
            <a:avLst/>
          </a:prstGeom>
        </p:spPr>
      </p:pic>
      <p:sp>
        <p:nvSpPr>
          <p:cNvPr id="15" name="Marcador de número de diapositiva 1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8</a:t>
            </a:fld>
            <a:endParaRPr lang="es-GT"/>
          </a:p>
        </p:txBody>
      </p:sp>
    </p:spTree>
    <p:extLst>
      <p:ext uri="{BB962C8B-B14F-4D97-AF65-F5344CB8AC3E}">
        <p14:creationId xmlns:p14="http://schemas.microsoft.com/office/powerpoint/2010/main" val="12402474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7" name="Título 1">
            <a:extLst>
              <a:ext uri="{FF2B5EF4-FFF2-40B4-BE49-F238E27FC236}">
                <a16:creationId xmlns:a16="http://schemas.microsoft.com/office/drawing/2014/main" id="{7A27CEB7-006C-4B3C-ACEC-3D10451C3CAC}"/>
              </a:ext>
            </a:extLst>
          </p:cNvPr>
          <p:cNvSpPr txBox="1">
            <a:spLocks/>
          </p:cNvSpPr>
          <p:nvPr/>
        </p:nvSpPr>
        <p:spPr>
          <a:xfrm>
            <a:off x="313640" y="822959"/>
            <a:ext cx="11173098" cy="1045029"/>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s-GT" sz="2400" dirty="0">
                <a:latin typeface="Arial" panose="020B0604020202020204" pitchFamily="34" charset="0"/>
                <a:cs typeface="Arial" panose="020B0604020202020204" pitchFamily="34" charset="0"/>
              </a:rPr>
              <a:t>¿</a:t>
            </a:r>
            <a:r>
              <a:rPr lang="es-GT" sz="2400" b="1" dirty="0">
                <a:latin typeface="Arial" panose="020B0604020202020204" pitchFamily="34" charset="0"/>
                <a:cs typeface="Arial" panose="020B0604020202020204" pitchFamily="34" charset="0"/>
              </a:rPr>
              <a:t>EN QUÉ UTILIZA EL </a:t>
            </a:r>
            <a:r>
              <a:rPr lang="es-GT" sz="2400" b="1" dirty="0" smtClean="0">
                <a:latin typeface="Arial" panose="020B0604020202020204" pitchFamily="34" charset="0"/>
                <a:cs typeface="Arial" panose="020B0604020202020204" pitchFamily="34" charset="0"/>
              </a:rPr>
              <a:t>PRESUPUESTO LA SECRETARÍA GENERAL DE LA PRESIDENCIA DE LA REPÚBLICA?</a:t>
            </a:r>
            <a:r>
              <a:rPr lang="es-GT" sz="2400" dirty="0">
                <a:latin typeface="Arial" panose="020B0604020202020204" pitchFamily="34" charset="0"/>
                <a:cs typeface="Arial" panose="020B0604020202020204" pitchFamily="34" charset="0"/>
              </a:rPr>
              <a:t/>
            </a:r>
            <a:br>
              <a:rPr lang="es-GT" sz="2400" dirty="0">
                <a:latin typeface="Arial" panose="020B0604020202020204" pitchFamily="34" charset="0"/>
                <a:cs typeface="Arial" panose="020B0604020202020204" pitchFamily="34" charset="0"/>
              </a:rPr>
            </a:br>
            <a:r>
              <a:rPr lang="es-GT" sz="2400" dirty="0">
                <a:solidFill>
                  <a:schemeClr val="accent1">
                    <a:lumMod val="50000"/>
                  </a:schemeClr>
                </a:solidFill>
                <a:latin typeface="Arial" panose="020B0604020202020204" pitchFamily="34" charset="0"/>
                <a:cs typeface="Arial" panose="020B0604020202020204" pitchFamily="34" charset="0"/>
              </a:rPr>
              <a:t/>
            </a:r>
            <a:br>
              <a:rPr lang="es-GT" sz="2400" dirty="0">
                <a:solidFill>
                  <a:schemeClr val="accent1">
                    <a:lumMod val="50000"/>
                  </a:schemeClr>
                </a:solidFill>
                <a:latin typeface="Arial" panose="020B0604020202020204" pitchFamily="34" charset="0"/>
                <a:cs typeface="Arial" panose="020B0604020202020204" pitchFamily="34" charset="0"/>
              </a:rPr>
            </a:br>
            <a:endParaRPr lang="es-GT" sz="2000" b="1" dirty="0">
              <a:solidFill>
                <a:schemeClr val="accent1">
                  <a:lumMod val="50000"/>
                </a:schemeClr>
              </a:solidFill>
              <a:latin typeface="Arial" panose="020B0604020202020204" pitchFamily="34" charset="0"/>
              <a:cs typeface="Arial" panose="020B0604020202020204" pitchFamily="34" charset="0"/>
            </a:endParaRPr>
          </a:p>
        </p:txBody>
      </p:sp>
      <p:sp>
        <p:nvSpPr>
          <p:cNvPr id="8" name="Título 1">
            <a:extLst>
              <a:ext uri="{FF2B5EF4-FFF2-40B4-BE49-F238E27FC236}">
                <a16:creationId xmlns:a16="http://schemas.microsoft.com/office/drawing/2014/main" id="{8A61B78E-C0F5-4823-9BAC-FC478B9EE775}"/>
              </a:ext>
            </a:extLst>
          </p:cNvPr>
          <p:cNvSpPr txBox="1">
            <a:spLocks/>
          </p:cNvSpPr>
          <p:nvPr/>
        </p:nvSpPr>
        <p:spPr>
          <a:xfrm>
            <a:off x="631371" y="1721224"/>
            <a:ext cx="7406641" cy="4814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825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000" b="0" dirty="0">
                <a:solidFill>
                  <a:schemeClr val="tx1"/>
                </a:solidFill>
                <a:latin typeface="Arial" panose="020B0604020202020204" pitchFamily="34" charset="0"/>
                <a:cs typeface="Arial" panose="020B0604020202020204" pitchFamily="34" charset="0"/>
              </a:rPr>
              <a:t>El presupuesto se utiliza en el pago de salarios y honorarios por servicios personales, que contribuyen al cumplimiento de las funciones que por mandato legal tiene asignadas, y en la adquisición de bienes, servicios, suministros, mobiliario y equipo  que son necesarios para su funcionamiento. </a:t>
            </a:r>
          </a:p>
          <a:p>
            <a:pPr algn="just">
              <a:lnSpc>
                <a:spcPct val="150000"/>
              </a:lnSpc>
            </a:pPr>
            <a:endParaRPr lang="es-GT" sz="20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2000" b="0" dirty="0">
                <a:solidFill>
                  <a:schemeClr val="tx1"/>
                </a:solidFill>
                <a:latin typeface="Arial" panose="020B0604020202020204" pitchFamily="34" charset="0"/>
                <a:cs typeface="Arial" panose="020B0604020202020204" pitchFamily="34" charset="0"/>
              </a:rPr>
              <a:t>Asimismo, el presupuesto se utiliza en el pago de prestaciones laborales por retiro de personal de la institución, y en el cumplimiento de sentencias judiciales en materia laboral.</a:t>
            </a:r>
          </a:p>
          <a:p>
            <a:pPr algn="just">
              <a:lnSpc>
                <a:spcPct val="150000"/>
              </a:lnSpc>
            </a:pPr>
            <a:endParaRPr lang="es-GT" sz="20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2000" b="0" dirty="0">
                <a:solidFill>
                  <a:schemeClr val="tx1"/>
                </a:solidFill>
                <a:latin typeface="Arial" panose="020B0604020202020204" pitchFamily="34" charset="0"/>
                <a:cs typeface="Arial" panose="020B0604020202020204" pitchFamily="34" charset="0"/>
              </a:rPr>
              <a:t>Para dar a conocer a la población en qué se utilizan los recursos financieros, a continuación se describe por </a:t>
            </a:r>
            <a:r>
              <a:rPr lang="es-GT" sz="2600" dirty="0">
                <a:solidFill>
                  <a:srgbClr val="197BB4"/>
                </a:solidFill>
                <a:latin typeface="Arial" panose="020B0604020202020204" pitchFamily="34" charset="0"/>
                <a:cs typeface="Arial" panose="020B0604020202020204" pitchFamily="34" charset="0"/>
              </a:rPr>
              <a:t>grupos de gasto</a:t>
            </a:r>
            <a:r>
              <a:rPr lang="es-GT" sz="2600" b="0" dirty="0">
                <a:solidFill>
                  <a:schemeClr val="tx1"/>
                </a:solidFill>
                <a:latin typeface="Arial" panose="020B0604020202020204" pitchFamily="34" charset="0"/>
                <a:cs typeface="Arial" panose="020B0604020202020204" pitchFamily="34" charset="0"/>
              </a:rPr>
              <a:t>.</a:t>
            </a:r>
            <a:endParaRPr lang="es-GT" sz="2000" b="0" dirty="0">
              <a:solidFill>
                <a:schemeClr val="accent1">
                  <a:lumMod val="50000"/>
                </a:schemeClr>
              </a:solidFill>
              <a:latin typeface="Arial" panose="020B0604020202020204" pitchFamily="34" charset="0"/>
              <a:cs typeface="Arial" panose="020B0604020202020204" pitchFamily="34" charset="0"/>
            </a:endParaRPr>
          </a:p>
          <a:p>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9" name="Título 1">
            <a:extLst>
              <a:ext uri="{FF2B5EF4-FFF2-40B4-BE49-F238E27FC236}">
                <a16:creationId xmlns:a16="http://schemas.microsoft.com/office/drawing/2014/main" id="{288062A7-1417-48DD-8EA7-816FDCB1DFD0}"/>
              </a:ext>
            </a:extLst>
          </p:cNvPr>
          <p:cNvSpPr txBox="1">
            <a:spLocks/>
          </p:cNvSpPr>
          <p:nvPr/>
        </p:nvSpPr>
        <p:spPr>
          <a:xfrm>
            <a:off x="8233410" y="2264516"/>
            <a:ext cx="3327219" cy="1937113"/>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2000" b="0" dirty="0">
                <a:latin typeface="Arial" panose="020B0604020202020204" pitchFamily="34" charset="0"/>
                <a:cs typeface="Arial" panose="020B0604020202020204" pitchFamily="34" charset="0"/>
              </a:rPr>
              <a:t/>
            </a:r>
            <a:br>
              <a:rPr lang="es-GT" sz="2000" b="0" dirty="0">
                <a:latin typeface="Arial" panose="020B0604020202020204" pitchFamily="34" charset="0"/>
                <a:cs typeface="Arial" panose="020B0604020202020204" pitchFamily="34" charset="0"/>
              </a:rPr>
            </a:br>
            <a:r>
              <a:rPr lang="es-GT" sz="2000" b="0" dirty="0">
                <a:latin typeface="Arial" panose="020B0604020202020204" pitchFamily="34" charset="0"/>
                <a:cs typeface="Arial" panose="020B0604020202020204" pitchFamily="34" charset="0"/>
              </a:rPr>
              <a:t>El gasto se divide </a:t>
            </a:r>
          </a:p>
          <a:p>
            <a:pPr>
              <a:lnSpc>
                <a:spcPct val="150000"/>
              </a:lnSpc>
            </a:pPr>
            <a:r>
              <a:rPr lang="es-GT" sz="2000" b="0" dirty="0">
                <a:latin typeface="Arial" panose="020B0604020202020204" pitchFamily="34" charset="0"/>
                <a:cs typeface="Arial" panose="020B0604020202020204" pitchFamily="34" charset="0"/>
              </a:rPr>
              <a:t>en </a:t>
            </a:r>
            <a:r>
              <a:rPr lang="es-GT" sz="3100" dirty="0" smtClean="0">
                <a:solidFill>
                  <a:srgbClr val="FF0000"/>
                </a:solidFill>
                <a:latin typeface="Arial" panose="020B0604020202020204" pitchFamily="34" charset="0"/>
                <a:cs typeface="Arial" panose="020B0604020202020204" pitchFamily="34" charset="0"/>
              </a:rPr>
              <a:t>05 </a:t>
            </a:r>
            <a:r>
              <a:rPr lang="es-GT" sz="2000" b="0" dirty="0">
                <a:latin typeface="Arial" panose="020B0604020202020204" pitchFamily="34" charset="0"/>
                <a:cs typeface="Arial" panose="020B0604020202020204" pitchFamily="34" charset="0"/>
              </a:rPr>
              <a:t>grupos</a:t>
            </a:r>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2" name="Marcador de número de diapositiva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GT" smtClean="0"/>
              <a:t>9</a:t>
            </a:fld>
            <a:endParaRPr lang="es-GT"/>
          </a:p>
        </p:txBody>
      </p:sp>
    </p:spTree>
    <p:extLst>
      <p:ext uri="{BB962C8B-B14F-4D97-AF65-F5344CB8AC3E}">
        <p14:creationId xmlns:p14="http://schemas.microsoft.com/office/powerpoint/2010/main" val="415050974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Personalizado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1763</TotalTime>
  <Words>2955</Words>
  <Application>Microsoft Office PowerPoint</Application>
  <PresentationFormat>Panorámica</PresentationFormat>
  <Paragraphs>349</Paragraphs>
  <Slides>36</Slides>
  <Notes>36</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2</vt:i4>
      </vt:variant>
      <vt:variant>
        <vt:lpstr>Títulos de diapositiva</vt:lpstr>
      </vt:variant>
      <vt:variant>
        <vt:i4>36</vt:i4>
      </vt:variant>
    </vt:vector>
  </HeadingPairs>
  <TitlesOfParts>
    <vt:vector size="45" baseType="lpstr">
      <vt:lpstr>Calibri</vt:lpstr>
      <vt:lpstr>Wingdings</vt:lpstr>
      <vt:lpstr>Montserrat ExtraBold</vt:lpstr>
      <vt:lpstr>Arial</vt:lpstr>
      <vt:lpstr>Times New Roman</vt:lpstr>
      <vt:lpstr>Montserrat</vt:lpstr>
      <vt:lpstr>Tema de Office</vt:lpstr>
      <vt:lpstr>Documento</vt:lpstr>
      <vt:lpstr>Hoja de cálculo</vt:lpstr>
      <vt:lpstr>Presentación de PowerPoint</vt:lpstr>
      <vt:lpstr>Presentación de PowerPoint</vt:lpstr>
      <vt:lpstr>PRINCIPALES OBJETIVOS DE LA SECRETARÍA GENERAL DE LA PRESIDENCIA DE LA REPÚBLICA</vt:lpstr>
      <vt:lpstr>PRINCIPALES OBJETIVOS DE LA SECRETARÍA GENERAL DE LA PRESIDENCIA DE LA REPÚBLICA</vt:lpstr>
      <vt:lpstr>Presentación de PowerPoint</vt:lpstr>
      <vt:lpstr>CIFRAS GENERALES DEL PRESUPUESTO AL PRIMER CUATRIMESTRE 2022  SECRETARÍA GENERAL DE LA PRESIDENCIA DE LA REPÚBLICA </vt:lpstr>
      <vt:lpstr>CIFRAS GENERALES DEL PRESUPUESTO AL PRIMER CUATRIMESTRE 2022  </vt:lpstr>
      <vt:lpstr>CIFRAS GENERALES DEL PRESUPUESTO AL PRIMER CUATRIMESTRE 2022</vt:lpstr>
      <vt:lpstr>Presentación de PowerPoint</vt:lpstr>
      <vt:lpstr>EJECUCIÓN PRESUPUESTARIA POR GRUPO DE GASTO AL PRIMER CUATRIMESTRE 2022</vt:lpstr>
      <vt:lpstr>EJECUCIÓN PRESUPUESTARIA POR GRUPO DE GASTO AL PRIMER CUATRIMESTRE 2022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EJECUCIÓN PRESUPUESTARIA POR FINALIDAD  AL PRIMER CUATRIMESTRE 2022  SECRETARÍA GENERAL DE LA PRESIDENCIA DE LA REPÚBLICA</vt:lpstr>
      <vt:lpstr>EJECUCIÓN PRESUPUESTARIA POR FINALIDAD AL PRIMER CUATRIMESTRE 2022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RESULTADOS SE OBTUVIERON EN EL MARCO DE LA PGG?  </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Alejandra del Pilar Díaz Palacios</cp:lastModifiedBy>
  <cp:revision>65</cp:revision>
  <cp:lastPrinted>2022-05-10T15:08:26Z</cp:lastPrinted>
  <dcterms:created xsi:type="dcterms:W3CDTF">2021-05-04T19:30:50Z</dcterms:created>
  <dcterms:modified xsi:type="dcterms:W3CDTF">2022-05-11T16:55:34Z</dcterms:modified>
</cp:coreProperties>
</file>