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 id="2147483673" r:id="rId5"/>
  </p:sldMasterIdLst>
  <p:notesMasterIdLst>
    <p:notesMasterId r:id="rId43"/>
  </p:notesMasterIdLst>
  <p:handoutMasterIdLst>
    <p:handoutMasterId r:id="rId44"/>
  </p:handoutMasterIdLst>
  <p:sldIdLst>
    <p:sldId id="294" r:id="rId6"/>
    <p:sldId id="343" r:id="rId7"/>
    <p:sldId id="344" r:id="rId8"/>
    <p:sldId id="345" r:id="rId9"/>
    <p:sldId id="295" r:id="rId10"/>
    <p:sldId id="302" r:id="rId11"/>
    <p:sldId id="324" r:id="rId12"/>
    <p:sldId id="329" r:id="rId13"/>
    <p:sldId id="304" r:id="rId14"/>
    <p:sldId id="305" r:id="rId15"/>
    <p:sldId id="330" r:id="rId16"/>
    <p:sldId id="306" r:id="rId17"/>
    <p:sldId id="307" r:id="rId18"/>
    <p:sldId id="326" r:id="rId19"/>
    <p:sldId id="308" r:id="rId20"/>
    <p:sldId id="309" r:id="rId21"/>
    <p:sldId id="327" r:id="rId22"/>
    <p:sldId id="310" r:id="rId23"/>
    <p:sldId id="311" r:id="rId24"/>
    <p:sldId id="328" r:id="rId25"/>
    <p:sldId id="296" r:id="rId26"/>
    <p:sldId id="339" r:id="rId27"/>
    <p:sldId id="337" r:id="rId28"/>
    <p:sldId id="338" r:id="rId29"/>
    <p:sldId id="340" r:id="rId30"/>
    <p:sldId id="334" r:id="rId31"/>
    <p:sldId id="341" r:id="rId32"/>
    <p:sldId id="313" r:id="rId33"/>
    <p:sldId id="336" r:id="rId34"/>
    <p:sldId id="297" r:id="rId35"/>
    <p:sldId id="342" r:id="rId36"/>
    <p:sldId id="298" r:id="rId37"/>
    <p:sldId id="319" r:id="rId38"/>
    <p:sldId id="320" r:id="rId39"/>
    <p:sldId id="321" r:id="rId40"/>
    <p:sldId id="322" r:id="rId41"/>
    <p:sldId id="262" r:id="rId42"/>
  </p:sldIdLst>
  <p:sldSz cx="12192000" cy="6858000"/>
  <p:notesSz cx="7010400" cy="9296400"/>
  <p:embeddedFontLst>
    <p:embeddedFont>
      <p:font typeface="Calibri" panose="020F0502020204030204" pitchFamily="34" charset="0"/>
      <p:regular r:id="rId45"/>
      <p:bold r:id="rId46"/>
      <p:italic r:id="rId47"/>
      <p:boldItalic r:id="rId48"/>
    </p:embeddedFont>
    <p:embeddedFont>
      <p:font typeface="Montserrat ExtraBold" panose="020B0604020202020204" charset="0"/>
      <p:bold r:id="rId49"/>
      <p:italic r:id="rId50"/>
      <p:boldItalic r:id="rId51"/>
    </p:embeddedFont>
    <p:embeddedFont>
      <p:font typeface="Montserrat" panose="020B0604020202020204" charset="0"/>
      <p:regular r:id="rId52"/>
      <p:bold r:id="rId53"/>
      <p:italic r:id="rId54"/>
      <p:boldItalic r:id="rId55"/>
    </p:embeddedFont>
    <p:embeddedFont>
      <p:font typeface="Calibri Light" panose="020F0302020204030204" pitchFamily="34" charset="0"/>
      <p:regular r:id="rId56"/>
      <p: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u4lNT1c+nss14akBozS1/FarP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1E3660"/>
    <a:srgbClr val="A09185"/>
    <a:srgbClr val="02486B"/>
    <a:srgbClr val="034F72"/>
    <a:srgbClr val="014063"/>
    <a:srgbClr val="223C6C"/>
    <a:srgbClr val="254275"/>
    <a:srgbClr val="1B3055"/>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6" d="100"/>
          <a:sy n="106" d="100"/>
        </p:scale>
        <p:origin x="672" y="96"/>
      </p:cViewPr>
      <p:guideLst/>
    </p:cSldViewPr>
  </p:slideViewPr>
  <p:notesTextViewPr>
    <p:cViewPr>
      <p:scale>
        <a:sx n="1" d="1"/>
        <a:sy n="1" d="1"/>
      </p:scale>
      <p:origin x="0" y="0"/>
    </p:cViewPr>
  </p:notesText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customschemas.google.com/relationships/presentationmetadata" Target="meta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5ADA835B-31B3-4D34-BC43-E0115FB05E8F}"/>
    <pc:docChg chg="undo redo custSel addSld delSld modSld delMainMaster modNotesMaster">
      <pc:chgData name="Nancy Taracena" userId="30706b59-ae2d-4665-80e6-bc0e1ff749f1" providerId="ADAL" clId="{5ADA835B-31B3-4D34-BC43-E0115FB05E8F}" dt="2022-08-26T20:23:55.238" v="2308" actId="478"/>
      <pc:docMkLst>
        <pc:docMk/>
      </pc:docMkLst>
      <pc:sldChg chg="add">
        <pc:chgData name="Nancy Taracena" userId="30706b59-ae2d-4665-80e6-bc0e1ff749f1" providerId="ADAL" clId="{5ADA835B-31B3-4D34-BC43-E0115FB05E8F}" dt="2022-08-24T21:30:18.265" v="2225"/>
        <pc:sldMkLst>
          <pc:docMk/>
          <pc:sldMk cId="1464421438" sldId="262"/>
        </pc:sldMkLst>
      </pc:sldChg>
      <pc:sldChg chg="add">
        <pc:chgData name="Nancy Taracena" userId="30706b59-ae2d-4665-80e6-bc0e1ff749f1" providerId="ADAL" clId="{5ADA835B-31B3-4D34-BC43-E0115FB05E8F}" dt="2022-08-24T19:59:31.639" v="2028"/>
        <pc:sldMkLst>
          <pc:docMk/>
          <pc:sldMk cId="2606168617" sldId="294"/>
        </pc:sldMkLst>
      </pc:sldChg>
      <pc:sldChg chg="addSp delSp modSp">
        <pc:chgData name="Nancy Taracena" userId="30706b59-ae2d-4665-80e6-bc0e1ff749f1" providerId="ADAL" clId="{5ADA835B-31B3-4D34-BC43-E0115FB05E8F}" dt="2022-08-26T20:23:25.245" v="2300" actId="1076"/>
        <pc:sldMkLst>
          <pc:docMk/>
          <pc:sldMk cId="3684004485" sldId="295"/>
        </pc:sldMkLst>
        <pc:spChg chg="add del mod">
          <ac:chgData name="Nancy Taracena" userId="30706b59-ae2d-4665-80e6-bc0e1ff749f1" providerId="ADAL" clId="{5ADA835B-31B3-4D34-BC43-E0115FB05E8F}" dt="2022-08-24T21:16:36.766" v="2103" actId="1076"/>
          <ac:spMkLst>
            <pc:docMk/>
            <pc:sldMk cId="3684004485" sldId="295"/>
            <ac:spMk id="3" creationId="{00231819-0FD0-B724-E882-F7581BE32522}"/>
          </ac:spMkLst>
        </pc:spChg>
        <pc:spChg chg="add del mod">
          <ac:chgData name="Nancy Taracena" userId="30706b59-ae2d-4665-80e6-bc0e1ff749f1" providerId="ADAL" clId="{5ADA835B-31B3-4D34-BC43-E0115FB05E8F}" dt="2022-08-26T20:23:17.976" v="2299" actId="478"/>
          <ac:spMkLst>
            <pc:docMk/>
            <pc:sldMk cId="3684004485" sldId="295"/>
            <ac:spMk id="4" creationId="{8DECC170-9AC9-4F73-855C-B733C6061481}"/>
          </ac:spMkLst>
        </pc:spChg>
        <pc:spChg chg="mod">
          <ac:chgData name="Nancy Taracena" userId="30706b59-ae2d-4665-80e6-bc0e1ff749f1" providerId="ADAL" clId="{5ADA835B-31B3-4D34-BC43-E0115FB05E8F}" dt="2022-08-26T20:23:25.245" v="2300" actId="1076"/>
          <ac:spMkLst>
            <pc:docMk/>
            <pc:sldMk cId="3684004485" sldId="295"/>
            <ac:spMk id="14" creationId="{57146A67-C081-2534-FEB1-BC7819A31A7A}"/>
          </ac:spMkLst>
        </pc:spChg>
        <pc:picChg chg="add del mod">
          <ac:chgData name="Nancy Taracena" userId="30706b59-ae2d-4665-80e6-bc0e1ff749f1" providerId="ADAL" clId="{5ADA835B-31B3-4D34-BC43-E0115FB05E8F}" dt="2022-08-24T21:12:32.158" v="2102" actId="1076"/>
          <ac:picMkLst>
            <pc:docMk/>
            <pc:sldMk cId="3684004485" sldId="295"/>
            <ac:picMk id="2" creationId="{46154C09-83FC-01EB-F7E3-848712AE6317}"/>
          </ac:picMkLst>
        </pc:picChg>
      </pc:sldChg>
      <pc:sldChg chg="delSp modSp add">
        <pc:chgData name="Nancy Taracena" userId="30706b59-ae2d-4665-80e6-bc0e1ff749f1" providerId="ADAL" clId="{5ADA835B-31B3-4D34-BC43-E0115FB05E8F}" dt="2022-08-26T20:23:37.046" v="2303" actId="478"/>
        <pc:sldMkLst>
          <pc:docMk/>
          <pc:sldMk cId="1025699838" sldId="296"/>
        </pc:sldMkLst>
        <pc:spChg chg="mod">
          <ac:chgData name="Nancy Taracena" userId="30706b59-ae2d-4665-80e6-bc0e1ff749f1" providerId="ADAL" clId="{5ADA835B-31B3-4D34-BC43-E0115FB05E8F}" dt="2022-08-24T21:17:03.025" v="2108" actId="20577"/>
          <ac:spMkLst>
            <pc:docMk/>
            <pc:sldMk cId="1025699838" sldId="296"/>
            <ac:spMk id="3" creationId="{00231819-0FD0-B724-E882-F7581BE32522}"/>
          </ac:spMkLst>
        </pc:spChg>
        <pc:spChg chg="del">
          <ac:chgData name="Nancy Taracena" userId="30706b59-ae2d-4665-80e6-bc0e1ff749f1" providerId="ADAL" clId="{5ADA835B-31B3-4D34-BC43-E0115FB05E8F}" dt="2022-08-26T20:23:37.046" v="2303" actId="478"/>
          <ac:spMkLst>
            <pc:docMk/>
            <pc:sldMk cId="1025699838" sldId="296"/>
            <ac:spMk id="4" creationId="{8DECC170-9AC9-4F73-855C-B733C6061481}"/>
          </ac:spMkLst>
        </pc:spChg>
        <pc:spChg chg="mod">
          <ac:chgData name="Nancy Taracena" userId="30706b59-ae2d-4665-80e6-bc0e1ff749f1" providerId="ADAL" clId="{5ADA835B-31B3-4D34-BC43-E0115FB05E8F}" dt="2022-08-26T20:23:34.702" v="2302" actId="1076"/>
          <ac:spMkLst>
            <pc:docMk/>
            <pc:sldMk cId="1025699838" sldId="296"/>
            <ac:spMk id="14" creationId="{57146A67-C081-2534-FEB1-BC7819A31A7A}"/>
          </ac:spMkLst>
        </pc:spChg>
      </pc:sldChg>
      <pc:sldChg chg="delSp modSp add">
        <pc:chgData name="Nancy Taracena" userId="30706b59-ae2d-4665-80e6-bc0e1ff749f1" providerId="ADAL" clId="{5ADA835B-31B3-4D34-BC43-E0115FB05E8F}" dt="2022-08-26T20:23:46.832" v="2306" actId="478"/>
        <pc:sldMkLst>
          <pc:docMk/>
          <pc:sldMk cId="2737058876" sldId="297"/>
        </pc:sldMkLst>
        <pc:spChg chg="mod">
          <ac:chgData name="Nancy Taracena" userId="30706b59-ae2d-4665-80e6-bc0e1ff749f1" providerId="ADAL" clId="{5ADA835B-31B3-4D34-BC43-E0115FB05E8F}" dt="2022-08-24T21:18:16.710" v="2154" actId="20577"/>
          <ac:spMkLst>
            <pc:docMk/>
            <pc:sldMk cId="2737058876" sldId="297"/>
            <ac:spMk id="3" creationId="{00231819-0FD0-B724-E882-F7581BE32522}"/>
          </ac:spMkLst>
        </pc:spChg>
        <pc:spChg chg="del">
          <ac:chgData name="Nancy Taracena" userId="30706b59-ae2d-4665-80e6-bc0e1ff749f1" providerId="ADAL" clId="{5ADA835B-31B3-4D34-BC43-E0115FB05E8F}" dt="2022-08-26T20:23:46.832" v="2306" actId="478"/>
          <ac:spMkLst>
            <pc:docMk/>
            <pc:sldMk cId="2737058876" sldId="297"/>
            <ac:spMk id="4" creationId="{8DECC170-9AC9-4F73-855C-B733C6061481}"/>
          </ac:spMkLst>
        </pc:spChg>
        <pc:spChg chg="mod">
          <ac:chgData name="Nancy Taracena" userId="30706b59-ae2d-4665-80e6-bc0e1ff749f1" providerId="ADAL" clId="{5ADA835B-31B3-4D34-BC43-E0115FB05E8F}" dt="2022-08-26T20:23:44.846" v="2305" actId="1076"/>
          <ac:spMkLst>
            <pc:docMk/>
            <pc:sldMk cId="2737058876" sldId="297"/>
            <ac:spMk id="14" creationId="{57146A67-C081-2534-FEB1-BC7819A31A7A}"/>
          </ac:spMkLst>
        </pc:spChg>
      </pc:sldChg>
      <pc:sldChg chg="delSp modSp add">
        <pc:chgData name="Nancy Taracena" userId="30706b59-ae2d-4665-80e6-bc0e1ff749f1" providerId="ADAL" clId="{5ADA835B-31B3-4D34-BC43-E0115FB05E8F}" dt="2022-08-26T20:23:55.238" v="2308" actId="478"/>
        <pc:sldMkLst>
          <pc:docMk/>
          <pc:sldMk cId="170576072" sldId="298"/>
        </pc:sldMkLst>
        <pc:spChg chg="mod">
          <ac:chgData name="Nancy Taracena" userId="30706b59-ae2d-4665-80e6-bc0e1ff749f1" providerId="ADAL" clId="{5ADA835B-31B3-4D34-BC43-E0115FB05E8F}" dt="2022-08-24T21:29:09.220" v="2211" actId="20577"/>
          <ac:spMkLst>
            <pc:docMk/>
            <pc:sldMk cId="170576072" sldId="298"/>
            <ac:spMk id="3" creationId="{00231819-0FD0-B724-E882-F7581BE32522}"/>
          </ac:spMkLst>
        </pc:spChg>
        <pc:spChg chg="del">
          <ac:chgData name="Nancy Taracena" userId="30706b59-ae2d-4665-80e6-bc0e1ff749f1" providerId="ADAL" clId="{5ADA835B-31B3-4D34-BC43-E0115FB05E8F}" dt="2022-08-26T20:23:55.238" v="2308" actId="478"/>
          <ac:spMkLst>
            <pc:docMk/>
            <pc:sldMk cId="170576072" sldId="298"/>
            <ac:spMk id="4" creationId="{8DECC170-9AC9-4F73-855C-B733C6061481}"/>
          </ac:spMkLst>
        </pc:spChg>
        <pc:spChg chg="mod">
          <ac:chgData name="Nancy Taracena" userId="30706b59-ae2d-4665-80e6-bc0e1ff749f1" providerId="ADAL" clId="{5ADA835B-31B3-4D34-BC43-E0115FB05E8F}" dt="2022-08-26T20:23:52.915" v="2307" actId="108"/>
          <ac:spMkLst>
            <pc:docMk/>
            <pc:sldMk cId="170576072" sldId="298"/>
            <ac:spMk id="14" creationId="{57146A67-C081-2534-FEB1-BC7819A31A7A}"/>
          </ac:spMkLst>
        </pc:spChg>
      </pc:sldChg>
      <pc:sldChg chg="modSp">
        <pc:chgData name="Nancy Taracena" userId="30706b59-ae2d-4665-80e6-bc0e1ff749f1" providerId="ADAL" clId="{5ADA835B-31B3-4D34-BC43-E0115FB05E8F}" dt="2022-08-26T15:05:26.414" v="2271" actId="6549"/>
        <pc:sldMkLst>
          <pc:docMk/>
          <pc:sldMk cId="4150501121" sldId="309"/>
        </pc:sldMkLst>
        <pc:spChg chg="mod">
          <ac:chgData name="Nancy Taracena" userId="30706b59-ae2d-4665-80e6-bc0e1ff749f1" providerId="ADAL" clId="{5ADA835B-31B3-4D34-BC43-E0115FB05E8F}" dt="2022-08-26T15:05:26.414" v="2271" actId="6549"/>
          <ac:spMkLst>
            <pc:docMk/>
            <pc:sldMk cId="4150501121" sldId="309"/>
            <ac:spMk id="12" creationId="{76DFDB85-8F6D-CC44-7271-0E53284AD93C}"/>
          </ac:spMkLst>
        </pc:spChg>
      </pc:sldChg>
      <pc:sldChg chg="modSp">
        <pc:chgData name="Nancy Taracena" userId="30706b59-ae2d-4665-80e6-bc0e1ff749f1" providerId="ADAL" clId="{5ADA835B-31B3-4D34-BC43-E0115FB05E8F}" dt="2022-08-26T15:10:41.140" v="2276"/>
        <pc:sldMkLst>
          <pc:docMk/>
          <pc:sldMk cId="3645549792" sldId="311"/>
        </pc:sldMkLst>
        <pc:graphicFrameChg chg="mod">
          <ac:chgData name="Nancy Taracena" userId="30706b59-ae2d-4665-80e6-bc0e1ff749f1" providerId="ADAL" clId="{5ADA835B-31B3-4D34-BC43-E0115FB05E8F}" dt="2022-08-26T15:10:41.140" v="2276"/>
          <ac:graphicFrameMkLst>
            <pc:docMk/>
            <pc:sldMk cId="3645549792" sldId="311"/>
            <ac:graphicFrameMk id="9" creationId="{D632301C-8104-4D94-8CCF-6EF5CE353226}"/>
          </ac:graphicFrameMkLst>
        </pc:graphicFrameChg>
      </pc:sldChg>
      <pc:sldChg chg="modSp">
        <pc:chgData name="Nancy Taracena" userId="30706b59-ae2d-4665-80e6-bc0e1ff749f1" providerId="ADAL" clId="{5ADA835B-31B3-4D34-BC43-E0115FB05E8F}" dt="2022-08-26T15:11:45.530" v="2282" actId="14100"/>
        <pc:sldMkLst>
          <pc:docMk/>
          <pc:sldMk cId="16766995" sldId="313"/>
        </pc:sldMkLst>
        <pc:spChg chg="mod">
          <ac:chgData name="Nancy Taracena" userId="30706b59-ae2d-4665-80e6-bc0e1ff749f1" providerId="ADAL" clId="{5ADA835B-31B3-4D34-BC43-E0115FB05E8F}" dt="2022-08-26T15:11:28.221" v="2281" actId="20577"/>
          <ac:spMkLst>
            <pc:docMk/>
            <pc:sldMk cId="16766995" sldId="313"/>
            <ac:spMk id="12" creationId="{76DFDB85-8F6D-CC44-7271-0E53284AD93C}"/>
          </ac:spMkLst>
        </pc:spChg>
        <pc:picChg chg="mod">
          <ac:chgData name="Nancy Taracena" userId="30706b59-ae2d-4665-80e6-bc0e1ff749f1" providerId="ADAL" clId="{5ADA835B-31B3-4D34-BC43-E0115FB05E8F}" dt="2022-08-26T15:11:45.530" v="2282" actId="14100"/>
          <ac:picMkLst>
            <pc:docMk/>
            <pc:sldMk cId="16766995" sldId="313"/>
            <ac:picMk id="8" creationId="{DC7A0E55-8F99-416B-AC47-783459897699}"/>
          </ac:picMkLst>
        </pc:picChg>
      </pc:sldChg>
      <pc:sldChg chg="modSp">
        <pc:chgData name="Nancy Taracena" userId="30706b59-ae2d-4665-80e6-bc0e1ff749f1" providerId="ADAL" clId="{5ADA835B-31B3-4D34-BC43-E0115FB05E8F}" dt="2022-08-26T15:11:56.989" v="2287" actId="20577"/>
        <pc:sldMkLst>
          <pc:docMk/>
          <pc:sldMk cId="3111441988" sldId="314"/>
        </pc:sldMkLst>
        <pc:spChg chg="mod">
          <ac:chgData name="Nancy Taracena" userId="30706b59-ae2d-4665-80e6-bc0e1ff749f1" providerId="ADAL" clId="{5ADA835B-31B3-4D34-BC43-E0115FB05E8F}" dt="2022-08-26T15:11:56.989" v="2287" actId="20577"/>
          <ac:spMkLst>
            <pc:docMk/>
            <pc:sldMk cId="3111441988" sldId="314"/>
            <ac:spMk id="12" creationId="{76DFDB85-8F6D-CC44-7271-0E53284AD93C}"/>
          </ac:spMkLst>
        </pc:spChg>
      </pc:sldChg>
      <pc:sldChg chg="modSp">
        <pc:chgData name="Nancy Taracena" userId="30706b59-ae2d-4665-80e6-bc0e1ff749f1" providerId="ADAL" clId="{5ADA835B-31B3-4D34-BC43-E0115FB05E8F}" dt="2022-08-26T15:12:13.949" v="2290" actId="20577"/>
        <pc:sldMkLst>
          <pc:docMk/>
          <pc:sldMk cId="1825043769" sldId="315"/>
        </pc:sldMkLst>
        <pc:spChg chg="mod">
          <ac:chgData name="Nancy Taracena" userId="30706b59-ae2d-4665-80e6-bc0e1ff749f1" providerId="ADAL" clId="{5ADA835B-31B3-4D34-BC43-E0115FB05E8F}" dt="2022-08-26T15:12:13.949" v="2290" actId="20577"/>
          <ac:spMkLst>
            <pc:docMk/>
            <pc:sldMk cId="1825043769" sldId="315"/>
            <ac:spMk id="12" creationId="{76DFDB85-8F6D-CC44-7271-0E53284AD93C}"/>
          </ac:spMkLst>
        </pc:spChg>
      </pc:sldChg>
      <pc:sldChg chg="modSp">
        <pc:chgData name="Nancy Taracena" userId="30706b59-ae2d-4665-80e6-bc0e1ff749f1" providerId="ADAL" clId="{5ADA835B-31B3-4D34-BC43-E0115FB05E8F}" dt="2022-08-26T15:13:01.321" v="2294" actId="207"/>
        <pc:sldMkLst>
          <pc:docMk/>
          <pc:sldMk cId="3232633294" sldId="316"/>
        </pc:sldMkLst>
        <pc:spChg chg="mod">
          <ac:chgData name="Nancy Taracena" userId="30706b59-ae2d-4665-80e6-bc0e1ff749f1" providerId="ADAL" clId="{5ADA835B-31B3-4D34-BC43-E0115FB05E8F}" dt="2022-08-26T15:13:01.321" v="2294" actId="207"/>
          <ac:spMkLst>
            <pc:docMk/>
            <pc:sldMk cId="3232633294" sldId="316"/>
            <ac:spMk id="5" creationId="{F4B3CC79-A6C1-4C1C-A9BA-019046001DA4}"/>
          </ac:spMkLst>
        </pc:spChg>
      </pc:sldChg>
      <pc:sldChg chg="modSp">
        <pc:chgData name="Nancy Taracena" userId="30706b59-ae2d-4665-80e6-bc0e1ff749f1" providerId="ADAL" clId="{5ADA835B-31B3-4D34-BC43-E0115FB05E8F}" dt="2022-08-26T15:13:25.229" v="2296" actId="113"/>
        <pc:sldMkLst>
          <pc:docMk/>
          <pc:sldMk cId="3901668636" sldId="317"/>
        </pc:sldMkLst>
        <pc:spChg chg="mod">
          <ac:chgData name="Nancy Taracena" userId="30706b59-ae2d-4665-80e6-bc0e1ff749f1" providerId="ADAL" clId="{5ADA835B-31B3-4D34-BC43-E0115FB05E8F}" dt="2022-08-26T15:13:25.229" v="2296" actId="113"/>
          <ac:spMkLst>
            <pc:docMk/>
            <pc:sldMk cId="3901668636" sldId="317"/>
            <ac:spMk id="5" creationId="{F4B3CC79-A6C1-4C1C-A9BA-019046001DA4}"/>
          </ac:spMkLst>
        </pc:spChg>
        <pc:spChg chg="mod">
          <ac:chgData name="Nancy Taracena" userId="30706b59-ae2d-4665-80e6-bc0e1ff749f1" providerId="ADAL" clId="{5ADA835B-31B3-4D34-BC43-E0115FB05E8F}" dt="2022-08-26T15:12:33.477" v="2293" actId="20577"/>
          <ac:spMkLst>
            <pc:docMk/>
            <pc:sldMk cId="3901668636" sldId="317"/>
            <ac:spMk id="12" creationId="{76DFDB85-8F6D-CC44-7271-0E53284AD93C}"/>
          </ac:spMkLst>
        </pc:spChg>
      </pc:sldChg>
    </pc:docChg>
  </pc:docChgLst>
  <pc:docChgLst>
    <pc:chgData name="Nancy Taracena" userId="30706b59-ae2d-4665-80e6-bc0e1ff749f1" providerId="ADAL" clId="{EA37361B-6B39-4D0B-9E36-8CFE55119E2F}"/>
    <pc:docChg chg="custSel modSld">
      <pc:chgData name="Nancy Taracena" userId="30706b59-ae2d-4665-80e6-bc0e1ff749f1" providerId="ADAL" clId="{EA37361B-6B39-4D0B-9E36-8CFE55119E2F}" dt="2022-08-22T21:32:01.488" v="168" actId="20577"/>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leal\Downloads\GRAFICAS%20CPAM%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leal\Desktop\INFORME%20CUATRIMESTRAL\INFORME%20CUATRIMESTRAL%202022\PRIMER%20CUATRIMESTRE\GRAFICAS%20%20SGPR%202022%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leal\Desktop\INFORME%20CUATRIMESTRAL\INFORME%20CUATRIMESTRAL%202022\PRIMER%20CUATRIMESTRE\GRAFICAS%20%20CPCC%202022%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leal\Downloads\GRAFICAS%20CPAM%20202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208125307377843"/>
          <c:y val="0.12670550031301708"/>
          <c:w val="0.76643584848725999"/>
          <c:h val="0.72714515477485597"/>
        </c:manualLayout>
      </c:layout>
      <c:bar3DChart>
        <c:barDir val="col"/>
        <c:grouping val="clustered"/>
        <c:varyColors val="0"/>
        <c:ser>
          <c:idx val="0"/>
          <c:order val="0"/>
          <c:tx>
            <c:strRef>
              <c:f>'G DE G 0,1,2,3,4,9'!$C$9</c:f>
              <c:strCache>
                <c:ptCount val="1"/>
                <c:pt idx="0">
                  <c:v>Vigente Q.</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6135153124508879E-3"/>
                  <c:y val="-1.4365002413759783E-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EE-4865-A929-542AE9A441E6}"/>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0,1,2,3,4,9'!$C$10:$C$14</c:f>
              <c:numCache>
                <c:formatCode>#,##0.00</c:formatCode>
                <c:ptCount val="5"/>
                <c:pt idx="0">
                  <c:v>23084788</c:v>
                </c:pt>
                <c:pt idx="1">
                  <c:v>1551573</c:v>
                </c:pt>
                <c:pt idx="2">
                  <c:v>663960</c:v>
                </c:pt>
                <c:pt idx="3">
                  <c:v>470802</c:v>
                </c:pt>
                <c:pt idx="4">
                  <c:v>729874</c:v>
                </c:pt>
              </c:numCache>
            </c:numRef>
          </c:val>
          <c:extLst>
            <c:ext xmlns:c16="http://schemas.microsoft.com/office/drawing/2014/chart" uri="{C3380CC4-5D6E-409C-BE32-E72D297353CC}">
              <c16:uniqueId val="{00000000-DB9D-4458-9342-61C62C1AD382}"/>
            </c:ext>
          </c:extLst>
        </c:ser>
        <c:ser>
          <c:idx val="1"/>
          <c:order val="1"/>
          <c:tx>
            <c:strRef>
              <c:f>'G DE G 0,1,2,3,4,9'!$D$9</c:f>
              <c:strCache>
                <c:ptCount val="1"/>
                <c:pt idx="0">
                  <c:v>Ejecutado Q.</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0,1,2,3,4,9'!$D$10:$D$14</c:f>
              <c:numCache>
                <c:formatCode>#,##0.00</c:formatCode>
                <c:ptCount val="5"/>
                <c:pt idx="0">
                  <c:v>14063081.4</c:v>
                </c:pt>
                <c:pt idx="1">
                  <c:v>968906.06</c:v>
                </c:pt>
                <c:pt idx="2">
                  <c:v>407377.68</c:v>
                </c:pt>
                <c:pt idx="3">
                  <c:v>264746.28000000003</c:v>
                </c:pt>
                <c:pt idx="4">
                  <c:v>321345.28000000003</c:v>
                </c:pt>
              </c:numCache>
            </c:numRef>
          </c:val>
          <c:extLst>
            <c:ext xmlns:c16="http://schemas.microsoft.com/office/drawing/2014/chart" uri="{C3380CC4-5D6E-409C-BE32-E72D297353CC}">
              <c16:uniqueId val="{00000001-DB9D-4458-9342-61C62C1AD382}"/>
            </c:ext>
          </c:extLst>
        </c:ser>
        <c:ser>
          <c:idx val="2"/>
          <c:order val="2"/>
          <c:tx>
            <c:strRef>
              <c:f>'G DE G 0,1,2,3,4,9'!$E$9</c:f>
              <c:strCache>
                <c:ptCount val="1"/>
                <c:pt idx="0">
                  <c:v>Por Ejecutar Q.</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0,1,2,3,4,9'!$E$10:$E$14</c:f>
              <c:numCache>
                <c:formatCode>#,##0.00</c:formatCode>
                <c:ptCount val="5"/>
                <c:pt idx="0">
                  <c:v>9021706.5999999996</c:v>
                </c:pt>
                <c:pt idx="1">
                  <c:v>582666.93999999994</c:v>
                </c:pt>
                <c:pt idx="2">
                  <c:v>256582.32</c:v>
                </c:pt>
                <c:pt idx="3">
                  <c:v>206055.72</c:v>
                </c:pt>
                <c:pt idx="4">
                  <c:v>408528.72</c:v>
                </c:pt>
              </c:numCache>
            </c:numRef>
          </c:val>
          <c:extLst>
            <c:ext xmlns:c16="http://schemas.microsoft.com/office/drawing/2014/chart" uri="{C3380CC4-5D6E-409C-BE32-E72D297353CC}">
              <c16:uniqueId val="{00000002-DB9D-4458-9342-61C62C1AD382}"/>
            </c:ext>
          </c:extLst>
        </c:ser>
        <c:dLbls>
          <c:showLegendKey val="0"/>
          <c:showVal val="0"/>
          <c:showCatName val="0"/>
          <c:showSerName val="0"/>
          <c:showPercent val="0"/>
          <c:showBubbleSize val="0"/>
        </c:dLbls>
        <c:gapWidth val="150"/>
        <c:shape val="box"/>
        <c:axId val="232297024"/>
        <c:axId val="232289576"/>
        <c:axId val="0"/>
      </c:bar3DChart>
      <c:catAx>
        <c:axId val="232297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32289576"/>
        <c:crosses val="autoZero"/>
        <c:auto val="1"/>
        <c:lblAlgn val="ctr"/>
        <c:lblOffset val="100"/>
        <c:noMultiLvlLbl val="0"/>
      </c:catAx>
      <c:valAx>
        <c:axId val="232289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3229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88541635408277"/>
          <c:y val="6.1780249649514472E-2"/>
          <c:w val="0.87179461313298012"/>
          <c:h val="0.77198664682389306"/>
        </c:manualLayout>
      </c:layout>
      <c:bar3DChart>
        <c:barDir val="col"/>
        <c:grouping val="clustered"/>
        <c:varyColors val="0"/>
        <c:ser>
          <c:idx val="0"/>
          <c:order val="0"/>
          <c:tx>
            <c:strRef>
              <c:f>'G DE G 0,1,2,3,4'!$C$10</c:f>
              <c:strCache>
                <c:ptCount val="1"/>
                <c:pt idx="0">
                  <c:v>Vigente Q.</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0,1,2,3,4'!$C$11:$C$15</c:f>
              <c:numCache>
                <c:formatCode>#,##0.00</c:formatCode>
                <c:ptCount val="5"/>
                <c:pt idx="0">
                  <c:v>10124500</c:v>
                </c:pt>
                <c:pt idx="1">
                  <c:v>705275</c:v>
                </c:pt>
                <c:pt idx="2">
                  <c:v>318625</c:v>
                </c:pt>
                <c:pt idx="3">
                  <c:v>70000</c:v>
                </c:pt>
                <c:pt idx="4">
                  <c:v>281600</c:v>
                </c:pt>
              </c:numCache>
            </c:numRef>
          </c:val>
          <c:extLst>
            <c:ext xmlns:c16="http://schemas.microsoft.com/office/drawing/2014/chart" uri="{C3380CC4-5D6E-409C-BE32-E72D297353CC}">
              <c16:uniqueId val="{00000000-0555-4C4B-8C8F-5196FC538B78}"/>
            </c:ext>
          </c:extLst>
        </c:ser>
        <c:ser>
          <c:idx val="1"/>
          <c:order val="1"/>
          <c:tx>
            <c:strRef>
              <c:f>'G DE G 0,1,2,3,4'!$D$10</c:f>
              <c:strCache>
                <c:ptCount val="1"/>
                <c:pt idx="0">
                  <c:v>Ejecutado Q.</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0,1,2,3,4'!$D$11:$D$15</c:f>
              <c:numCache>
                <c:formatCode>#,##0.00</c:formatCode>
                <c:ptCount val="5"/>
                <c:pt idx="0">
                  <c:v>5702725.7599999998</c:v>
                </c:pt>
                <c:pt idx="1">
                  <c:v>221970.17</c:v>
                </c:pt>
                <c:pt idx="2">
                  <c:v>26373.91</c:v>
                </c:pt>
                <c:pt idx="3">
                  <c:v>799</c:v>
                </c:pt>
                <c:pt idx="4">
                  <c:v>232227.91</c:v>
                </c:pt>
              </c:numCache>
            </c:numRef>
          </c:val>
          <c:extLst>
            <c:ext xmlns:c16="http://schemas.microsoft.com/office/drawing/2014/chart" uri="{C3380CC4-5D6E-409C-BE32-E72D297353CC}">
              <c16:uniqueId val="{00000001-0555-4C4B-8C8F-5196FC538B78}"/>
            </c:ext>
          </c:extLst>
        </c:ser>
        <c:ser>
          <c:idx val="2"/>
          <c:order val="2"/>
          <c:tx>
            <c:strRef>
              <c:f>'G DE G 0,1,2,3,4'!$E$10</c:f>
              <c:strCache>
                <c:ptCount val="1"/>
                <c:pt idx="0">
                  <c:v>Por Ejecutar Q.</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0,1,2,3,4'!$E$11:$E$15</c:f>
              <c:numCache>
                <c:formatCode>#,##0.00</c:formatCode>
                <c:ptCount val="5"/>
                <c:pt idx="0">
                  <c:v>4421774.24</c:v>
                </c:pt>
                <c:pt idx="1">
                  <c:v>483304.83</c:v>
                </c:pt>
                <c:pt idx="2">
                  <c:v>292251.09000000003</c:v>
                </c:pt>
                <c:pt idx="3">
                  <c:v>69201</c:v>
                </c:pt>
                <c:pt idx="4">
                  <c:v>49372.09</c:v>
                </c:pt>
              </c:numCache>
            </c:numRef>
          </c:val>
          <c:extLst>
            <c:ext xmlns:c16="http://schemas.microsoft.com/office/drawing/2014/chart" uri="{C3380CC4-5D6E-409C-BE32-E72D297353CC}">
              <c16:uniqueId val="{00000002-0555-4C4B-8C8F-5196FC538B78}"/>
            </c:ext>
          </c:extLst>
        </c:ser>
        <c:dLbls>
          <c:showLegendKey val="0"/>
          <c:showVal val="0"/>
          <c:showCatName val="0"/>
          <c:showSerName val="0"/>
          <c:showPercent val="0"/>
          <c:showBubbleSize val="0"/>
        </c:dLbls>
        <c:gapWidth val="150"/>
        <c:shape val="box"/>
        <c:axId val="232292712"/>
        <c:axId val="232293496"/>
        <c:axId val="0"/>
      </c:bar3DChart>
      <c:catAx>
        <c:axId val="232292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32293496"/>
        <c:crosses val="autoZero"/>
        <c:auto val="1"/>
        <c:lblAlgn val="ctr"/>
        <c:lblOffset val="100"/>
        <c:noMultiLvlLbl val="0"/>
      </c:catAx>
      <c:valAx>
        <c:axId val="232293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3229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345917977858338E-2"/>
          <c:y val="9.2390237518811758E-2"/>
          <c:w val="0.88635181223595416"/>
          <c:h val="0.71556848853838273"/>
        </c:manualLayout>
      </c:layout>
      <c:bar3DChart>
        <c:barDir val="col"/>
        <c:grouping val="clustered"/>
        <c:varyColors val="0"/>
        <c:ser>
          <c:idx val="0"/>
          <c:order val="0"/>
          <c:tx>
            <c:strRef>
              <c:f>'G DE G 0,1,2,3,4'!$C$9</c:f>
              <c:strCache>
                <c:ptCount val="1"/>
                <c:pt idx="0">
                  <c:v>Vigente Q.</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0,1,2,3,4'!$C$10:$C$14</c:f>
              <c:numCache>
                <c:formatCode>#,##0.00</c:formatCode>
                <c:ptCount val="5"/>
                <c:pt idx="0">
                  <c:v>3688050</c:v>
                </c:pt>
                <c:pt idx="1">
                  <c:v>773500</c:v>
                </c:pt>
                <c:pt idx="2">
                  <c:v>245067</c:v>
                </c:pt>
                <c:pt idx="3">
                  <c:v>195605</c:v>
                </c:pt>
                <c:pt idx="4">
                  <c:v>96781</c:v>
                </c:pt>
              </c:numCache>
            </c:numRef>
          </c:val>
          <c:extLst>
            <c:ext xmlns:c16="http://schemas.microsoft.com/office/drawing/2014/chart" uri="{C3380CC4-5D6E-409C-BE32-E72D297353CC}">
              <c16:uniqueId val="{00000000-76FF-436C-BD28-C76237C3B419}"/>
            </c:ext>
          </c:extLst>
        </c:ser>
        <c:ser>
          <c:idx val="1"/>
          <c:order val="1"/>
          <c:tx>
            <c:strRef>
              <c:f>'G DE G 0,1,2,3,4'!$D$9</c:f>
              <c:strCache>
                <c:ptCount val="1"/>
                <c:pt idx="0">
                  <c:v>EJECUTADO Q.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3.5797008413000985E-3"/>
                  <c:y val="-1.09817823876370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FF-436C-BD28-C76237C3B419}"/>
                </c:ext>
              </c:extLst>
            </c:dLbl>
            <c:dLbl>
              <c:idx val="2"/>
              <c:layout>
                <c:manualLayout>
                  <c:x val="3.5797008413001644E-3"/>
                  <c:y val="-1.09817823876370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FF-436C-BD28-C76237C3B41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0,1,2,3,4'!$D$10:$D$14</c:f>
              <c:numCache>
                <c:formatCode>#,##0.00</c:formatCode>
                <c:ptCount val="5"/>
                <c:pt idx="0">
                  <c:v>2324861.87</c:v>
                </c:pt>
                <c:pt idx="1">
                  <c:v>284444.57</c:v>
                </c:pt>
                <c:pt idx="2">
                  <c:v>51204.62</c:v>
                </c:pt>
                <c:pt idx="3">
                  <c:v>118051</c:v>
                </c:pt>
                <c:pt idx="4">
                  <c:v>94735.86</c:v>
                </c:pt>
              </c:numCache>
            </c:numRef>
          </c:val>
          <c:extLst>
            <c:ext xmlns:c16="http://schemas.microsoft.com/office/drawing/2014/chart" uri="{C3380CC4-5D6E-409C-BE32-E72D297353CC}">
              <c16:uniqueId val="{00000003-76FF-436C-BD28-C76237C3B419}"/>
            </c:ext>
          </c:extLst>
        </c:ser>
        <c:ser>
          <c:idx val="2"/>
          <c:order val="2"/>
          <c:tx>
            <c:strRef>
              <c:f>'G DE G 0,1,2,3,4'!$E$9</c:f>
              <c:strCache>
                <c:ptCount val="1"/>
                <c:pt idx="0">
                  <c:v>POR EJECUTAR Q.</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0,1,2,3,4'!$E$10:$E$14</c:f>
              <c:numCache>
                <c:formatCode>#,##0.00</c:formatCode>
                <c:ptCount val="5"/>
                <c:pt idx="0">
                  <c:v>1363188.13</c:v>
                </c:pt>
                <c:pt idx="1">
                  <c:v>489055.43</c:v>
                </c:pt>
                <c:pt idx="2">
                  <c:v>193862.38</c:v>
                </c:pt>
                <c:pt idx="3">
                  <c:v>77554</c:v>
                </c:pt>
                <c:pt idx="4">
                  <c:v>2045.14</c:v>
                </c:pt>
              </c:numCache>
            </c:numRef>
          </c:val>
          <c:extLst>
            <c:ext xmlns:c16="http://schemas.microsoft.com/office/drawing/2014/chart" uri="{C3380CC4-5D6E-409C-BE32-E72D297353CC}">
              <c16:uniqueId val="{00000004-76FF-436C-BD28-C76237C3B419}"/>
            </c:ext>
          </c:extLst>
        </c:ser>
        <c:dLbls>
          <c:showLegendKey val="0"/>
          <c:showVal val="0"/>
          <c:showCatName val="0"/>
          <c:showSerName val="0"/>
          <c:showPercent val="0"/>
          <c:showBubbleSize val="0"/>
        </c:dLbls>
        <c:gapWidth val="150"/>
        <c:shape val="box"/>
        <c:axId val="228205408"/>
        <c:axId val="228589128"/>
        <c:axId val="0"/>
      </c:bar3DChart>
      <c:catAx>
        <c:axId val="228205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28589128"/>
        <c:crosses val="autoZero"/>
        <c:auto val="1"/>
        <c:lblAlgn val="ctr"/>
        <c:lblOffset val="100"/>
        <c:noMultiLvlLbl val="0"/>
      </c:catAx>
      <c:valAx>
        <c:axId val="228589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2820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536484186837812"/>
          <c:y val="2.7475023689095227E-2"/>
          <c:w val="0.77845754980203596"/>
          <c:h val="0.94504995262180957"/>
        </c:manualLayout>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6860833124694932E-2"/>
                  <c:y val="-1.10579909426584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3-49B8-9658-99BCE5C3EEF5}"/>
                </c:ext>
              </c:extLst>
            </c:dLbl>
            <c:dLbl>
              <c:idx val="1"/>
              <c:layout>
                <c:manualLayout>
                  <c:x val="2.9729730332284026E-2"/>
                  <c:y val="-2.4977294262813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47-4202-9B51-6F38F18F6728}"/>
                </c:ext>
              </c:extLst>
            </c:dLbl>
            <c:dLbl>
              <c:idx val="2"/>
              <c:layout>
                <c:manualLayout>
                  <c:x val="2.2206393765450205E-2"/>
                  <c:y val="-1.814806823102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47-4202-9B51-6F38F18F672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'POR FINALIDAD'!$D$11:$F$11</c:f>
              <c:strCache>
                <c:ptCount val="3"/>
                <c:pt idx="0">
                  <c:v>VIGENTE Q. </c:v>
                </c:pt>
                <c:pt idx="1">
                  <c:v>EJECUTADO Q. </c:v>
                </c:pt>
                <c:pt idx="2">
                  <c:v>POR EJECUTAR Q. </c:v>
                </c:pt>
              </c:strCache>
            </c:strRef>
          </c:cat>
          <c:val>
            <c:numRef>
              <c:f>'POR FINALIDAD'!$D$12:$F$12</c:f>
              <c:numCache>
                <c:formatCode>#,##0.00</c:formatCode>
                <c:ptCount val="3"/>
                <c:pt idx="0">
                  <c:v>26500997</c:v>
                </c:pt>
                <c:pt idx="1">
                  <c:v>16025456.699999999</c:v>
                </c:pt>
                <c:pt idx="2">
                  <c:v>10475540.300000001</c:v>
                </c:pt>
              </c:numCache>
            </c:numRef>
          </c:val>
          <c:extLst>
            <c:ext xmlns:c16="http://schemas.microsoft.com/office/drawing/2014/chart" uri="{C3380CC4-5D6E-409C-BE32-E72D297353CC}">
              <c16:uniqueId val="{00000000-8847-4202-9B51-6F38F18F6728}"/>
            </c:ext>
          </c:extLst>
        </c:ser>
        <c:dLbls>
          <c:showLegendKey val="0"/>
          <c:showVal val="0"/>
          <c:showCatName val="0"/>
          <c:showSerName val="0"/>
          <c:showPercent val="0"/>
          <c:showBubbleSize val="0"/>
        </c:dLbls>
        <c:gapWidth val="150"/>
        <c:shape val="box"/>
        <c:axId val="228733064"/>
        <c:axId val="228683608"/>
        <c:axId val="0"/>
      </c:bar3DChart>
      <c:catAx>
        <c:axId val="2287330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28683608"/>
        <c:crosses val="autoZero"/>
        <c:auto val="1"/>
        <c:lblAlgn val="ctr"/>
        <c:lblOffset val="100"/>
        <c:noMultiLvlLbl val="0"/>
      </c:catAx>
      <c:valAx>
        <c:axId val="22868360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28733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621957586283595"/>
          <c:y val="4.9369923856522592E-2"/>
          <c:w val="0.82111028004208875"/>
          <c:h val="0.76911061336741049"/>
        </c:manualLayout>
      </c:layout>
      <c:bar3DChart>
        <c:barDir val="bar"/>
        <c:grouping val="stacked"/>
        <c:varyColors val="0"/>
        <c:ser>
          <c:idx val="0"/>
          <c:order val="0"/>
          <c:spPr>
            <a:solidFill>
              <a:schemeClr val="accent5">
                <a:lumMod val="75000"/>
              </a:schemeClr>
            </a:solidFill>
            <a:ln>
              <a:noFill/>
            </a:ln>
            <a:effectLst/>
            <a:sp3d/>
          </c:spPr>
          <c:invertIfNegative val="0"/>
          <c:dLbls>
            <c:dLbl>
              <c:idx val="0"/>
              <c:layout>
                <c:manualLayout>
                  <c:x val="0.31680998662848142"/>
                  <c:y val="8.61290755482980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D92-4041-909B-137C70989663}"/>
                </c:ext>
              </c:extLst>
            </c:dLbl>
            <c:dLbl>
              <c:idx val="1"/>
              <c:layout>
                <c:manualLayout>
                  <c:x val="0.25877229247628664"/>
                  <c:y val="-2.64747371580596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D92-4041-909B-137C70989663}"/>
                </c:ext>
              </c:extLst>
            </c:dLbl>
            <c:dLbl>
              <c:idx val="2"/>
              <c:layout>
                <c:manualLayout>
                  <c:x val="0.24656462218569625"/>
                  <c:y val="-1.14474413439641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D92-4041-909B-137C709896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'POR FINALIDAD'!$D$11:$F$11</c:f>
              <c:strCache>
                <c:ptCount val="3"/>
                <c:pt idx="0">
                  <c:v>VIGENTE Q. </c:v>
                </c:pt>
                <c:pt idx="1">
                  <c:v>EJECUTADO Q.</c:v>
                </c:pt>
                <c:pt idx="2">
                  <c:v>POR EJECUTAR Q.</c:v>
                </c:pt>
              </c:strCache>
            </c:strRef>
          </c:cat>
          <c:val>
            <c:numRef>
              <c:f>'POR FINALIDAD'!$D$12:$F$12</c:f>
              <c:numCache>
                <c:formatCode>#,##0.00</c:formatCode>
                <c:ptCount val="3"/>
                <c:pt idx="0">
                  <c:v>11500000</c:v>
                </c:pt>
                <c:pt idx="1">
                  <c:v>6184096.75</c:v>
                </c:pt>
                <c:pt idx="2">
                  <c:v>5315903.25</c:v>
                </c:pt>
              </c:numCache>
            </c:numRef>
          </c:val>
          <c:extLst>
            <c:ext xmlns:c16="http://schemas.microsoft.com/office/drawing/2014/chart" uri="{C3380CC4-5D6E-409C-BE32-E72D297353CC}">
              <c16:uniqueId val="{00000000-5D92-4041-909B-137C70989663}"/>
            </c:ext>
          </c:extLst>
        </c:ser>
        <c:dLbls>
          <c:showLegendKey val="0"/>
          <c:showVal val="0"/>
          <c:showCatName val="0"/>
          <c:showSerName val="0"/>
          <c:showPercent val="0"/>
          <c:showBubbleSize val="0"/>
        </c:dLbls>
        <c:gapWidth val="150"/>
        <c:shape val="box"/>
        <c:axId val="228719248"/>
        <c:axId val="190381360"/>
        <c:axId val="0"/>
      </c:bar3DChart>
      <c:catAx>
        <c:axId val="228719248"/>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0"/>
          <a:lstStyle/>
          <a:p>
            <a:pPr>
              <a:defRPr sz="900" b="0" i="0" u="none" strike="noStrike" kern="1200" cap="none" spc="0" normalizeH="0" baseline="0">
                <a:solidFill>
                  <a:schemeClr val="tx1">
                    <a:lumMod val="65000"/>
                    <a:lumOff val="35000"/>
                  </a:schemeClr>
                </a:solidFill>
                <a:latin typeface="+mn-lt"/>
                <a:ea typeface="+mn-ea"/>
                <a:cs typeface="+mn-cs"/>
              </a:defRPr>
            </a:pPr>
            <a:endParaRPr lang="es-GT"/>
          </a:p>
        </c:txPr>
        <c:crossAx val="190381360"/>
        <c:crosses val="autoZero"/>
        <c:auto val="1"/>
        <c:lblAlgn val="ctr"/>
        <c:lblOffset val="100"/>
        <c:noMultiLvlLbl val="0"/>
      </c:catAx>
      <c:valAx>
        <c:axId val="1903813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12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28719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613563212855273"/>
          <c:y val="5.0925925925925923E-2"/>
          <c:w val="0.72988883270325156"/>
          <c:h val="0.89814814814814814"/>
        </c:manualLayout>
      </c:layout>
      <c:bar3DChart>
        <c:barDir val="bar"/>
        <c:grouping val="clustered"/>
        <c:varyColors val="0"/>
        <c:ser>
          <c:idx val="0"/>
          <c:order val="0"/>
          <c:spPr>
            <a:solidFill>
              <a:srgbClr val="33CCFF"/>
            </a:solidFill>
            <a:ln>
              <a:noFill/>
            </a:ln>
            <a:effectLst/>
            <a:sp3d/>
          </c:spPr>
          <c:invertIfNegative val="0"/>
          <c:dLbls>
            <c:dLbl>
              <c:idx val="0"/>
              <c:layout>
                <c:manualLayout>
                  <c:x val="-1.1671195764550734E-2"/>
                  <c:y val="9.88280088491103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338-4B76-8A1A-610060816123}"/>
                </c:ext>
              </c:extLst>
            </c:dLbl>
            <c:dLbl>
              <c:idx val="1"/>
              <c:layout>
                <c:manualLayout>
                  <c:x val="1.8348623853210934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338-4B76-8A1A-610060816123}"/>
                </c:ext>
              </c:extLst>
            </c:dLbl>
            <c:dLbl>
              <c:idx val="2"/>
              <c:layout>
                <c:manualLayout>
                  <c:x val="1.6309887869520898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338-4B76-8A1A-6100608161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'POR FINALIDAD'!$C$11:$E$11</c:f>
              <c:strCache>
                <c:ptCount val="3"/>
                <c:pt idx="0">
                  <c:v>VIGENTE Q. </c:v>
                </c:pt>
                <c:pt idx="1">
                  <c:v>EJECUTADO Q. </c:v>
                </c:pt>
                <c:pt idx="2">
                  <c:v>POR EJECUTAR Q. </c:v>
                </c:pt>
              </c:strCache>
            </c:strRef>
          </c:cat>
          <c:val>
            <c:numRef>
              <c:f>'POR FINALIDAD'!$C$12:$E$12</c:f>
              <c:numCache>
                <c:formatCode>#,##0.00</c:formatCode>
                <c:ptCount val="3"/>
                <c:pt idx="0">
                  <c:v>4999003</c:v>
                </c:pt>
                <c:pt idx="1">
                  <c:v>2873297.92</c:v>
                </c:pt>
                <c:pt idx="2">
                  <c:v>2125705.08</c:v>
                </c:pt>
              </c:numCache>
            </c:numRef>
          </c:val>
          <c:extLst>
            <c:ext xmlns:c16="http://schemas.microsoft.com/office/drawing/2014/chart" uri="{C3380CC4-5D6E-409C-BE32-E72D297353CC}">
              <c16:uniqueId val="{00000000-8338-4B76-8A1A-610060816123}"/>
            </c:ext>
          </c:extLst>
        </c:ser>
        <c:dLbls>
          <c:showLegendKey val="0"/>
          <c:showVal val="0"/>
          <c:showCatName val="0"/>
          <c:showSerName val="0"/>
          <c:showPercent val="0"/>
          <c:showBubbleSize val="0"/>
        </c:dLbls>
        <c:gapWidth val="150"/>
        <c:shape val="box"/>
        <c:axId val="229295728"/>
        <c:axId val="229298864"/>
        <c:axId val="0"/>
      </c:bar3DChart>
      <c:catAx>
        <c:axId val="229295728"/>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cap="none" spc="0" normalizeH="0" baseline="0">
                <a:solidFill>
                  <a:sysClr val="windowText" lastClr="000000"/>
                </a:solidFill>
                <a:latin typeface="+mn-lt"/>
                <a:ea typeface="+mn-ea"/>
                <a:cs typeface="+mn-cs"/>
              </a:defRPr>
            </a:pPr>
            <a:endParaRPr lang="es-GT"/>
          </a:p>
        </c:txPr>
        <c:crossAx val="229298864"/>
        <c:crosses val="autoZero"/>
        <c:auto val="1"/>
        <c:lblAlgn val="ctr"/>
        <c:lblOffset val="100"/>
        <c:noMultiLvlLbl val="0"/>
      </c:catAx>
      <c:valAx>
        <c:axId val="22929886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12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292957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337"/>
          </a:xfrm>
          <a:prstGeom prst="rect">
            <a:avLst/>
          </a:prstGeom>
        </p:spPr>
        <p:txBody>
          <a:bodyPr vert="horz" lIns="92620" tIns="46310" rIns="92620" bIns="46310" rtlCol="0"/>
          <a:lstStyle>
            <a:lvl1pPr algn="l">
              <a:defRPr sz="1200"/>
            </a:lvl1pPr>
          </a:lstStyle>
          <a:p>
            <a:endParaRPr lang="es-GT"/>
          </a:p>
        </p:txBody>
      </p:sp>
    </p:spTree>
    <p:extLst>
      <p:ext uri="{BB962C8B-B14F-4D97-AF65-F5344CB8AC3E}">
        <p14:creationId xmlns:p14="http://schemas.microsoft.com/office/powerpoint/2010/main" val="2656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2604" tIns="92604" rIns="92604" bIns="9260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41489279"/>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5969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48424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39947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8087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69449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03443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63611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07966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73980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023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44046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213156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09057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878643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31271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836722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17237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734153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883865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181985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867596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63706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261737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15211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71051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219168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19217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86534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401308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7793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44012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974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73511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369515"/>
            <a:ext cx="5608320" cy="4139541"/>
          </a:xfrm>
          <a:prstGeom prst="rect">
            <a:avLst/>
          </a:prstGeom>
        </p:spPr>
        <p:txBody>
          <a:bodyPr spcFirstLastPara="1" wrap="square" lIns="92604" tIns="92604" rIns="92604" bIns="92604" anchor="t" anchorCtr="0">
            <a:noAutofit/>
          </a:bodyPr>
          <a:lstStyle/>
          <a:p>
            <a:pPr marL="0" indent="0">
              <a:buNone/>
            </a:pPr>
            <a:endParaRPr dirty="0"/>
          </a:p>
        </p:txBody>
      </p:sp>
      <p:sp>
        <p:nvSpPr>
          <p:cNvPr id="88" name="Google Shape;88;p2:notes"/>
          <p:cNvSpPr>
            <a:spLocks noGrp="1" noRot="1" noChangeAspect="1"/>
          </p:cNvSpPr>
          <p:nvPr>
            <p:ph type="sldImg" idx="2"/>
          </p:nvPr>
        </p:nvSpPr>
        <p:spPr>
          <a:xfrm>
            <a:off x="438150" y="690563"/>
            <a:ext cx="6134100" cy="34496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28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19614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25269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9436BD-3B72-4676-AA64-98F7E5CE705A}" type="datetime1">
              <a:rPr lang="es-GT" smtClean="0"/>
              <a:t>7/09/2022</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51389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BB9CB70C-4167-48EE-9A6F-22B2D368B4C7}" type="datetime1">
              <a:rPr lang="es-GT" smtClean="0"/>
              <a:t>7/09/2022</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53303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C437007B-5545-436D-ABF7-8142960A0863}" type="datetime1">
              <a:rPr lang="es-GT" smtClean="0"/>
              <a:t>7/09/2022</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029686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85302EC-E7DA-4BFF-A5D5-828704C54280}" type="datetime1">
              <a:rPr lang="es-GT" smtClean="0"/>
              <a:t>7/09/2022</a:t>
            </a:fld>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116605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513F03E-08D3-4D18-B50C-80EFB9F6C5D6}" type="datetime1">
              <a:rPr lang="es-GT" smtClean="0"/>
              <a:t>7/09/2022</a:t>
            </a:fld>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214751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7350A38-7F2D-463E-8BBB-BAF618BF2E26}" type="datetime1">
              <a:rPr lang="es-GT" smtClean="0"/>
              <a:t>7/09/2022</a:t>
            </a:fld>
            <a:endParaRPr/>
          </a:p>
        </p:txBody>
      </p:sp>
      <p:sp>
        <p:nvSpPr>
          <p:cNvPr id="28" name="Google Shape;2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2633581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D284B8E-2A34-486D-99DB-625A15AAD3E9}" type="datetime1">
              <a:rPr lang="es-GT" smtClean="0"/>
              <a:t>7/09/2022</a:t>
            </a:fld>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146618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149DC11-CBFA-4396-896E-E42D0A7F7A37}" type="datetime1">
              <a:rPr lang="es-GT" smtClean="0"/>
              <a:t>7/09/2022</a:t>
            </a:fld>
            <a:endParaRPr/>
          </a:p>
        </p:txBody>
      </p:sp>
      <p:sp>
        <p:nvSpPr>
          <p:cNvPr id="44" name="Google Shape;4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188904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CDAD7AF-C3F9-42B4-BD3D-780E4B444632}" type="datetime1">
              <a:rPr lang="es-GT" smtClean="0"/>
              <a:t>7/09/2022</a:t>
            </a:fld>
            <a:endParaRPr/>
          </a:p>
        </p:txBody>
      </p:sp>
      <p:sp>
        <p:nvSpPr>
          <p:cNvPr id="49" name="Google Shape;4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2936173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1"/>
        <p:cNvGrpSpPr/>
        <p:nvPr/>
      </p:nvGrpSpPr>
      <p:grpSpPr>
        <a:xfrm>
          <a:off x="0" y="0"/>
          <a:ext cx="0" cy="0"/>
          <a:chOff x="0" y="0"/>
          <a:chExt cx="0" cy="0"/>
        </a:xfrm>
      </p:grpSpPr>
      <p:sp>
        <p:nvSpPr>
          <p:cNvPr id="52" name="Google Shape;5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0A6DD04-02E3-4C89-AFA6-D9BCF9959B40}" type="datetime1">
              <a:rPr lang="es-GT" smtClean="0"/>
              <a:t>7/09/2022</a:t>
            </a:fld>
            <a:endParaRPr/>
          </a:p>
        </p:txBody>
      </p:sp>
      <p:sp>
        <p:nvSpPr>
          <p:cNvPr id="53" name="Google Shape;5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3514106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66580B4-0FFE-4F7E-947E-BCF841690A69}" type="datetime1">
              <a:rPr lang="es-GT" smtClean="0"/>
              <a:t>7/09/2022</a:t>
            </a:fld>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116982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0D3672D7-C156-4DF1-9258-B5BF534FD53B}" type="datetime1">
              <a:rPr lang="es-GT" smtClean="0"/>
              <a:t>7/09/2022</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831797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a:spLocks noGrp="1"/>
          </p:cNvSpPr>
          <p:nvPr>
            <p:ph type="pic" idx="2"/>
          </p:nvPr>
        </p:nvSpPr>
        <p:spPr>
          <a:xfrm>
            <a:off x="5183188" y="987425"/>
            <a:ext cx="6172200" cy="4873625"/>
          </a:xfrm>
          <a:prstGeom prst="rect">
            <a:avLst/>
          </a:prstGeom>
          <a:noFill/>
          <a:ln>
            <a:noFill/>
          </a:ln>
        </p:spPr>
      </p:sp>
      <p:sp>
        <p:nvSpPr>
          <p:cNvPr id="65" name="Google Shape;6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EB64EA9-741C-470D-82AC-5CEBC3A59E6A}" type="datetime1">
              <a:rPr lang="es-GT" smtClean="0"/>
              <a:t>7/09/2022</a:t>
            </a:fld>
            <a:endParaRPr/>
          </a:p>
        </p:txBody>
      </p:sp>
      <p:sp>
        <p:nvSpPr>
          <p:cNvPr id="67" name="Google Shape;6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3696304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84BFBBC-2A86-4160-B237-1EB1D89A8417}" type="datetime1">
              <a:rPr lang="es-GT" smtClean="0"/>
              <a:t>7/09/2022</a:t>
            </a:fld>
            <a:endParaRPr/>
          </a:p>
        </p:txBody>
      </p:sp>
      <p:sp>
        <p:nvSpPr>
          <p:cNvPr id="73" name="Google Shape;7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398675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099E47E-C32B-4DFE-88A6-DED4AFD92C83}" type="datetime1">
              <a:rPr lang="es-GT" smtClean="0"/>
              <a:t>7/09/2022</a:t>
            </a:fld>
            <a:endParaRPr/>
          </a:p>
        </p:txBody>
      </p:sp>
      <p:sp>
        <p:nvSpPr>
          <p:cNvPr id="79" name="Google Shape;7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GT"/>
              <a:pPr/>
              <a:t>‹Nº›</a:t>
            </a:fld>
            <a:endParaRPr/>
          </a:p>
        </p:txBody>
      </p:sp>
    </p:spTree>
    <p:extLst>
      <p:ext uri="{BB962C8B-B14F-4D97-AF65-F5344CB8AC3E}">
        <p14:creationId xmlns:p14="http://schemas.microsoft.com/office/powerpoint/2010/main" val="226262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27A08EF6-7BDC-4194-B7F7-357806636781}" type="datetime1">
              <a:rPr lang="es-GT" smtClean="0"/>
              <a:t>7/09/2022</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3743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5CCA2AF7-617E-44C6-BBEA-F8AFD43376E3}" type="datetime1">
              <a:rPr lang="es-GT" smtClean="0"/>
              <a:t>7/09/2022</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78061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9E8935DF-FCF8-4995-B3BF-1943A44E5783}" type="datetime1">
              <a:rPr lang="es-GT" smtClean="0"/>
              <a:t>7/09/2022</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56627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010CD9D5-8235-4BFC-B0D9-D0566AB61B21}" type="datetime1">
              <a:rPr lang="es-GT" smtClean="0"/>
              <a:t>7/09/2022</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977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87F08299-8CD8-4415-BEB6-7BC4297259B1}" type="datetime1">
              <a:rPr lang="es-GT" smtClean="0"/>
              <a:t>7/09/2022</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95021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DC9A28D2-729F-4328-8674-659F25306CDA}" type="datetime1">
              <a:rPr lang="es-GT" smtClean="0"/>
              <a:t>7/09/2022</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99526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CD779786-7504-42A3-BCAA-7E9499B57ADE}" type="datetime1">
              <a:rPr lang="es-GT" smtClean="0"/>
              <a:t>7/09/2022</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61198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A9B9A-671E-4EFC-8111-1E6E981B856E}" type="datetime1">
              <a:rPr lang="es-GT" smtClean="0"/>
              <a:t>7/09/2022</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3324927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A5AAB611-56E0-4033-9D95-E0701B10B43C}" type="datetime1">
              <a:rPr lang="es-GT" smtClean="0"/>
              <a:t>7/09/2022</a:t>
            </a:fld>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GT"/>
              <a:pPr/>
              <a:t>‹Nº›</a:t>
            </a:fld>
            <a:endParaRPr/>
          </a:p>
        </p:txBody>
      </p:sp>
    </p:spTree>
    <p:extLst>
      <p:ext uri="{BB962C8B-B14F-4D97-AF65-F5344CB8AC3E}">
        <p14:creationId xmlns:p14="http://schemas.microsoft.com/office/powerpoint/2010/main" val="2158127225"/>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1.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4"/>
          <a:stretch>
            <a:fillRect/>
          </a:stretch>
        </p:blipFill>
        <p:spPr>
          <a:xfrm>
            <a:off x="4411155" y="6282160"/>
            <a:ext cx="3369690"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5"/>
          <a:stretch>
            <a:fillRect/>
          </a:stretch>
        </p:blipFill>
        <p:spPr>
          <a:xfrm>
            <a:off x="4962689" y="6333255"/>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109273" y="6418273"/>
            <a:ext cx="14232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600" b="1" kern="1200" dirty="0" smtClean="0">
                <a:solidFill>
                  <a:srgbClr val="10304B"/>
                </a:solidFill>
                <a:latin typeface="Montserrat SemiBold" pitchFamily="2" charset="77"/>
                <a:ea typeface="+mn-ea"/>
                <a:cs typeface="+mn-cs"/>
              </a:rPr>
              <a:t>SECRRETARÍA GENERAL DE LA PRESIDENCIA DE LA REPÚBLICA</a:t>
            </a:r>
            <a:endPar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endParaRPr>
          </a:p>
        </p:txBody>
      </p:sp>
    </p:spTree>
    <p:extLst>
      <p:ext uri="{BB962C8B-B14F-4D97-AF65-F5344CB8AC3E}">
        <p14:creationId xmlns:p14="http://schemas.microsoft.com/office/powerpoint/2010/main" val="260616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532660" y="330543"/>
            <a:ext cx="10377995" cy="1200329"/>
          </a:xfrm>
          <a:prstGeom prst="rect">
            <a:avLst/>
          </a:prstGeom>
          <a:noFill/>
        </p:spPr>
        <p:txBody>
          <a:bodyPr wrap="square" rtlCol="0">
            <a:spAutoFit/>
          </a:bodyPr>
          <a:lstStyle/>
          <a:p>
            <a:pPr lvl="0" algn="ctr"/>
            <a:r>
              <a:rPr lang="es-GT" sz="2400" b="1" dirty="0">
                <a:latin typeface="Arial" panose="020B0604020202020204" pitchFamily="34" charset="0"/>
                <a:cs typeface="Arial" panose="020B0604020202020204" pitchFamily="34" charset="0"/>
              </a:rPr>
              <a:t>EJECUCIÓN PRESUPUESTARIA POR GRUPO DE GASTO AL SEGUNDO CUATRIMESTRE </a:t>
            </a:r>
            <a:r>
              <a:rPr lang="es-GT" sz="2400" b="1" dirty="0" smtClean="0">
                <a:latin typeface="Arial" panose="020B0604020202020204" pitchFamily="34" charset="0"/>
                <a:cs typeface="Arial" panose="020B0604020202020204" pitchFamily="34" charset="0"/>
              </a:rPr>
              <a:t>2022, </a:t>
            </a:r>
          </a:p>
          <a:p>
            <a:pPr lvl="0" algn="ctr"/>
            <a:r>
              <a:rPr lang="es-GT" sz="2400" b="1" dirty="0" smtClean="0">
                <a:latin typeface="Arial" panose="020B0604020202020204" pitchFamily="34" charset="0"/>
                <a:cs typeface="Arial" panose="020B0604020202020204" pitchFamily="34" charset="0"/>
              </a:rPr>
              <a:t>SECRETARÍA GENERAL DE LA PRESIDENCIA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7" name="Gráfico 6">
            <a:extLst>
              <a:ext uri="{FF2B5EF4-FFF2-40B4-BE49-F238E27FC236}">
                <a16:creationId xmlns:a16="http://schemas.microsoft.com/office/drawing/2014/main" id="{B63D2A75-CF77-4502-B938-F1654B385AAC}"/>
              </a:ext>
            </a:extLst>
          </p:cNvPr>
          <p:cNvGraphicFramePr>
            <a:graphicFrameLocks/>
          </p:cNvGraphicFramePr>
          <p:nvPr>
            <p:extLst>
              <p:ext uri="{D42A27DB-BD31-4B8C-83A1-F6EECF244321}">
                <p14:modId xmlns:p14="http://schemas.microsoft.com/office/powerpoint/2010/main" val="4268312833"/>
              </p:ext>
            </p:extLst>
          </p:nvPr>
        </p:nvGraphicFramePr>
        <p:xfrm>
          <a:off x="1875564" y="1724983"/>
          <a:ext cx="8151160" cy="4403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95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532660" y="330543"/>
            <a:ext cx="10377995" cy="830997"/>
          </a:xfrm>
          <a:prstGeom prst="rect">
            <a:avLst/>
          </a:prstGeom>
          <a:noFill/>
        </p:spPr>
        <p:txBody>
          <a:bodyPr wrap="square" rtlCol="0">
            <a:spAutoFit/>
          </a:bodyPr>
          <a:lstStyle/>
          <a:p>
            <a:pPr lvl="0" algn="ctr"/>
            <a:r>
              <a:rPr lang="es-GT" sz="2400" b="1" dirty="0">
                <a:latin typeface="Arial" panose="020B0604020202020204" pitchFamily="34" charset="0"/>
                <a:cs typeface="Arial" panose="020B0604020202020204" pitchFamily="34" charset="0"/>
              </a:rPr>
              <a:t>EJECUCIÓN PRESUPUESTARIA </a:t>
            </a:r>
            <a:r>
              <a:rPr lang="es-GT" sz="2400" b="1" dirty="0" smtClean="0">
                <a:latin typeface="Arial" panose="020B0604020202020204" pitchFamily="34" charset="0"/>
                <a:cs typeface="Arial" panose="020B0604020202020204" pitchFamily="34" charset="0"/>
              </a:rPr>
              <a:t>POR </a:t>
            </a:r>
            <a:r>
              <a:rPr lang="es-GT" sz="2400" b="1" dirty="0">
                <a:latin typeface="Arial" panose="020B0604020202020204" pitchFamily="34" charset="0"/>
                <a:cs typeface="Arial" panose="020B0604020202020204" pitchFamily="34" charset="0"/>
              </a:rPr>
              <a:t>GRUPO DE GASTO </a:t>
            </a:r>
            <a:endParaRPr lang="es-GT" sz="2400" b="1" dirty="0" smtClean="0">
              <a:latin typeface="Arial" panose="020B0604020202020204" pitchFamily="34" charset="0"/>
              <a:cs typeface="Arial" panose="020B0604020202020204" pitchFamily="34" charset="0"/>
            </a:endParaRPr>
          </a:p>
          <a:p>
            <a:pPr lvl="0" algn="ctr"/>
            <a:r>
              <a:rPr lang="es-GT" sz="2400" b="1" dirty="0" smtClean="0">
                <a:latin typeface="Arial" panose="020B0604020202020204" pitchFamily="34" charset="0"/>
                <a:cs typeface="Arial" panose="020B0604020202020204" pitchFamily="34" charset="0"/>
              </a:rPr>
              <a:t>AL </a:t>
            </a:r>
            <a:r>
              <a:rPr lang="es-GT" sz="2400" b="1" dirty="0">
                <a:latin typeface="Arial" panose="020B0604020202020204" pitchFamily="34" charset="0"/>
                <a:cs typeface="Arial" panose="020B0604020202020204" pitchFamily="34" charset="0"/>
              </a:rPr>
              <a:t>SEGUNDO CUATRIMESTRE </a:t>
            </a:r>
            <a:r>
              <a:rPr lang="es-GT" sz="2400" b="1" dirty="0" smtClean="0">
                <a:latin typeface="Arial" panose="020B0604020202020204" pitchFamily="34" charset="0"/>
                <a:cs typeface="Arial" panose="020B0604020202020204" pitchFamily="34" charset="0"/>
              </a:rPr>
              <a:t>2022</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4" name="Grupo 3"/>
          <p:cNvGrpSpPr/>
          <p:nvPr/>
        </p:nvGrpSpPr>
        <p:grpSpPr>
          <a:xfrm>
            <a:off x="97086" y="1090906"/>
            <a:ext cx="11997901" cy="5011130"/>
            <a:chOff x="97086" y="1090906"/>
            <a:chExt cx="11997901" cy="5011130"/>
          </a:xfrm>
        </p:grpSpPr>
        <p:grpSp>
          <p:nvGrpSpPr>
            <p:cNvPr id="6" name="Grupo 5"/>
            <p:cNvGrpSpPr/>
            <p:nvPr/>
          </p:nvGrpSpPr>
          <p:grpSpPr>
            <a:xfrm>
              <a:off x="97086" y="1090906"/>
              <a:ext cx="5643839" cy="5011130"/>
              <a:chOff x="97086" y="1090906"/>
              <a:chExt cx="5643839" cy="5011130"/>
            </a:xfrm>
          </p:grpSpPr>
          <p:sp>
            <p:nvSpPr>
              <p:cNvPr id="11" name="Cuadro de texto 17"/>
              <p:cNvSpPr txBox="1"/>
              <p:nvPr/>
            </p:nvSpPr>
            <p:spPr>
              <a:xfrm>
                <a:off x="97086" y="2330980"/>
                <a:ext cx="5643838" cy="337352"/>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Contra la Corrupción</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860" y="1090906"/>
                <a:ext cx="1388289" cy="1271381"/>
              </a:xfrm>
              <a:prstGeom prst="rect">
                <a:avLst/>
              </a:prstGeom>
            </p:spPr>
          </p:pic>
          <p:graphicFrame>
            <p:nvGraphicFramePr>
              <p:cNvPr id="14" name="Gráfico 13">
                <a:extLst>
                  <a:ext uri="{FF2B5EF4-FFF2-40B4-BE49-F238E27FC236}">
                    <a16:creationId xmlns:a16="http://schemas.microsoft.com/office/drawing/2014/main" id="{2CD47D5A-D585-4C2C-8422-859E3242F5F5}"/>
                  </a:ext>
                </a:extLst>
              </p:cNvPr>
              <p:cNvGraphicFramePr>
                <a:graphicFrameLocks/>
              </p:cNvGraphicFramePr>
              <p:nvPr>
                <p:extLst>
                  <p:ext uri="{D42A27DB-BD31-4B8C-83A1-F6EECF244321}">
                    <p14:modId xmlns:p14="http://schemas.microsoft.com/office/powerpoint/2010/main" val="2477372878"/>
                  </p:ext>
                </p:extLst>
              </p:nvPr>
            </p:nvGraphicFramePr>
            <p:xfrm>
              <a:off x="97087" y="2668365"/>
              <a:ext cx="5643838" cy="3433671"/>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7" name="Grupo 6"/>
            <p:cNvGrpSpPr/>
            <p:nvPr/>
          </p:nvGrpSpPr>
          <p:grpSpPr>
            <a:xfrm>
              <a:off x="5991605" y="1214307"/>
              <a:ext cx="6103382" cy="4751927"/>
              <a:chOff x="5991605" y="1214307"/>
              <a:chExt cx="6103382" cy="4751927"/>
            </a:xfrm>
          </p:grpSpPr>
          <p:sp>
            <p:nvSpPr>
              <p:cNvPr id="8" name="Cuadro de texto 120"/>
              <p:cNvSpPr txBox="1"/>
              <p:nvPr/>
            </p:nvSpPr>
            <p:spPr>
              <a:xfrm>
                <a:off x="5991605" y="2330978"/>
                <a:ext cx="6103382" cy="310227"/>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de Asuntos Municipales</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3891" y="1214307"/>
                <a:ext cx="2336521" cy="1104489"/>
              </a:xfrm>
              <a:prstGeom prst="rect">
                <a:avLst/>
              </a:prstGeom>
            </p:spPr>
          </p:pic>
          <p:graphicFrame>
            <p:nvGraphicFramePr>
              <p:cNvPr id="10" name="Gráfico 9">
                <a:extLst>
                  <a:ext uri="{FF2B5EF4-FFF2-40B4-BE49-F238E27FC236}">
                    <a16:creationId xmlns:a16="http://schemas.microsoft.com/office/drawing/2014/main" id="{DF33A3FD-E6BA-40B3-86EE-998638D01AEF}"/>
                  </a:ext>
                </a:extLst>
              </p:cNvPr>
              <p:cNvGraphicFramePr>
                <a:graphicFrameLocks/>
              </p:cNvGraphicFramePr>
              <p:nvPr>
                <p:extLst>
                  <p:ext uri="{D42A27DB-BD31-4B8C-83A1-F6EECF244321}">
                    <p14:modId xmlns:p14="http://schemas.microsoft.com/office/powerpoint/2010/main" val="3841410731"/>
                  </p:ext>
                </p:extLst>
              </p:nvPr>
            </p:nvGraphicFramePr>
            <p:xfrm>
              <a:off x="6003401" y="2637329"/>
              <a:ext cx="6091586" cy="3328905"/>
            </p:xfrm>
            <a:graphic>
              <a:graphicData uri="http://schemas.openxmlformats.org/drawingml/2006/chart">
                <c:chart xmlns:c="http://schemas.openxmlformats.org/drawingml/2006/chart" xmlns:r="http://schemas.openxmlformats.org/officeDocument/2006/relationships" r:id="rId7"/>
              </a:graphicData>
            </a:graphic>
          </p:graphicFrame>
        </p:grpSp>
      </p:grpSp>
    </p:spTree>
    <p:extLst>
      <p:ext uri="{BB962C8B-B14F-4D97-AF65-F5344CB8AC3E}">
        <p14:creationId xmlns:p14="http://schemas.microsoft.com/office/powerpoint/2010/main" val="118472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¿CUÁL ES LA IMPORTANCIA DEL PAGO DE SERVIDORES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379E44F8-6120-4618-979B-D24DF190A8FC}"/>
              </a:ext>
            </a:extLst>
          </p:cNvPr>
          <p:cNvSpPr txBox="1">
            <a:spLocks/>
          </p:cNvSpPr>
          <p:nvPr/>
        </p:nvSpPr>
        <p:spPr>
          <a:xfrm>
            <a:off x="769545" y="1679184"/>
            <a:ext cx="10574447"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Las erogaciones que se realizan para el pago de los servidores públicos, son de suma importancia, debido a que el </a:t>
            </a:r>
            <a:r>
              <a:rPr lang="es-MX" sz="1600" b="0" dirty="0">
                <a:solidFill>
                  <a:schemeClr val="tx1"/>
                </a:solidFill>
                <a:latin typeface="Arial" panose="020B0604020202020204" pitchFamily="34" charset="0"/>
                <a:cs typeface="Arial" panose="020B0604020202020204" pitchFamily="34" charset="0"/>
              </a:rPr>
              <a:t>trabajo que desempeñan permite cumplir con las funciones que le corresponden, de conformidad con la Ley del Organismo Ejecutivo, Decreto Número 114-97 del Congreso de la República de Guatemala y el Reglamento Orgánico Interno de la Secretaría General de la Presidencia de la República, Acuerdo Gubernativo </a:t>
            </a:r>
            <a:r>
              <a:rPr lang="es-MX" sz="1600" b="0" dirty="0" smtClean="0">
                <a:solidFill>
                  <a:schemeClr val="tx1"/>
                </a:solidFill>
                <a:latin typeface="Arial" panose="020B0604020202020204" pitchFamily="34" charset="0"/>
                <a:cs typeface="Arial" panose="020B0604020202020204" pitchFamily="34" charset="0"/>
              </a:rPr>
              <a:t>Número</a:t>
            </a:r>
            <a:br>
              <a:rPr lang="es-MX" sz="1600" b="0" dirty="0" smtClean="0">
                <a:solidFill>
                  <a:schemeClr val="tx1"/>
                </a:solidFill>
                <a:latin typeface="Arial" panose="020B0604020202020204" pitchFamily="34" charset="0"/>
                <a:cs typeface="Arial" panose="020B0604020202020204" pitchFamily="34" charset="0"/>
              </a:rPr>
            </a:br>
            <a:r>
              <a:rPr lang="es-MX" sz="1600" b="0" dirty="0" smtClean="0">
                <a:solidFill>
                  <a:schemeClr val="tx1"/>
                </a:solidFill>
                <a:latin typeface="Arial" panose="020B0604020202020204" pitchFamily="34" charset="0"/>
                <a:cs typeface="Arial" panose="020B0604020202020204" pitchFamily="34" charset="0"/>
              </a:rPr>
              <a:t>80-2020</a:t>
            </a:r>
            <a:r>
              <a:rPr lang="es-MX" sz="1600" b="0" dirty="0">
                <a:solidFill>
                  <a:schemeClr val="tx1"/>
                </a:solidFill>
                <a:latin typeface="Arial" panose="020B0604020202020204" pitchFamily="34" charset="0"/>
                <a:cs typeface="Arial" panose="020B0604020202020204" pitchFamily="34" charset="0"/>
              </a:rPr>
              <a:t>.</a:t>
            </a:r>
          </a:p>
          <a:p>
            <a:pPr algn="just">
              <a:lnSpc>
                <a:spcPct val="150000"/>
              </a:lnSpc>
            </a:pPr>
            <a:endParaRPr lang="es-MX" sz="1600" b="0" dirty="0">
              <a:solidFill>
                <a:schemeClr val="tx1"/>
              </a:solidFill>
              <a:latin typeface="Arial" panose="020B0604020202020204" pitchFamily="34" charset="0"/>
              <a:cs typeface="Arial" panose="020B0604020202020204" pitchFamily="34" charset="0"/>
            </a:endParaRPr>
          </a:p>
          <a:p>
            <a:pPr algn="just">
              <a:lnSpc>
                <a:spcPct val="150000"/>
              </a:lnSpc>
            </a:pPr>
            <a:r>
              <a:rPr lang="es-MX" sz="1600" b="0" dirty="0">
                <a:solidFill>
                  <a:schemeClr val="tx1"/>
                </a:solidFill>
                <a:latin typeface="Arial" panose="020B0604020202020204" pitchFamily="34" charset="0"/>
                <a:cs typeface="Arial" panose="020B0604020202020204" pitchFamily="34" charset="0"/>
              </a:rPr>
              <a:t>La función principal de la Secretaría General de la Presidencia de la República, es velar para que los asuntos de Gobierno del Despacho del Presidente de la República, se tramiten en observancia del ordenamiento jurídico con eficiencia, eficacia y probidad dentro del ámbito de su competencia, por lo que el recurso humano reviste vital importancia para el funcionamiento de la misma, brindando certeza jurídica y administrativa de carácter constante e inmediato al Presidente de la República.</a:t>
            </a:r>
            <a:endParaRPr lang="es-GT" sz="1600" b="0" dirty="0">
              <a:solidFill>
                <a:schemeClr val="accent1">
                  <a:lumMod val="50000"/>
                </a:schemeClr>
              </a:solidFill>
              <a:latin typeface="Arial" panose="020B0604020202020204" pitchFamily="34" charset="0"/>
              <a:cs typeface="Arial" panose="020B0604020202020204" pitchFamily="34" charset="0"/>
            </a:endParaRP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endParaRPr lang="es-GT" sz="1600" b="0" dirty="0">
              <a:solidFill>
                <a:schemeClr val="accent1">
                  <a:lumMod val="50000"/>
                </a:schemeClr>
              </a:solidFill>
              <a:latin typeface="Arial" panose="020B0604020202020204" pitchFamily="34" charset="0"/>
              <a:cs typeface="Arial" panose="020B0604020202020204" pitchFamily="34" charset="0"/>
            </a:endParaRPr>
          </a:p>
          <a:p>
            <a:r>
              <a:rPr lang="es-GT" sz="1600" b="0" dirty="0">
                <a:solidFill>
                  <a:schemeClr val="accent1">
                    <a:lumMod val="50000"/>
                  </a:schemeClr>
                </a:solidFill>
                <a:latin typeface="Arial" panose="020B0604020202020204" pitchFamily="34" charset="0"/>
                <a:cs typeface="Arial" panose="020B0604020202020204" pitchFamily="34" charset="0"/>
              </a:rPr>
              <a:t/>
            </a:r>
            <a:br>
              <a:rPr lang="es-GT" sz="1600" b="0" dirty="0">
                <a:solidFill>
                  <a:schemeClr val="accent1">
                    <a:lumMod val="50000"/>
                  </a:schemeClr>
                </a:solidFill>
                <a:latin typeface="Arial" panose="020B0604020202020204" pitchFamily="34" charset="0"/>
                <a:cs typeface="Arial" panose="020B0604020202020204" pitchFamily="34" charset="0"/>
              </a:rPr>
            </a:br>
            <a:endParaRPr lang="es-GT" sz="16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35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508429"/>
            <a:ext cx="9685537" cy="129266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PAGO DE SALARIOS A SERVIDORES </a:t>
            </a:r>
            <a:r>
              <a:rPr lang="es-GT" sz="2600" b="1" dirty="0" smtClean="0">
                <a:latin typeface="Arial" panose="020B0604020202020204" pitchFamily="34" charset="0"/>
                <a:cs typeface="Arial" panose="020B0604020202020204" pitchFamily="34" charset="0"/>
              </a:rPr>
              <a:t>PÚBLICOS DE LA SECRETARÍA GENERAL DE LA PRESIDENCIA DE LA REPÚBLICA </a:t>
            </a:r>
            <a:r>
              <a:rPr lang="es-GT" sz="2600" b="1" dirty="0">
                <a:latin typeface="Arial" panose="020B0604020202020204" pitchFamily="34" charset="0"/>
                <a:cs typeface="Arial" panose="020B0604020202020204" pitchFamily="34" charset="0"/>
              </a:rPr>
              <a:t>A LA FECHA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1F98226F-DD49-4C73-B5A2-2178D69D10F2}"/>
              </a:ext>
            </a:extLst>
          </p:cNvPr>
          <p:cNvSpPr txBox="1">
            <a:spLocks/>
          </p:cNvSpPr>
          <p:nvPr/>
        </p:nvSpPr>
        <p:spPr>
          <a:xfrm>
            <a:off x="592069" y="1801091"/>
            <a:ext cx="7406641" cy="402633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rgbClr val="000000"/>
                </a:solidFill>
                <a:latin typeface="Arial" panose="020B0604020202020204" pitchFamily="34" charset="0"/>
                <a:cs typeface="Arial" panose="020B0604020202020204" pitchFamily="34" charset="0"/>
              </a:rPr>
              <a:t>Presupuesto vigente total 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23,084,788.00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r>
              <a:rPr lang="es-GT" sz="2700" b="0" dirty="0" smtClean="0">
                <a:solidFill>
                  <a:srgbClr val="000000"/>
                </a:solidFill>
                <a:latin typeface="Arial" panose="020B0604020202020204" pitchFamily="34" charset="0"/>
                <a:cs typeface="Arial" panose="020B0604020202020204" pitchFamily="34" charset="0"/>
              </a:rPr>
              <a:t>Presupuesto </a:t>
            </a:r>
            <a:r>
              <a:rPr lang="es-GT" sz="2700" b="0" dirty="0">
                <a:solidFill>
                  <a:srgbClr val="000000"/>
                </a:solidFill>
                <a:latin typeface="Arial" panose="020B0604020202020204" pitchFamily="34" charset="0"/>
                <a:cs typeface="Arial" panose="020B0604020202020204" pitchFamily="34" charset="0"/>
              </a:rPr>
              <a:t>utilizado al </a:t>
            </a:r>
            <a:r>
              <a:rPr lang="es-GT" sz="2700" u="sng" dirty="0">
                <a:solidFill>
                  <a:srgbClr val="000000"/>
                </a:solidFill>
                <a:latin typeface="Arial" panose="020B0604020202020204" pitchFamily="34" charset="0"/>
                <a:cs typeface="Arial" panose="020B0604020202020204" pitchFamily="34" charset="0"/>
              </a:rPr>
              <a:t>segundo cuatrimestre 2022</a:t>
            </a:r>
            <a:r>
              <a:rPr lang="es-GT" sz="2700" dirty="0">
                <a:solidFill>
                  <a:srgbClr val="000000"/>
                </a:solidFill>
                <a:latin typeface="Arial" panose="020B0604020202020204" pitchFamily="34" charset="0"/>
                <a:cs typeface="Arial" panose="020B0604020202020204" pitchFamily="34" charset="0"/>
              </a:rPr>
              <a:t> </a:t>
            </a:r>
            <a:r>
              <a:rPr lang="es-GT" sz="2700" b="0" dirty="0">
                <a:solidFill>
                  <a:srgbClr val="000000"/>
                </a:solidFill>
                <a:latin typeface="Arial" panose="020B0604020202020204" pitchFamily="34" charset="0"/>
                <a:cs typeface="Arial" panose="020B0604020202020204" pitchFamily="34" charset="0"/>
              </a:rPr>
              <a:t>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14,063,081.40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r>
              <a:rPr lang="es-GT" sz="2700" b="0" dirty="0" smtClean="0">
                <a:solidFill>
                  <a:srgbClr val="000000"/>
                </a:solidFill>
                <a:latin typeface="Arial" panose="020B0604020202020204" pitchFamily="34" charset="0"/>
                <a:cs typeface="Arial" panose="020B0604020202020204" pitchFamily="34" charset="0"/>
              </a:rPr>
              <a:t>Saldo </a:t>
            </a:r>
            <a:r>
              <a:rPr lang="es-GT" sz="2700" b="0" dirty="0">
                <a:solidFill>
                  <a:srgbClr val="000000"/>
                </a:solidFill>
                <a:latin typeface="Arial" panose="020B0604020202020204" pitchFamily="34" charset="0"/>
                <a:cs typeface="Arial" panose="020B0604020202020204" pitchFamily="34" charset="0"/>
              </a:rPr>
              <a:t>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9,021,706.60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F7A154BA-6F3D-4F4E-8BA4-E5FB563D6914}"/>
              </a:ext>
            </a:extLst>
          </p:cNvPr>
          <p:cNvSpPr txBox="1">
            <a:spLocks/>
          </p:cNvSpPr>
          <p:nvPr/>
        </p:nvSpPr>
        <p:spPr>
          <a:xfrm>
            <a:off x="8272712" y="2633187"/>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87.11%</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MX" sz="2200" dirty="0">
                <a:solidFill>
                  <a:schemeClr val="tx1"/>
                </a:solidFill>
                <a:latin typeface="Arial" panose="020B0604020202020204" pitchFamily="34" charset="0"/>
                <a:cs typeface="Arial" panose="020B0604020202020204" pitchFamily="34" charset="0"/>
              </a:rPr>
              <a:t>Secretaría General de la Presidencia de la República </a:t>
            </a:r>
            <a:endParaRPr lang="es-GT" sz="2000" dirty="0">
              <a:solidFill>
                <a:schemeClr val="accent1">
                  <a:lumMod val="50000"/>
                </a:schemeClr>
              </a:solidFill>
              <a:latin typeface="Arial" panose="020B0604020202020204" pitchFamily="34" charset="0"/>
              <a:cs typeface="Arial" panose="020B0604020202020204" pitchFamily="34" charset="0"/>
            </a:endParaRPr>
          </a:p>
          <a:p>
            <a:pPr>
              <a:lnSpc>
                <a:spcPct val="150000"/>
              </a:lnSpc>
            </a:pP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8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PAGO DE SALARIOS A SERVIDORES PÚBLICOS A LA FECHA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E40743F2-234A-4544-BBAC-8877FB423F76}"/>
              </a:ext>
            </a:extLst>
          </p:cNvPr>
          <p:cNvSpPr txBox="1">
            <a:spLocks/>
          </p:cNvSpPr>
          <p:nvPr/>
        </p:nvSpPr>
        <p:spPr>
          <a:xfrm>
            <a:off x="8219217" y="1734081"/>
            <a:ext cx="3327219" cy="21465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latin typeface="Arial" panose="020B0604020202020204" pitchFamily="34" charset="0"/>
                <a:cs typeface="Arial" panose="020B0604020202020204" pitchFamily="34" charset="0"/>
              </a:rPr>
              <a:t/>
            </a:r>
            <a:br>
              <a:rPr lang="es-GT" sz="1800" b="0" dirty="0">
                <a:latin typeface="Arial" panose="020B0604020202020204" pitchFamily="34" charset="0"/>
                <a:cs typeface="Arial" panose="020B0604020202020204" pitchFamily="34" charset="0"/>
              </a:rPr>
            </a:br>
            <a:r>
              <a:rPr lang="es-GT" sz="1800" b="0" dirty="0">
                <a:latin typeface="Arial" panose="020B0604020202020204" pitchFamily="34" charset="0"/>
                <a:cs typeface="Arial" panose="020B0604020202020204" pitchFamily="34" charset="0"/>
              </a:rPr>
              <a:t>Para la </a:t>
            </a:r>
            <a:r>
              <a:rPr lang="es-GT"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 </a:t>
            </a:r>
            <a:r>
              <a:rPr lang="es-GT" sz="1900" b="0" dirty="0" smtClean="0">
                <a:solidFill>
                  <a:schemeClr val="tx1"/>
                </a:solidFill>
                <a:latin typeface="Arial" panose="020B0604020202020204" pitchFamily="34" charset="0"/>
                <a:cs typeface="Arial" panose="020B0604020202020204" pitchFamily="34" charset="0"/>
              </a:rPr>
              <a:t>este </a:t>
            </a:r>
            <a:r>
              <a:rPr lang="es-GT" sz="1900" b="0" dirty="0">
                <a:solidFill>
                  <a:schemeClr val="tx1"/>
                </a:solidFill>
                <a:latin typeface="Arial" panose="020B0604020202020204" pitchFamily="34" charset="0"/>
                <a:cs typeface="Arial" panose="020B0604020202020204" pitchFamily="34" charset="0"/>
              </a:rPr>
              <a:t>rubro constituye el </a:t>
            </a:r>
            <a:r>
              <a:rPr lang="es-GT" sz="1900" dirty="0" smtClean="0">
                <a:solidFill>
                  <a:srgbClr val="FF0000"/>
                </a:solidFill>
                <a:latin typeface="Arial" panose="020B0604020202020204" pitchFamily="34" charset="0"/>
                <a:cs typeface="Arial" panose="020B0604020202020204" pitchFamily="34" charset="0"/>
              </a:rPr>
              <a:t>88.04</a:t>
            </a:r>
            <a:r>
              <a:rPr lang="es-GT" sz="1800" dirty="0" smtClean="0">
                <a:solidFill>
                  <a:srgbClr val="FF0000"/>
                </a:solidFill>
                <a:latin typeface="Arial" panose="020B0604020202020204" pitchFamily="34" charset="0"/>
                <a:cs typeface="Arial" panose="020B0604020202020204" pitchFamily="34" charset="0"/>
              </a:rPr>
              <a:t>%</a:t>
            </a:r>
            <a:r>
              <a:rPr lang="es-GT" sz="1900" b="0" dirty="0" smtClean="0">
                <a:solidFill>
                  <a:schemeClr val="tx1"/>
                </a:solidFill>
                <a:latin typeface="Arial" panose="020B0604020202020204" pitchFamily="34" charset="0"/>
                <a:cs typeface="Arial" panose="020B0604020202020204" pitchFamily="34" charset="0"/>
              </a:rPr>
              <a:t> </a:t>
            </a:r>
            <a:r>
              <a:rPr lang="es-GT" sz="1800" b="0" dirty="0" smtClean="0">
                <a:solidFill>
                  <a:schemeClr val="tx1"/>
                </a:solidFill>
                <a:latin typeface="Arial" panose="020B0604020202020204" pitchFamily="34" charset="0"/>
                <a:cs typeface="Arial" panose="020B0604020202020204" pitchFamily="34" charset="0"/>
              </a:rPr>
              <a:t>del total de su presupuesto.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8" name="Grupo 7"/>
          <p:cNvGrpSpPr/>
          <p:nvPr/>
        </p:nvGrpSpPr>
        <p:grpSpPr>
          <a:xfrm>
            <a:off x="2074970" y="1696461"/>
            <a:ext cx="5747350" cy="2500033"/>
            <a:chOff x="4781146" y="1754979"/>
            <a:chExt cx="5792258" cy="2607248"/>
          </a:xfrm>
        </p:grpSpPr>
        <p:sp>
          <p:nvSpPr>
            <p:cNvPr id="11" name="Título 1">
              <a:extLst>
                <a:ext uri="{FF2B5EF4-FFF2-40B4-BE49-F238E27FC236}">
                  <a16:creationId xmlns:a16="http://schemas.microsoft.com/office/drawing/2014/main" id="{E40743F2-234A-4544-BBAC-8877FB423F76}"/>
                </a:ext>
              </a:extLst>
            </p:cNvPr>
            <p:cNvSpPr txBox="1">
              <a:spLocks/>
            </p:cNvSpPr>
            <p:nvPr/>
          </p:nvSpPr>
          <p:spPr>
            <a:xfrm>
              <a:off x="4781146" y="2071020"/>
              <a:ext cx="5792258" cy="22912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10,124,500.00</a:t>
              </a:r>
              <a:endParaRPr lang="es-GT" b="1" dirty="0">
                <a:solidFill>
                  <a:srgbClr val="0070C0"/>
                </a:solidFill>
                <a:latin typeface="Arial" panose="020B0604020202020204" pitchFamily="34" charset="0"/>
                <a:cs typeface="Arial" panose="020B0604020202020204" pitchFamily="34" charset="0"/>
              </a:endParaRPr>
            </a:p>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utilizado </a:t>
              </a:r>
              <a:r>
                <a:rPr lang="es-GT" sz="1100" b="0" dirty="0" smtClean="0">
                  <a:solidFill>
                    <a:schemeClr val="tx1"/>
                  </a:solidFill>
                  <a:latin typeface="Arial" panose="020B0604020202020204" pitchFamily="34" charset="0"/>
                  <a:cs typeface="Arial" panose="020B0604020202020204" pitchFamily="34" charset="0"/>
                </a:rPr>
                <a:t>al </a:t>
              </a:r>
              <a:r>
                <a:rPr lang="es-GT" sz="1100" u="sng" dirty="0" smtClean="0">
                  <a:solidFill>
                    <a:schemeClr val="tx1"/>
                  </a:solidFill>
                  <a:latin typeface="Arial" panose="020B0604020202020204" pitchFamily="34" charset="0"/>
                  <a:cs typeface="Arial" panose="020B0604020202020204" pitchFamily="34" charset="0"/>
                </a:rPr>
                <a:t>segundo </a:t>
              </a:r>
              <a:r>
                <a:rPr lang="es-GT" sz="1100" u="sng" dirty="0">
                  <a:solidFill>
                    <a:schemeClr val="tx1"/>
                  </a:solidFill>
                  <a:latin typeface="Arial" panose="020B0604020202020204" pitchFamily="34" charset="0"/>
                  <a:cs typeface="Arial" panose="020B0604020202020204" pitchFamily="34" charset="0"/>
                </a:rPr>
                <a:t>cuatrimestre </a:t>
              </a:r>
              <a:r>
                <a:rPr lang="es-GT" sz="1100" u="sng" dirty="0" smtClean="0">
                  <a:solidFill>
                    <a:schemeClr val="tx1"/>
                  </a:solidFill>
                  <a:latin typeface="Arial" panose="020B0604020202020204" pitchFamily="34" charset="0"/>
                  <a:cs typeface="Arial" panose="020B0604020202020204" pitchFamily="34" charset="0"/>
                </a:rPr>
                <a:t>2022</a:t>
              </a:r>
              <a:r>
                <a:rPr lang="es-GT" sz="1100" dirty="0" smtClean="0">
                  <a:solidFill>
                    <a:schemeClr val="tx1"/>
                  </a:solidFill>
                  <a:latin typeface="Arial" panose="020B0604020202020204" pitchFamily="34" charset="0"/>
                  <a:cs typeface="Arial" panose="020B0604020202020204" pitchFamily="34" charset="0"/>
                </a:rPr>
                <a:t> </a:t>
              </a:r>
              <a:r>
                <a:rPr lang="es-GT" sz="11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  5,702,725.76</a:t>
              </a:r>
              <a:endParaRPr lang="es-GT" b="1" dirty="0">
                <a:solidFill>
                  <a:srgbClr val="0070C0"/>
                </a:solidFill>
                <a:latin typeface="Arial" panose="020B0604020202020204" pitchFamily="34" charset="0"/>
                <a:cs typeface="Arial" panose="020B0604020202020204" pitchFamily="34" charset="0"/>
              </a:endParaRPr>
            </a:p>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pendiente de utilizar 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  4,421,774.24 </a:t>
              </a:r>
              <a:endParaRPr lang="es-GT"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900" b="0" dirty="0">
                <a:solidFill>
                  <a:schemeClr val="accent1">
                    <a:lumMod val="50000"/>
                  </a:schemeClr>
                </a:solidFill>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id="{67D0DB10-AE31-47D2-A485-453D2186D26D}"/>
                </a:ext>
              </a:extLst>
            </p:cNvPr>
            <p:cNvSpPr txBox="1">
              <a:spLocks/>
            </p:cNvSpPr>
            <p:nvPr/>
          </p:nvSpPr>
          <p:spPr>
            <a:xfrm>
              <a:off x="4781146" y="1754979"/>
              <a:ext cx="5792258" cy="32179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endPar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4" name="Grupo 13"/>
          <p:cNvGrpSpPr/>
          <p:nvPr/>
        </p:nvGrpSpPr>
        <p:grpSpPr>
          <a:xfrm>
            <a:off x="2021098" y="4037893"/>
            <a:ext cx="5810186" cy="2688406"/>
            <a:chOff x="904718" y="3660197"/>
            <a:chExt cx="5810186" cy="2688406"/>
          </a:xfrm>
        </p:grpSpPr>
        <p:sp>
          <p:nvSpPr>
            <p:cNvPr id="15" name="Título 1">
              <a:extLst>
                <a:ext uri="{FF2B5EF4-FFF2-40B4-BE49-F238E27FC236}">
                  <a16:creationId xmlns:a16="http://schemas.microsoft.com/office/drawing/2014/main" id="{67D0DB10-AE31-47D2-A485-453D2186D26D}"/>
                </a:ext>
              </a:extLst>
            </p:cNvPr>
            <p:cNvSpPr txBox="1">
              <a:spLocks/>
            </p:cNvSpPr>
            <p:nvPr/>
          </p:nvSpPr>
          <p:spPr>
            <a:xfrm>
              <a:off x="922646" y="3660197"/>
              <a:ext cx="5792258" cy="321798"/>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endPar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ítulo 1">
              <a:extLst>
                <a:ext uri="{FF2B5EF4-FFF2-40B4-BE49-F238E27FC236}">
                  <a16:creationId xmlns:a16="http://schemas.microsoft.com/office/drawing/2014/main" id="{E40743F2-234A-4544-BBAC-8877FB423F76}"/>
                </a:ext>
              </a:extLst>
            </p:cNvPr>
            <p:cNvSpPr txBox="1">
              <a:spLocks/>
            </p:cNvSpPr>
            <p:nvPr/>
          </p:nvSpPr>
          <p:spPr>
            <a:xfrm>
              <a:off x="904718" y="3660197"/>
              <a:ext cx="5792258" cy="268840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vigente total 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3,688,050.00</a:t>
              </a:r>
              <a:endParaRPr lang="es-GT" b="1" dirty="0">
                <a:solidFill>
                  <a:srgbClr val="0070C0"/>
                </a:solidFill>
                <a:latin typeface="Arial" panose="020B0604020202020204" pitchFamily="34" charset="0"/>
                <a:cs typeface="Arial" panose="020B0604020202020204" pitchFamily="34" charset="0"/>
              </a:endParaRPr>
            </a:p>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utilizado al </a:t>
              </a:r>
              <a:r>
                <a:rPr lang="es-GT" sz="1100" u="sng" dirty="0" smtClean="0">
                  <a:solidFill>
                    <a:schemeClr val="tx1"/>
                  </a:solidFill>
                  <a:latin typeface="Arial" panose="020B0604020202020204" pitchFamily="34" charset="0"/>
                  <a:cs typeface="Arial" panose="020B0604020202020204" pitchFamily="34" charset="0"/>
                </a:rPr>
                <a:t>segundo </a:t>
              </a:r>
              <a:r>
                <a:rPr lang="es-GT" sz="1100" u="sng" dirty="0">
                  <a:solidFill>
                    <a:schemeClr val="tx1"/>
                  </a:solidFill>
                  <a:latin typeface="Arial" panose="020B0604020202020204" pitchFamily="34" charset="0"/>
                  <a:cs typeface="Arial" panose="020B0604020202020204" pitchFamily="34" charset="0"/>
                </a:rPr>
                <a:t>cuatrimestre </a:t>
              </a:r>
              <a:r>
                <a:rPr lang="es-GT" sz="1100" u="sng" dirty="0" smtClean="0">
                  <a:solidFill>
                    <a:schemeClr val="tx1"/>
                  </a:solidFill>
                  <a:latin typeface="Arial" panose="020B0604020202020204" pitchFamily="34" charset="0"/>
                  <a:cs typeface="Arial" panose="020B0604020202020204" pitchFamily="34" charset="0"/>
                </a:rPr>
                <a:t>2022</a:t>
              </a:r>
              <a:r>
                <a:rPr lang="es-GT" sz="1100" dirty="0" smtClean="0">
                  <a:solidFill>
                    <a:schemeClr val="tx1"/>
                  </a:solidFill>
                  <a:latin typeface="Arial" panose="020B0604020202020204" pitchFamily="34" charset="0"/>
                  <a:cs typeface="Arial" panose="020B0604020202020204" pitchFamily="34" charset="0"/>
                </a:rPr>
                <a:t> </a:t>
              </a:r>
              <a:r>
                <a:rPr lang="es-GT" sz="11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2,324,861.87</a:t>
              </a:r>
              <a:endParaRPr lang="es-GT" b="1" dirty="0">
                <a:solidFill>
                  <a:srgbClr val="0070C0"/>
                </a:solidFill>
                <a:latin typeface="Arial" panose="020B0604020202020204" pitchFamily="34" charset="0"/>
                <a:cs typeface="Arial" panose="020B0604020202020204" pitchFamily="34" charset="0"/>
              </a:endParaRPr>
            </a:p>
            <a:p>
              <a:pPr algn="just">
                <a:lnSpc>
                  <a:spcPct val="150000"/>
                </a:lnSpc>
              </a:pPr>
              <a:r>
                <a:rPr lang="es-GT" sz="1100" b="0" dirty="0" smtClean="0">
                  <a:solidFill>
                    <a:schemeClr val="tx1"/>
                  </a:solidFill>
                  <a:latin typeface="Arial" panose="020B0604020202020204" pitchFamily="34" charset="0"/>
                  <a:cs typeface="Arial" panose="020B0604020202020204" pitchFamily="34" charset="0"/>
                </a:rPr>
                <a:t>Presupuesto </a:t>
              </a:r>
              <a:r>
                <a:rPr lang="es-GT" sz="1100" b="0" dirty="0">
                  <a:solidFill>
                    <a:schemeClr val="tx1"/>
                  </a:solidFill>
                  <a:latin typeface="Arial" panose="020B0604020202020204" pitchFamily="34" charset="0"/>
                  <a:cs typeface="Arial" panose="020B0604020202020204" pitchFamily="34" charset="0"/>
                </a:rPr>
                <a:t>pendiente de utilizar para el pago de servidores públicos</a:t>
              </a:r>
            </a:p>
            <a:p>
              <a:pPr marL="0" lvl="1" algn="just">
                <a:lnSpc>
                  <a:spcPct val="150000"/>
                </a:lnSpc>
                <a:spcBef>
                  <a:spcPct val="0"/>
                </a:spcBef>
              </a:pPr>
              <a:r>
                <a:rPr lang="es-GT" b="1" dirty="0">
                  <a:solidFill>
                    <a:srgbClr val="0070C0"/>
                  </a:solidFill>
                  <a:latin typeface="Arial" panose="020B0604020202020204" pitchFamily="34" charset="0"/>
                  <a:cs typeface="Arial" panose="020B0604020202020204" pitchFamily="34" charset="0"/>
                </a:rPr>
                <a:t>Q. </a:t>
              </a:r>
              <a:r>
                <a:rPr lang="es-GT" b="1" dirty="0" smtClean="0">
                  <a:solidFill>
                    <a:srgbClr val="0070C0"/>
                  </a:solidFill>
                  <a:latin typeface="Arial" panose="020B0604020202020204" pitchFamily="34" charset="0"/>
                  <a:cs typeface="Arial" panose="020B0604020202020204" pitchFamily="34" charset="0"/>
                </a:rPr>
                <a:t>1,363,188.13</a:t>
              </a:r>
              <a:endParaRPr lang="es-GT"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900" b="0" dirty="0">
                <a:solidFill>
                  <a:schemeClr val="accent1">
                    <a:lumMod val="50000"/>
                  </a:schemeClr>
                </a:solidFill>
                <a:latin typeface="Arial" panose="020B0604020202020204" pitchFamily="34" charset="0"/>
                <a:cs typeface="Arial" panose="020B0604020202020204" pitchFamily="34" charset="0"/>
              </a:endParaRPr>
            </a:p>
          </p:txBody>
        </p:sp>
      </p:grpSp>
      <p:sp>
        <p:nvSpPr>
          <p:cNvPr id="17" name="Título 1">
            <a:extLst>
              <a:ext uri="{FF2B5EF4-FFF2-40B4-BE49-F238E27FC236}">
                <a16:creationId xmlns:a16="http://schemas.microsoft.com/office/drawing/2014/main" id="{E40743F2-234A-4544-BBAC-8877FB423F76}"/>
              </a:ext>
            </a:extLst>
          </p:cNvPr>
          <p:cNvSpPr txBox="1">
            <a:spLocks/>
          </p:cNvSpPr>
          <p:nvPr/>
        </p:nvSpPr>
        <p:spPr>
          <a:xfrm>
            <a:off x="8219216" y="4175698"/>
            <a:ext cx="3327219" cy="217381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latin typeface="Arial" panose="020B0604020202020204" pitchFamily="34" charset="0"/>
                <a:cs typeface="Arial" panose="020B0604020202020204" pitchFamily="34" charset="0"/>
              </a:rPr>
              <a:t/>
            </a:r>
            <a:br>
              <a:rPr lang="es-GT" sz="1800" b="0" dirty="0">
                <a:latin typeface="Arial" panose="020B0604020202020204" pitchFamily="34" charset="0"/>
                <a:cs typeface="Arial" panose="020B0604020202020204" pitchFamily="34" charset="0"/>
              </a:rPr>
            </a:br>
            <a:r>
              <a:rPr lang="es-GT" sz="1800" b="0" dirty="0" smtClean="0">
                <a:latin typeface="Arial" panose="020B0604020202020204" pitchFamily="34" charset="0"/>
                <a:cs typeface="Arial" panose="020B0604020202020204" pitchFamily="34" charset="0"/>
              </a:rPr>
              <a:t>Para la </a:t>
            </a:r>
            <a:r>
              <a:rPr lang="es-GT"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 </a:t>
            </a:r>
            <a:r>
              <a:rPr lang="es-GT" sz="1900" b="0" dirty="0">
                <a:solidFill>
                  <a:schemeClr val="tx1"/>
                </a:solidFill>
                <a:latin typeface="Arial" panose="020B0604020202020204" pitchFamily="34" charset="0"/>
                <a:cs typeface="Arial" panose="020B0604020202020204" pitchFamily="34" charset="0"/>
              </a:rPr>
              <a:t>este rubro constituye el </a:t>
            </a:r>
            <a:r>
              <a:rPr lang="es-GT" sz="1900" dirty="0" smtClean="0">
                <a:solidFill>
                  <a:srgbClr val="FF0000"/>
                </a:solidFill>
                <a:latin typeface="Arial" panose="020B0604020202020204" pitchFamily="34" charset="0"/>
                <a:cs typeface="Arial" panose="020B0604020202020204" pitchFamily="34" charset="0"/>
              </a:rPr>
              <a:t>73.78</a:t>
            </a:r>
            <a:r>
              <a:rPr lang="es-GT" sz="1800" dirty="0" smtClean="0">
                <a:solidFill>
                  <a:srgbClr val="FF0000"/>
                </a:solidFill>
                <a:latin typeface="Arial" panose="020B0604020202020204" pitchFamily="34" charset="0"/>
                <a:cs typeface="Arial" panose="020B0604020202020204" pitchFamily="34" charset="0"/>
              </a:rPr>
              <a:t>% </a:t>
            </a:r>
            <a:r>
              <a:rPr lang="es-GT" sz="1800" b="0" dirty="0" smtClean="0">
                <a:solidFill>
                  <a:schemeClr val="tx1"/>
                </a:solidFill>
                <a:latin typeface="Arial" panose="020B0604020202020204" pitchFamily="34" charset="0"/>
                <a:cs typeface="Arial" panose="020B0604020202020204" pitchFamily="34" charset="0"/>
              </a:rPr>
              <a:t>del total de su presupuesto.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98" y="1999508"/>
            <a:ext cx="1690344" cy="1547999"/>
          </a:xfrm>
          <a:prstGeom prst="rect">
            <a:avLst/>
          </a:prstGeom>
        </p:spPr>
      </p:pic>
      <p:pic>
        <p:nvPicPr>
          <p:cNvPr id="19" name="Imagen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586" y="4596055"/>
            <a:ext cx="1675512" cy="1078300"/>
          </a:xfrm>
          <a:prstGeom prst="rect">
            <a:avLst/>
          </a:prstGeom>
        </p:spPr>
      </p:pic>
    </p:spTree>
    <p:extLst>
      <p:ext uri="{BB962C8B-B14F-4D97-AF65-F5344CB8AC3E}">
        <p14:creationId xmlns:p14="http://schemas.microsoft.com/office/powerpoint/2010/main" val="410828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954107"/>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a:t>
            </a:r>
            <a:r>
              <a:rPr lang="es-GT" sz="2600" b="1" dirty="0" smtClean="0">
                <a:latin typeface="Arial" panose="020B0604020202020204" pitchFamily="34" charset="0"/>
                <a:cs typeface="Arial" panose="020B0604020202020204" pitchFamily="34" charset="0"/>
              </a:rPr>
              <a:t>INVIERTE</a:t>
            </a:r>
            <a:r>
              <a:rPr lang="es-GT" sz="2800" b="1" dirty="0">
                <a:latin typeface="Arial" panose="020B0604020202020204" pitchFamily="34" charset="0"/>
                <a:cs typeface="Arial" panose="020B0604020202020204" pitchFamily="34" charset="0"/>
              </a:rPr>
              <a:t> LA SECRETARÍA GENERAL DE LA PRESIDENCIA DE LA REPÚBLICA</a:t>
            </a:r>
            <a:r>
              <a:rPr lang="es-GT" sz="2600" b="1" dirty="0" smtClean="0">
                <a:latin typeface="Arial" panose="020B0604020202020204" pitchFamily="34" charset="0"/>
                <a:cs typeface="Arial" panose="020B0604020202020204" pitchFamily="34" charset="0"/>
              </a:rPr>
              <a:t>?</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A27F1B47-CD23-4F97-8C57-964E7A9700D4}"/>
              </a:ext>
            </a:extLst>
          </p:cNvPr>
          <p:cNvSpPr txBox="1">
            <a:spLocks/>
          </p:cNvSpPr>
          <p:nvPr/>
        </p:nvSpPr>
        <p:spPr>
          <a:xfrm>
            <a:off x="860079" y="2014558"/>
            <a:ext cx="10497689" cy="484344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MX" sz="2000" b="0" dirty="0" smtClean="0">
                <a:solidFill>
                  <a:schemeClr val="tx1"/>
                </a:solidFill>
                <a:latin typeface="Arial" panose="020B0604020202020204" pitchFamily="34" charset="0"/>
                <a:cs typeface="Arial" panose="020B0604020202020204" pitchFamily="34" charset="0"/>
              </a:rPr>
              <a:t>El </a:t>
            </a:r>
            <a:r>
              <a:rPr lang="es-MX" sz="2000" b="0" dirty="0">
                <a:solidFill>
                  <a:schemeClr val="tx1"/>
                </a:solidFill>
                <a:latin typeface="Arial" panose="020B0604020202020204" pitchFamily="34" charset="0"/>
                <a:cs typeface="Arial" panose="020B0604020202020204" pitchFamily="34" charset="0"/>
              </a:rPr>
              <a:t>presupuesto de Inversión vigente de la Secretaría General de la Presidencia de la República, se encuentra principalmente en los renglones de gasto 322 Mobiliario y equipo de oficina, 324 Equipo Educacional y Recreativo, 325 Equipo de Transporte, 326 Equipo para </a:t>
            </a:r>
            <a:r>
              <a:rPr lang="es-MX" sz="2000" b="0" dirty="0" smtClean="0">
                <a:solidFill>
                  <a:schemeClr val="tx1"/>
                </a:solidFill>
                <a:latin typeface="Arial" panose="020B0604020202020204" pitchFamily="34" charset="0"/>
                <a:cs typeface="Arial" panose="020B0604020202020204" pitchFamily="34" charset="0"/>
              </a:rPr>
              <a:t>Comunicaciones y </a:t>
            </a:r>
            <a:r>
              <a:rPr lang="es-MX" sz="2000" b="0" dirty="0">
                <a:solidFill>
                  <a:schemeClr val="tx1"/>
                </a:solidFill>
                <a:latin typeface="Arial" panose="020B0604020202020204" pitchFamily="34" charset="0"/>
                <a:cs typeface="Arial" panose="020B0604020202020204" pitchFamily="34" charset="0"/>
              </a:rPr>
              <a:t>328 Equipo de </a:t>
            </a:r>
            <a:r>
              <a:rPr lang="es-MX" sz="2000" b="0" dirty="0" smtClean="0">
                <a:solidFill>
                  <a:schemeClr val="tx1"/>
                </a:solidFill>
                <a:latin typeface="Arial" panose="020B0604020202020204" pitchFamily="34" charset="0"/>
                <a:cs typeface="Arial" panose="020B0604020202020204" pitchFamily="34" charset="0"/>
              </a:rPr>
              <a:t>cómputo.</a:t>
            </a: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58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C671FD01-4362-45F8-9D18-B87B582FBBF4}"/>
              </a:ext>
            </a:extLst>
          </p:cNvPr>
          <p:cNvSpPr txBox="1">
            <a:spLocks/>
          </p:cNvSpPr>
          <p:nvPr/>
        </p:nvSpPr>
        <p:spPr>
          <a:xfrm>
            <a:off x="705394" y="184160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470,802.00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segundo cuatrimestre 2022</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264,746.28</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206,055.72</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5AE0DDC3-E50A-46E6-AAA6-DB777E3F4468}"/>
              </a:ext>
            </a:extLst>
          </p:cNvPr>
          <p:cNvSpPr txBox="1">
            <a:spLocks/>
          </p:cNvSpPr>
          <p:nvPr/>
        </p:nvSpPr>
        <p:spPr>
          <a:xfrm>
            <a:off x="8260397" y="2691198"/>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1.78%</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MX" sz="2200" dirty="0">
                <a:solidFill>
                  <a:schemeClr val="tx1"/>
                </a:solidFill>
                <a:latin typeface="Arial" panose="020B0604020202020204" pitchFamily="34" charset="0"/>
                <a:cs typeface="Arial" panose="020B0604020202020204" pitchFamily="34" charset="0"/>
              </a:rPr>
              <a:t>Secretaría General de la Presidencia de la República </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50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E40743F2-234A-4544-BBAC-8877FB423F76}"/>
              </a:ext>
            </a:extLst>
          </p:cNvPr>
          <p:cNvSpPr txBox="1">
            <a:spLocks/>
          </p:cNvSpPr>
          <p:nvPr/>
        </p:nvSpPr>
        <p:spPr>
          <a:xfrm>
            <a:off x="1984409" y="1778632"/>
            <a:ext cx="10351970" cy="205004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20000"/>
              </a:lnSpc>
            </a:pPr>
            <a:r>
              <a:rPr lang="es-GT" sz="16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20000"/>
              </a:lnSpc>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70,000.00</a:t>
            </a:r>
          </a:p>
          <a:p>
            <a:pPr algn="just">
              <a:lnSpc>
                <a:spcPct val="150000"/>
              </a:lnSpc>
            </a:pPr>
            <a:endParaRPr lang="es-GT" sz="500" b="0" dirty="0" smtClean="0">
              <a:solidFill>
                <a:schemeClr val="tx1"/>
              </a:solidFill>
              <a:latin typeface="Arial" panose="020B0604020202020204" pitchFamily="34" charset="0"/>
              <a:cs typeface="Arial" panose="020B0604020202020204" pitchFamily="34" charset="0"/>
            </a:endParaRPr>
          </a:p>
          <a:p>
            <a:pPr algn="just">
              <a:lnSpc>
                <a:spcPct val="120000"/>
              </a:lnSpc>
            </a:pPr>
            <a:r>
              <a:rPr lang="es-GT" sz="1600" b="0" dirty="0" smtClean="0">
                <a:solidFill>
                  <a:schemeClr val="tx1"/>
                </a:solidFill>
                <a:latin typeface="Arial" panose="020B0604020202020204" pitchFamily="34" charset="0"/>
                <a:cs typeface="Arial" panose="020B0604020202020204" pitchFamily="34" charset="0"/>
              </a:rPr>
              <a:t>Presupuesto </a:t>
            </a:r>
            <a:r>
              <a:rPr lang="es-GT" sz="1600" b="0" dirty="0">
                <a:solidFill>
                  <a:schemeClr val="tx1"/>
                </a:solidFill>
                <a:latin typeface="Arial" panose="020B0604020202020204" pitchFamily="34" charset="0"/>
                <a:cs typeface="Arial" panose="020B0604020202020204" pitchFamily="34" charset="0"/>
              </a:rPr>
              <a:t>utilizado al </a:t>
            </a:r>
            <a:r>
              <a:rPr lang="es-GT" sz="1600" u="sng" dirty="0" smtClean="0">
                <a:solidFill>
                  <a:schemeClr val="tx1"/>
                </a:solidFill>
                <a:latin typeface="Arial" panose="020B0604020202020204" pitchFamily="34" charset="0"/>
                <a:cs typeface="Arial" panose="020B0604020202020204" pitchFamily="34" charset="0"/>
              </a:rPr>
              <a:t>Segundo </a:t>
            </a:r>
            <a:r>
              <a:rPr lang="es-GT" sz="1600" u="sng" dirty="0">
                <a:solidFill>
                  <a:schemeClr val="tx1"/>
                </a:solidFill>
                <a:latin typeface="Arial" panose="020B0604020202020204" pitchFamily="34" charset="0"/>
                <a:cs typeface="Arial" panose="020B0604020202020204" pitchFamily="34" charset="0"/>
              </a:rPr>
              <a:t>C</a:t>
            </a:r>
            <a:r>
              <a:rPr lang="es-GT" sz="1600" u="sng" dirty="0" smtClean="0">
                <a:solidFill>
                  <a:schemeClr val="tx1"/>
                </a:solidFill>
                <a:latin typeface="Arial" panose="020B0604020202020204" pitchFamily="34" charset="0"/>
                <a:cs typeface="Arial" panose="020B0604020202020204" pitchFamily="34" charset="0"/>
              </a:rPr>
              <a:t>uatrimestre 2022</a:t>
            </a:r>
            <a:r>
              <a:rPr lang="es-GT" sz="1600" dirty="0" smtClean="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para la inversión</a:t>
            </a:r>
          </a:p>
          <a:p>
            <a:pPr marL="0" lvl="1" algn="just">
              <a:lnSpc>
                <a:spcPct val="120000"/>
              </a:lnSpc>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     799.00</a:t>
            </a:r>
          </a:p>
          <a:p>
            <a:pPr algn="just">
              <a:lnSpc>
                <a:spcPct val="150000"/>
              </a:lnSpc>
            </a:pPr>
            <a:endParaRPr lang="es-GT" sz="800" b="0" dirty="0" smtClean="0">
              <a:solidFill>
                <a:schemeClr val="tx1"/>
              </a:solidFill>
              <a:latin typeface="Arial" panose="020B0604020202020204" pitchFamily="34" charset="0"/>
              <a:cs typeface="Arial" panose="020B0604020202020204" pitchFamily="34" charset="0"/>
            </a:endParaRPr>
          </a:p>
          <a:p>
            <a:pPr algn="just">
              <a:lnSpc>
                <a:spcPct val="120000"/>
              </a:lnSpc>
            </a:pPr>
            <a:r>
              <a:rPr lang="es-GT" sz="1600" b="0" dirty="0" smtClean="0">
                <a:solidFill>
                  <a:schemeClr val="tx1"/>
                </a:solidFill>
                <a:latin typeface="Arial" panose="020B0604020202020204" pitchFamily="34" charset="0"/>
                <a:cs typeface="Arial" panose="020B0604020202020204" pitchFamily="34" charset="0"/>
              </a:rPr>
              <a:t>Presupuesto </a:t>
            </a:r>
            <a:r>
              <a:rPr lang="es-GT" sz="1600" b="0" dirty="0">
                <a:solidFill>
                  <a:schemeClr val="tx1"/>
                </a:solidFill>
                <a:latin typeface="Arial" panose="020B0604020202020204" pitchFamily="34" charset="0"/>
                <a:cs typeface="Arial" panose="020B0604020202020204" pitchFamily="34" charset="0"/>
              </a:rPr>
              <a:t>pendiente de utilizar para la inversión</a:t>
            </a:r>
          </a:p>
          <a:p>
            <a:pPr marL="0" lvl="1" algn="just">
              <a:lnSpc>
                <a:spcPct val="120000"/>
              </a:lnSpc>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 69,201.00</a:t>
            </a:r>
            <a:endParaRPr lang="es-GT" sz="1600" b="1" dirty="0">
              <a:solidFill>
                <a:srgbClr val="0070C0"/>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E40743F2-234A-4544-BBAC-8877FB423F76}"/>
              </a:ext>
            </a:extLst>
          </p:cNvPr>
          <p:cNvSpPr txBox="1">
            <a:spLocks/>
          </p:cNvSpPr>
          <p:nvPr/>
        </p:nvSpPr>
        <p:spPr>
          <a:xfrm>
            <a:off x="8579001" y="1414399"/>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400" b="0" dirty="0">
                <a:latin typeface="Arial" panose="020B0604020202020204" pitchFamily="34" charset="0"/>
                <a:cs typeface="Arial" panose="020B0604020202020204" pitchFamily="34" charset="0"/>
              </a:rPr>
              <a:t>Para la </a:t>
            </a:r>
            <a: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 </a:t>
            </a:r>
            <a:r>
              <a:rPr lang="es-GT" sz="2200" b="0" dirty="0" smtClean="0">
                <a:solidFill>
                  <a:srgbClr val="FF0000"/>
                </a:solidFill>
                <a:latin typeface="Arial" panose="020B0604020202020204" pitchFamily="34" charset="0"/>
                <a:cs typeface="Arial" panose="020B0604020202020204" pitchFamily="34" charset="0"/>
              </a:rPr>
              <a:t>0.61</a:t>
            </a:r>
            <a:r>
              <a:rPr lang="es-GT" sz="2200" dirty="0" smtClean="0">
                <a:solidFill>
                  <a:srgbClr val="FF0000"/>
                </a:solidFill>
                <a:latin typeface="Arial" panose="020B0604020202020204" pitchFamily="34" charset="0"/>
                <a:cs typeface="Arial" panose="020B0604020202020204" pitchFamily="34" charset="0"/>
              </a:rPr>
              <a:t>%</a:t>
            </a:r>
            <a:r>
              <a:rPr lang="es-GT" sz="2200" b="0" dirty="0" smtClean="0">
                <a:latin typeface="Arial" panose="020B0604020202020204" pitchFamily="34" charset="0"/>
                <a:cs typeface="Arial" panose="020B0604020202020204" pitchFamily="34" charset="0"/>
              </a:rPr>
              <a:t> </a:t>
            </a:r>
            <a:r>
              <a:rPr lang="es-GT" sz="2200" b="0" dirty="0" smtClean="0">
                <a:solidFill>
                  <a:schemeClr val="tx1"/>
                </a:solidFill>
                <a:latin typeface="Arial" panose="020B0604020202020204" pitchFamily="34" charset="0"/>
                <a:cs typeface="Arial" panose="020B0604020202020204" pitchFamily="34" charset="0"/>
              </a:rPr>
              <a:t>del </a:t>
            </a:r>
            <a:r>
              <a:rPr lang="es-GT" sz="2200" b="0" dirty="0">
                <a:solidFill>
                  <a:schemeClr val="tx1"/>
                </a:solidFill>
                <a:latin typeface="Arial" panose="020B0604020202020204" pitchFamily="34" charset="0"/>
                <a:cs typeface="Arial" panose="020B0604020202020204" pitchFamily="34" charset="0"/>
              </a:rPr>
              <a:t>total </a:t>
            </a:r>
            <a:r>
              <a:rPr lang="es-GT" sz="2200" b="0" dirty="0" smtClean="0">
                <a:solidFill>
                  <a:schemeClr val="tx1"/>
                </a:solidFill>
                <a:latin typeface="Arial" panose="020B0604020202020204" pitchFamily="34" charset="0"/>
                <a:cs typeface="Arial" panose="020B0604020202020204" pitchFamily="34" charset="0"/>
              </a:rPr>
              <a:t>de su presupuesto.</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1" name="Título 1">
            <a:extLst>
              <a:ext uri="{FF2B5EF4-FFF2-40B4-BE49-F238E27FC236}">
                <a16:creationId xmlns:a16="http://schemas.microsoft.com/office/drawing/2014/main" id="{E40743F2-234A-4544-BBAC-8877FB423F76}"/>
              </a:ext>
            </a:extLst>
          </p:cNvPr>
          <p:cNvSpPr txBox="1">
            <a:spLocks/>
          </p:cNvSpPr>
          <p:nvPr/>
        </p:nvSpPr>
        <p:spPr>
          <a:xfrm>
            <a:off x="1984409" y="3838285"/>
            <a:ext cx="8666074" cy="266180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195,605.00</a:t>
            </a:r>
          </a:p>
          <a:p>
            <a:pPr marL="0" lvl="1" algn="just">
              <a:spcBef>
                <a:spcPct val="0"/>
              </a:spcBef>
            </a:pPr>
            <a:endParaRPr lang="es-GT" sz="9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1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utilizado al </a:t>
            </a:r>
            <a:r>
              <a:rPr lang="es-GT" sz="1600" u="sng" dirty="0" smtClean="0">
                <a:solidFill>
                  <a:schemeClr val="tx1"/>
                </a:solidFill>
                <a:latin typeface="Arial" panose="020B0604020202020204" pitchFamily="34" charset="0"/>
                <a:cs typeface="Arial" panose="020B0604020202020204" pitchFamily="34" charset="0"/>
              </a:rPr>
              <a:t>Segundo </a:t>
            </a:r>
            <a:r>
              <a:rPr lang="es-GT" sz="1600" u="sng" dirty="0">
                <a:solidFill>
                  <a:schemeClr val="tx1"/>
                </a:solidFill>
                <a:latin typeface="Arial" panose="020B0604020202020204" pitchFamily="34" charset="0"/>
                <a:cs typeface="Arial" panose="020B0604020202020204" pitchFamily="34" charset="0"/>
              </a:rPr>
              <a:t>C</a:t>
            </a:r>
            <a:r>
              <a:rPr lang="es-GT" sz="1600" u="sng" dirty="0" smtClean="0">
                <a:solidFill>
                  <a:schemeClr val="tx1"/>
                </a:solidFill>
                <a:latin typeface="Arial" panose="020B0604020202020204" pitchFamily="34" charset="0"/>
                <a:cs typeface="Arial" panose="020B0604020202020204" pitchFamily="34" charset="0"/>
              </a:rPr>
              <a:t>uatrimestre 2022</a:t>
            </a:r>
            <a:r>
              <a:rPr lang="es-GT" sz="1600" dirty="0" smtClean="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para la inversión</a:t>
            </a:r>
          </a:p>
          <a:p>
            <a:pPr marL="0" lvl="1" algn="just">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118,051.00   </a:t>
            </a:r>
          </a:p>
          <a:p>
            <a:pPr marL="0" lvl="1" algn="just">
              <a:spcBef>
                <a:spcPct val="0"/>
              </a:spcBef>
            </a:pPr>
            <a:endParaRPr lang="es-GT" sz="9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spcBef>
                <a:spcPct val="0"/>
              </a:spcBef>
            </a:pPr>
            <a:r>
              <a:rPr lang="es-GT" sz="1600" b="1" dirty="0">
                <a:solidFill>
                  <a:srgbClr val="0070C0"/>
                </a:solidFill>
                <a:latin typeface="Arial" panose="020B0604020202020204" pitchFamily="34" charset="0"/>
                <a:cs typeface="Arial" panose="020B0604020202020204" pitchFamily="34" charset="0"/>
              </a:rPr>
              <a:t>Q. </a:t>
            </a:r>
            <a:r>
              <a:rPr lang="es-GT" sz="1600" b="1" dirty="0" smtClean="0">
                <a:solidFill>
                  <a:srgbClr val="0070C0"/>
                </a:solidFill>
                <a:latin typeface="Arial" panose="020B0604020202020204" pitchFamily="34" charset="0"/>
                <a:cs typeface="Arial" panose="020B0604020202020204" pitchFamily="34" charset="0"/>
              </a:rPr>
              <a:t>  77,554.00</a:t>
            </a:r>
            <a:endParaRPr lang="es-GT" sz="1600" b="1" dirty="0">
              <a:solidFill>
                <a:srgbClr val="0070C0"/>
              </a:solidFill>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id="{67D0DB10-AE31-47D2-A485-453D2186D26D}"/>
              </a:ext>
            </a:extLst>
          </p:cNvPr>
          <p:cNvSpPr txBox="1">
            <a:spLocks/>
          </p:cNvSpPr>
          <p:nvPr/>
        </p:nvSpPr>
        <p:spPr>
          <a:xfrm>
            <a:off x="2063177" y="1499819"/>
            <a:ext cx="6257013" cy="32179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endPar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67D0DB10-AE31-47D2-A485-453D2186D26D}"/>
              </a:ext>
            </a:extLst>
          </p:cNvPr>
          <p:cNvSpPr txBox="1">
            <a:spLocks/>
          </p:cNvSpPr>
          <p:nvPr/>
        </p:nvSpPr>
        <p:spPr>
          <a:xfrm>
            <a:off x="2063176" y="3924387"/>
            <a:ext cx="6257013" cy="321798"/>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endPar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E40743F2-234A-4544-BBAC-8877FB423F76}"/>
              </a:ext>
            </a:extLst>
          </p:cNvPr>
          <p:cNvSpPr txBox="1">
            <a:spLocks/>
          </p:cNvSpPr>
          <p:nvPr/>
        </p:nvSpPr>
        <p:spPr>
          <a:xfrm>
            <a:off x="8649629" y="3838285"/>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400" b="0" dirty="0">
                <a:latin typeface="Arial" panose="020B0604020202020204" pitchFamily="34" charset="0"/>
                <a:cs typeface="Arial" panose="020B0604020202020204" pitchFamily="34" charset="0"/>
              </a:rPr>
              <a:t>Para la </a:t>
            </a:r>
            <a: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a:t>
            </a:r>
            <a:r>
              <a:rPr lang="es-GT"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Asuntos Municipales </a:t>
            </a:r>
            <a:r>
              <a:rPr lang="es-GT" sz="2200" b="0" dirty="0" smtClean="0">
                <a:solidFill>
                  <a:schemeClr val="tx1"/>
                </a:solidFill>
                <a:latin typeface="Arial" panose="020B0604020202020204" pitchFamily="34" charset="0"/>
                <a:cs typeface="Arial" panose="020B0604020202020204" pitchFamily="34" charset="0"/>
              </a:rPr>
              <a:t>este rubro constituye el </a:t>
            </a:r>
            <a:r>
              <a:rPr lang="es-GT" sz="2200" b="0" dirty="0" smtClean="0">
                <a:solidFill>
                  <a:srgbClr val="FF0000"/>
                </a:solidFill>
                <a:latin typeface="Arial" panose="020B0604020202020204" pitchFamily="34" charset="0"/>
                <a:cs typeface="Arial" panose="020B0604020202020204" pitchFamily="34" charset="0"/>
              </a:rPr>
              <a:t>3.91</a:t>
            </a:r>
            <a:r>
              <a:rPr lang="es-GT" sz="2200" dirty="0" smtClean="0">
                <a:solidFill>
                  <a:srgbClr val="FF0000"/>
                </a:solidFill>
                <a:latin typeface="Arial" panose="020B0604020202020204" pitchFamily="34" charset="0"/>
                <a:cs typeface="Arial" panose="020B0604020202020204" pitchFamily="34" charset="0"/>
              </a:rPr>
              <a:t>%</a:t>
            </a:r>
            <a:r>
              <a:rPr lang="es-GT" sz="2200" b="0" dirty="0" smtClean="0">
                <a:latin typeface="Arial" panose="020B0604020202020204" pitchFamily="34" charset="0"/>
                <a:cs typeface="Arial" panose="020B0604020202020204" pitchFamily="34" charset="0"/>
              </a:rPr>
              <a:t> </a:t>
            </a:r>
            <a:r>
              <a:rPr lang="es-GT" sz="2200" b="0" dirty="0" smtClean="0">
                <a:solidFill>
                  <a:schemeClr val="tx1"/>
                </a:solidFill>
                <a:latin typeface="Arial" panose="020B0604020202020204" pitchFamily="34" charset="0"/>
                <a:cs typeface="Arial" panose="020B0604020202020204" pitchFamily="34" charset="0"/>
              </a:rPr>
              <a:t>del </a:t>
            </a:r>
            <a:r>
              <a:rPr lang="es-GT" sz="2200" b="0" dirty="0">
                <a:solidFill>
                  <a:schemeClr val="tx1"/>
                </a:solidFill>
                <a:latin typeface="Arial" panose="020B0604020202020204" pitchFamily="34" charset="0"/>
                <a:cs typeface="Arial" panose="020B0604020202020204" pitchFamily="34" charset="0"/>
              </a:rPr>
              <a:t>total </a:t>
            </a:r>
            <a:r>
              <a:rPr lang="es-GT" sz="2200" b="0" dirty="0" smtClean="0">
                <a:solidFill>
                  <a:schemeClr val="tx1"/>
                </a:solidFill>
                <a:latin typeface="Arial" panose="020B0604020202020204" pitchFamily="34" charset="0"/>
                <a:cs typeface="Arial" panose="020B0604020202020204" pitchFamily="34" charset="0"/>
              </a:rPr>
              <a:t>de su presupuesto.</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33" y="1831222"/>
            <a:ext cx="1690344" cy="1547999"/>
          </a:xfrm>
          <a:prstGeom prst="rect">
            <a:avLst/>
          </a:prstGeom>
        </p:spPr>
      </p:pic>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51" y="4341892"/>
            <a:ext cx="1718625" cy="1172788"/>
          </a:xfrm>
          <a:prstGeom prst="rect">
            <a:avLst/>
          </a:prstGeom>
        </p:spPr>
      </p:pic>
    </p:spTree>
    <p:extLst>
      <p:ext uri="{BB962C8B-B14F-4D97-AF65-F5344CB8AC3E}">
        <p14:creationId xmlns:p14="http://schemas.microsoft.com/office/powerpoint/2010/main" val="237853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948873" y="726091"/>
            <a:ext cx="9408895" cy="954107"/>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¿QUÉ FINALIDADES ATIENDE LA SECRETARÍA GENERAL DE LA PRESIDENCIA DE LA REPÚBLICA?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8" name="Picture 2" descr="Target arm | Icono Gratis">
            <a:extLst>
              <a:ext uri="{FF2B5EF4-FFF2-40B4-BE49-F238E27FC236}">
                <a16:creationId xmlns:a16="http://schemas.microsoft.com/office/drawing/2014/main" id="{9D9C6369-DFBF-4BDA-9D46-5BC151878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4" y="313209"/>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AE969403-F89B-4306-AA5A-257D80D16C24}"/>
              </a:ext>
            </a:extLst>
          </p:cNvPr>
          <p:cNvSpPr txBox="1">
            <a:spLocks/>
          </p:cNvSpPr>
          <p:nvPr/>
        </p:nvSpPr>
        <p:spPr>
          <a:xfrm>
            <a:off x="887239" y="1816459"/>
            <a:ext cx="10311897"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De acuerdo con el Manual de Clasificaciones Presupuestarias para el Sector Público de Guatemala, Servicios Públicos </a:t>
            </a:r>
            <a:r>
              <a:rPr lang="es-GT" sz="2000" b="0" dirty="0" smtClean="0">
                <a:solidFill>
                  <a:schemeClr val="tx1"/>
                </a:solidFill>
                <a:latin typeface="Arial" panose="020B0604020202020204" pitchFamily="34" charset="0"/>
                <a:cs typeface="Arial" panose="020B0604020202020204" pitchFamily="34" charset="0"/>
              </a:rPr>
              <a:t>Generales es la finalidad en la cual se encuentra asignado el </a:t>
            </a:r>
            <a:r>
              <a:rPr lang="es-GT" sz="2000" dirty="0" smtClean="0">
                <a:solidFill>
                  <a:schemeClr val="tx1"/>
                </a:solidFill>
                <a:latin typeface="Arial" panose="020B0604020202020204" pitchFamily="34" charset="0"/>
                <a:cs typeface="Arial" panose="020B0604020202020204" pitchFamily="34" charset="0"/>
              </a:rPr>
              <a:t>100</a:t>
            </a:r>
            <a:r>
              <a:rPr lang="es-GT" sz="2000" dirty="0">
                <a:solidFill>
                  <a:schemeClr val="tx1"/>
                </a:solidFill>
                <a:latin typeface="Arial" panose="020B0604020202020204" pitchFamily="34" charset="0"/>
                <a:cs typeface="Arial" panose="020B0604020202020204" pitchFamily="34" charset="0"/>
              </a:rPr>
              <a:t>%</a:t>
            </a:r>
            <a:r>
              <a:rPr lang="es-GT" sz="2000" b="0" dirty="0">
                <a:solidFill>
                  <a:schemeClr val="tx1"/>
                </a:solidFill>
                <a:latin typeface="Arial" panose="020B0604020202020204" pitchFamily="34" charset="0"/>
                <a:cs typeface="Arial" panose="020B0604020202020204" pitchFamily="34" charset="0"/>
              </a:rPr>
              <a:t> del presupuesto </a:t>
            </a:r>
            <a:r>
              <a:rPr lang="es-GT" sz="2000" b="0" dirty="0" smtClean="0">
                <a:solidFill>
                  <a:schemeClr val="tx1"/>
                </a:solidFill>
                <a:latin typeface="Arial" panose="020B0604020202020204" pitchFamily="34" charset="0"/>
                <a:cs typeface="Arial" panose="020B0604020202020204" pitchFamily="34" charset="0"/>
              </a:rPr>
              <a:t>de </a:t>
            </a:r>
            <a:r>
              <a:rPr lang="es-GT" sz="2000" b="0" dirty="0">
                <a:solidFill>
                  <a:schemeClr val="tx1"/>
                </a:solidFill>
                <a:latin typeface="Arial" panose="020B0604020202020204" pitchFamily="34" charset="0"/>
                <a:cs typeface="Arial" panose="020B0604020202020204" pitchFamily="34" charset="0"/>
              </a:rPr>
              <a:t>la Secretaría General de la Presidencia de la República y las Comisiones Presidenciales Contra la Corrupción y de Asuntos </a:t>
            </a:r>
            <a:r>
              <a:rPr lang="es-GT" sz="2000" b="0" dirty="0" smtClean="0">
                <a:solidFill>
                  <a:schemeClr val="tx1"/>
                </a:solidFill>
                <a:latin typeface="Arial" panose="020B0604020202020204" pitchFamily="34" charset="0"/>
                <a:cs typeface="Arial" panose="020B0604020202020204" pitchFamily="34" charset="0"/>
              </a:rPr>
              <a:t>Municipales.</a:t>
            </a:r>
            <a:endParaRPr lang="es-GT" sz="2000" b="0" dirty="0">
              <a:solidFill>
                <a:schemeClr val="accent1">
                  <a:lumMod val="50000"/>
                </a:schemeClr>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21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EJECUCIÓN PRESUPUESTARIA POR FINALIDAD AL SEGUNDO CUATRIMESTRE 2022</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Gráfico 4">
            <a:extLst>
              <a:ext uri="{FF2B5EF4-FFF2-40B4-BE49-F238E27FC236}">
                <a16:creationId xmlns:a16="http://schemas.microsoft.com/office/drawing/2014/main" id="{B78277C6-A84A-4603-A315-C3389A552752}"/>
              </a:ext>
            </a:extLst>
          </p:cNvPr>
          <p:cNvGraphicFramePr>
            <a:graphicFrameLocks/>
          </p:cNvGraphicFramePr>
          <p:nvPr>
            <p:extLst>
              <p:ext uri="{D42A27DB-BD31-4B8C-83A1-F6EECF244321}">
                <p14:modId xmlns:p14="http://schemas.microsoft.com/office/powerpoint/2010/main" val="2095316231"/>
              </p:ext>
            </p:extLst>
          </p:nvPr>
        </p:nvGraphicFramePr>
        <p:xfrm>
          <a:off x="2185078" y="1709849"/>
          <a:ext cx="6825962" cy="41987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554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Marcador de contenido 6">
            <a:extLst>
              <a:ext uri="{FF2B5EF4-FFF2-40B4-BE49-F238E27FC236}">
                <a16:creationId xmlns:a16="http://schemas.microsoft.com/office/drawing/2014/main" id="{18262C89-C627-47B8-A075-7CF424768A2F}"/>
              </a:ext>
            </a:extLst>
          </p:cNvPr>
          <p:cNvSpPr txBox="1">
            <a:spLocks/>
          </p:cNvSpPr>
          <p:nvPr/>
        </p:nvSpPr>
        <p:spPr>
          <a:xfrm>
            <a:off x="846159" y="1786551"/>
            <a:ext cx="10646230" cy="461417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gn="just">
              <a:lnSpc>
                <a:spcPct val="150000"/>
              </a:lnSpc>
              <a:buNone/>
            </a:pPr>
            <a:r>
              <a:rPr lang="es-GT" sz="2800" dirty="0">
                <a:latin typeface="Arial" panose="020B0604020202020204" pitchFamily="34" charset="0"/>
                <a:cs typeface="Arial" panose="020B0604020202020204" pitchFamily="34" charset="0"/>
              </a:rPr>
              <a:t>De conformidad con las normas que regulan su funcionamiento, las principales funciones son:</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Dar fe administrativa de los Acuerdos Gubernativos y demás disposiciones del Presidente de la República, suscribiéndolos.</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Distribuir las consultas técnicas y legales a los órganos de asesoría de la Presidencia.</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Revisar los expedientes que se sometan a conocimiento y aprobación del Presidente de la República.</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Velar porque el despacho del Presidente se tramite con la prontitud necesaria.</a:t>
            </a:r>
          </a:p>
          <a:p>
            <a:pPr lvl="1" algn="just">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Tramitar los asuntos de Gobierno del Despacho del Presidente de la República;</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Garantizar la seguridad y certeza jurídica del accionar de la Presidencia de la República;</a:t>
            </a:r>
            <a:endParaRPr lang="es-GT" sz="28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Actuar como enlace entre la Presidencia de la República y demás entidades del Organismo Ejecutivo;</a:t>
            </a:r>
          </a:p>
          <a:p>
            <a:pPr lvl="1" algn="just">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Emitir circulares a los Ministerios de Estado, Secretarías de la Presidencia de la República y demás entidades de la Administración Pública, para dar fluidez a los asuntos o procedimientos administrativos que le son propios;</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Ejercer, por delegación del Presidente de la República, el control de las entidades administrativas dependientes de la Presidencia de la República;</a:t>
            </a:r>
            <a:endParaRPr lang="es-GT" sz="28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Promover, por instrucciones del Presidente de la República, el régimen jurídico-administrativo del Estado que propicie la eficiencia y eficacia;</a:t>
            </a:r>
          </a:p>
          <a:p>
            <a:pPr lvl="1" algn="just">
              <a:lnSpc>
                <a:spcPct val="150000"/>
              </a:lnSpc>
              <a:buClr>
                <a:srgbClr val="0070C0"/>
              </a:buClr>
              <a:buFont typeface="Wingdings" panose="05000000000000000000" pitchFamily="2" charset="2"/>
              <a:buChar char="§"/>
            </a:pPr>
            <a:r>
              <a:rPr lang="es-MX" sz="2800" dirty="0">
                <a:latin typeface="Arial" panose="020B0604020202020204" pitchFamily="34" charset="0"/>
                <a:cs typeface="Arial" panose="020B0604020202020204" pitchFamily="34" charset="0"/>
              </a:rPr>
              <a:t>Coordinar, por instrucciones del Presidente de la República, porque la administración pública se desarrolle en armonía con los principios que la orientan.</a:t>
            </a:r>
            <a:endParaRPr lang="es-GT" sz="2800" dirty="0">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530AB1E2-E7D9-478E-8E9C-68FC91F36907}"/>
              </a:ext>
            </a:extLst>
          </p:cNvPr>
          <p:cNvSpPr txBox="1">
            <a:spLocks/>
          </p:cNvSpPr>
          <p:nvPr/>
        </p:nvSpPr>
        <p:spPr>
          <a:xfrm>
            <a:off x="1304431" y="1027557"/>
            <a:ext cx="902917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GT" sz="2800" b="1" dirty="0">
                <a:latin typeface="Arial" panose="020B0604020202020204" pitchFamily="34" charset="0"/>
                <a:cs typeface="Arial" panose="020B0604020202020204" pitchFamily="34" charset="0"/>
              </a:rPr>
              <a:t>PRINCIPALES FUNCIONES DE </a:t>
            </a:r>
            <a:r>
              <a:rPr lang="es-MX" sz="2800" b="1" dirty="0" smtClean="0">
                <a:latin typeface="Arial" panose="020B0604020202020204" pitchFamily="34" charset="0"/>
                <a:cs typeface="Arial" panose="020B0604020202020204" pitchFamily="34" charset="0"/>
              </a:rPr>
              <a:t>SECRETARÍA </a:t>
            </a:r>
            <a:r>
              <a:rPr lang="es-MX" sz="2800" b="1" dirty="0">
                <a:latin typeface="Arial" panose="020B0604020202020204" pitchFamily="34" charset="0"/>
                <a:cs typeface="Arial" panose="020B0604020202020204" pitchFamily="34" charset="0"/>
              </a:rPr>
              <a:t>GENERAL DE LA PRESIDENCIA DE LA REPÚBLICA</a:t>
            </a:r>
            <a:endParaRPr lang="es-GT"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337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320134"/>
            <a:ext cx="10535732" cy="892552"/>
          </a:xfrm>
          <a:prstGeom prst="rect">
            <a:avLst/>
          </a:prstGeom>
          <a:noFill/>
        </p:spPr>
        <p:txBody>
          <a:bodyPr wrap="square" rtlCol="0">
            <a:spAutoFit/>
          </a:bodyPr>
          <a:lstStyle/>
          <a:p>
            <a:pPr lvl="0" algn="ctr"/>
            <a:r>
              <a:rPr lang="es-GT" sz="2600" b="1" dirty="0">
                <a:latin typeface="Arial" panose="020B0604020202020204" pitchFamily="34" charset="0"/>
                <a:cs typeface="Arial" panose="020B0604020202020204" pitchFamily="34" charset="0"/>
              </a:rPr>
              <a:t>EJECUCIÓN PRESUPUESTARIA POR FINALIDAD </a:t>
            </a:r>
            <a:endParaRPr lang="es-GT" sz="2600" b="1" dirty="0" smtClean="0">
              <a:latin typeface="Arial" panose="020B0604020202020204" pitchFamily="34" charset="0"/>
              <a:cs typeface="Arial" panose="020B0604020202020204" pitchFamily="34" charset="0"/>
            </a:endParaRPr>
          </a:p>
          <a:p>
            <a:pPr lvl="0" algn="ctr"/>
            <a:r>
              <a:rPr lang="es-GT" sz="2600" b="1" dirty="0" smtClean="0">
                <a:latin typeface="Arial" panose="020B0604020202020204" pitchFamily="34" charset="0"/>
                <a:cs typeface="Arial" panose="020B0604020202020204" pitchFamily="34" charset="0"/>
              </a:rPr>
              <a:t>AL </a:t>
            </a:r>
            <a:r>
              <a:rPr lang="es-GT" sz="2600" b="1" dirty="0">
                <a:latin typeface="Arial" panose="020B0604020202020204" pitchFamily="34" charset="0"/>
                <a:cs typeface="Arial" panose="020B0604020202020204" pitchFamily="34" charset="0"/>
              </a:rPr>
              <a:t>SEGUNDO CUATRIMESTRE 2022</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661" y="1563527"/>
            <a:ext cx="1363338" cy="124853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354" y="1659544"/>
            <a:ext cx="2166535" cy="1056497"/>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4141267441"/>
              </p:ext>
            </p:extLst>
          </p:nvPr>
        </p:nvGraphicFramePr>
        <p:xfrm>
          <a:off x="330557" y="3207130"/>
          <a:ext cx="5425863" cy="26776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a:extLst>
              <a:ext uri="{FF2B5EF4-FFF2-40B4-BE49-F238E27FC236}">
                <a16:creationId xmlns:a16="http://schemas.microsoft.com/office/drawing/2014/main" id="{767B6C65-0CD0-40A3-9416-69F7F35C8F6A}"/>
              </a:ext>
            </a:extLst>
          </p:cNvPr>
          <p:cNvGraphicFramePr>
            <a:graphicFrameLocks/>
          </p:cNvGraphicFramePr>
          <p:nvPr>
            <p:extLst>
              <p:ext uri="{D42A27DB-BD31-4B8C-83A1-F6EECF244321}">
                <p14:modId xmlns:p14="http://schemas.microsoft.com/office/powerpoint/2010/main" val="584774466"/>
              </p:ext>
            </p:extLst>
          </p:nvPr>
        </p:nvGraphicFramePr>
        <p:xfrm>
          <a:off x="6279290" y="3059133"/>
          <a:ext cx="5306662" cy="2860895"/>
        </p:xfrm>
        <a:graphic>
          <a:graphicData uri="http://schemas.openxmlformats.org/drawingml/2006/chart">
            <c:chart xmlns:c="http://schemas.openxmlformats.org/drawingml/2006/chart" xmlns:r="http://schemas.openxmlformats.org/officeDocument/2006/relationships" r:id="rId7"/>
          </a:graphicData>
        </a:graphic>
      </p:graphicFrame>
      <p:sp>
        <p:nvSpPr>
          <p:cNvPr id="7" name="Cuadro de texto 24"/>
          <p:cNvSpPr txBox="1"/>
          <p:nvPr/>
        </p:nvSpPr>
        <p:spPr>
          <a:xfrm>
            <a:off x="330557" y="2798768"/>
            <a:ext cx="5425863" cy="313036"/>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MX" sz="1100" b="1" dirty="0">
                <a:effectLst/>
                <a:latin typeface="+mj-lt"/>
                <a:ea typeface="Calibri" panose="020F0502020204030204" pitchFamily="34" charset="0"/>
                <a:cs typeface="Times New Roman" panose="02020603050405020304" pitchFamily="18" charset="0"/>
              </a:rPr>
              <a:t>Comisión Presidencial Contra la Corrupción</a:t>
            </a:r>
            <a:endParaRPr lang="es-GT" sz="1100" dirty="0">
              <a:effectLst/>
              <a:latin typeface="+mj-lt"/>
              <a:ea typeface="Calibri" panose="020F0502020204030204" pitchFamily="34" charset="0"/>
              <a:cs typeface="Times New Roman" panose="02020603050405020304" pitchFamily="18" charset="0"/>
            </a:endParaRPr>
          </a:p>
        </p:txBody>
      </p:sp>
      <p:sp>
        <p:nvSpPr>
          <p:cNvPr id="10" name="Cuadro de texto 24"/>
          <p:cNvSpPr txBox="1"/>
          <p:nvPr/>
        </p:nvSpPr>
        <p:spPr>
          <a:xfrm>
            <a:off x="6170589" y="2798768"/>
            <a:ext cx="5582140" cy="313036"/>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MX" sz="1100" b="1" dirty="0">
                <a:effectLst/>
                <a:latin typeface="+mj-lt"/>
                <a:ea typeface="Calibri" panose="020F0502020204030204" pitchFamily="34" charset="0"/>
                <a:cs typeface="Times New Roman" panose="02020603050405020304" pitchFamily="18" charset="0"/>
              </a:rPr>
              <a:t>Comisión Presidencial Contra la Corrupción</a:t>
            </a:r>
            <a:endParaRPr lang="es-GT"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143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154C09-83FC-01EB-F7E3-848712AE6317}"/>
              </a:ext>
            </a:extLst>
          </p:cNvPr>
          <p:cNvPicPr>
            <a:picLocks noChangeAspect="1"/>
          </p:cNvPicPr>
          <p:nvPr/>
        </p:nvPicPr>
        <p:blipFill>
          <a:blip r:embed="rId4"/>
          <a:stretch>
            <a:fillRect/>
          </a:stretch>
        </p:blipFill>
        <p:spPr>
          <a:xfrm>
            <a:off x="501282" y="2697503"/>
            <a:ext cx="1803636" cy="1803636"/>
          </a:xfrm>
          <a:prstGeom prst="rect">
            <a:avLst/>
          </a:prstGeom>
        </p:spPr>
      </p:pic>
      <p:sp>
        <p:nvSpPr>
          <p:cNvPr id="14" name="CuadroTexto 13">
            <a:extLst>
              <a:ext uri="{FF2B5EF4-FFF2-40B4-BE49-F238E27FC236}">
                <a16:creationId xmlns:a16="http://schemas.microsoft.com/office/drawing/2014/main" id="{57146A67-C081-2534-FEB1-BC7819A31A7A}"/>
              </a:ext>
            </a:extLst>
          </p:cNvPr>
          <p:cNvSpPr txBox="1"/>
          <p:nvPr/>
        </p:nvSpPr>
        <p:spPr>
          <a:xfrm>
            <a:off x="2046983" y="2551837"/>
            <a:ext cx="8859915"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PARTE ESPECÍFICA </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PRINCIPALES AVANCES Y RESULTADOS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588886" y="3045323"/>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rgbClr val="20539D"/>
                </a:solidFill>
                <a:effectLst/>
                <a:uLnTx/>
                <a:uFillTx/>
                <a:latin typeface="Montserrat ExtraBold" pitchFamily="2" charset="77"/>
                <a:ea typeface="+mn-ea"/>
                <a:cs typeface="Arial"/>
                <a:sym typeface="Arial"/>
              </a:rPr>
              <a:t>2</a:t>
            </a:r>
          </a:p>
        </p:txBody>
      </p:sp>
    </p:spTree>
    <p:extLst>
      <p:ext uri="{BB962C8B-B14F-4D97-AF65-F5344CB8AC3E}">
        <p14:creationId xmlns:p14="http://schemas.microsoft.com/office/powerpoint/2010/main" val="1025699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22448" y="214795"/>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Marcador de contenido 6">
            <a:extLst>
              <a:ext uri="{FF2B5EF4-FFF2-40B4-BE49-F238E27FC236}">
                <a16:creationId xmlns:a16="http://schemas.microsoft.com/office/drawing/2014/main" id="{FDEFACA7-B903-4B3E-851C-F8FB7B3942D0}"/>
              </a:ext>
            </a:extLst>
          </p:cNvPr>
          <p:cNvSpPr txBox="1">
            <a:spLocks/>
          </p:cNvSpPr>
          <p:nvPr/>
        </p:nvSpPr>
        <p:spPr>
          <a:xfrm>
            <a:off x="722448" y="1762811"/>
            <a:ext cx="5527523" cy="43596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pPr>
            <a:r>
              <a:rPr lang="es-MX" sz="1200" dirty="0">
                <a:latin typeface="Arial" panose="020B0604020202020204" pitchFamily="34" charset="0"/>
                <a:cs typeface="Arial" panose="020B0604020202020204" pitchFamily="34" charset="0"/>
              </a:rPr>
              <a:t>A través de la Secretaría General de la Presidencia de la República, </a:t>
            </a:r>
            <a:r>
              <a:rPr lang="es-MX" sz="1200" dirty="0" smtClean="0">
                <a:latin typeface="Arial" panose="020B0604020202020204" pitchFamily="34" charset="0"/>
                <a:cs typeface="Arial" panose="020B0604020202020204" pitchFamily="34" charset="0"/>
              </a:rPr>
              <a:t>durante el segundo cuatrimestre se </a:t>
            </a:r>
            <a:r>
              <a:rPr lang="es-MX" sz="1200" dirty="0">
                <a:latin typeface="Arial" panose="020B0604020202020204" pitchFamily="34" charset="0"/>
                <a:cs typeface="Arial" panose="020B0604020202020204" pitchFamily="34" charset="0"/>
              </a:rPr>
              <a:t>presentaron 9 iniciativas de ley al Congreso de la República</a:t>
            </a:r>
            <a:r>
              <a:rPr lang="es-MX" sz="1200" dirty="0" smtClean="0">
                <a:latin typeface="Arial" panose="020B0604020202020204" pitchFamily="34" charset="0"/>
                <a:cs typeface="Arial" panose="020B0604020202020204" pitchFamily="34" charset="0"/>
              </a:rPr>
              <a:t>, completando un total de 17 iniciativas de ley presentadas de enero a agosto 2022, lo que contribuye en </a:t>
            </a:r>
            <a:r>
              <a:rPr lang="es-MX" sz="1200" dirty="0">
                <a:latin typeface="Arial" panose="020B0604020202020204" pitchFamily="34" charset="0"/>
                <a:cs typeface="Arial" panose="020B0604020202020204" pitchFamily="34" charset="0"/>
              </a:rPr>
              <a:t>una de las metas establecidas en la Política General de Gobierno 2020-2024, siendo la siguiente: </a:t>
            </a:r>
            <a:endParaRPr lang="es-MX" sz="1200" dirty="0" smtClean="0">
              <a:latin typeface="Arial" panose="020B0604020202020204" pitchFamily="34" charset="0"/>
              <a:cs typeface="Arial" panose="020B0604020202020204" pitchFamily="34" charset="0"/>
            </a:endParaRPr>
          </a:p>
          <a:p>
            <a:pPr marL="0" indent="0" algn="ctr">
              <a:lnSpc>
                <a:spcPct val="200000"/>
              </a:lnSpc>
              <a:buNone/>
            </a:pPr>
            <a:r>
              <a:rPr lang="es-MX" sz="1200" b="1" i="1" dirty="0" smtClean="0">
                <a:latin typeface="Arial" panose="020B0604020202020204" pitchFamily="34" charset="0"/>
                <a:cs typeface="Arial" panose="020B0604020202020204" pitchFamily="34" charset="0"/>
              </a:rPr>
              <a:t>“</a:t>
            </a:r>
            <a:r>
              <a:rPr lang="es-MX" sz="1200" b="1" i="1" dirty="0">
                <a:latin typeface="Arial" panose="020B0604020202020204" pitchFamily="34" charset="0"/>
                <a:cs typeface="Arial" panose="020B0604020202020204" pitchFamily="34" charset="0"/>
              </a:rPr>
              <a:t>Para el año 2023 se ha implementado la agenda legislativa en apoyo a la Política General de Gobierno 2020-2024 (58 iniciativas de ley presentadas al Congreso de la República).”</a:t>
            </a:r>
          </a:p>
        </p:txBody>
      </p:sp>
      <p:sp>
        <p:nvSpPr>
          <p:cNvPr id="5" name="Rectángulo 4"/>
          <p:cNvSpPr/>
          <p:nvPr/>
        </p:nvSpPr>
        <p:spPr>
          <a:xfrm>
            <a:off x="6586591" y="1580757"/>
            <a:ext cx="4961244" cy="2862322"/>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txBody>
          <a:bodyPr wrap="square">
            <a:spAutoFit/>
          </a:bodyPr>
          <a:lstStyle/>
          <a:p>
            <a:pPr marL="285750" lvl="0" indent="-285750" algn="just">
              <a:buFont typeface="Arial" panose="020B0604020202020204" pitchFamily="34" charset="0"/>
              <a:buChar char="•"/>
            </a:pPr>
            <a:r>
              <a:rPr lang="es-ES_tradnl" sz="1500" dirty="0"/>
              <a:t>Las iniciativas de Ley de Apoyo Social Temporal a los consumidores de gas propano, diésel y gasolina regular; y la de Fortalecimiento al Aporte Social de la Tarifa Eléctrica, que fueron aprobadas por el Congreso de la </a:t>
            </a:r>
            <a:r>
              <a:rPr lang="es-ES_tradnl" sz="1500" dirty="0" smtClean="0"/>
              <a:t>República. </a:t>
            </a:r>
            <a:endParaRPr lang="es-GT" sz="1500" dirty="0"/>
          </a:p>
          <a:p>
            <a:pPr marL="285750" lvl="0" indent="-285750" algn="just">
              <a:buFont typeface="Arial" panose="020B0604020202020204" pitchFamily="34" charset="0"/>
              <a:buChar char="•"/>
            </a:pPr>
            <a:r>
              <a:rPr lang="es-ES_tradnl" sz="1500" dirty="0" smtClean="0"/>
              <a:t>La </a:t>
            </a:r>
            <a:r>
              <a:rPr lang="es-ES_tradnl" sz="1500" dirty="0"/>
              <a:t>iniciativa de Ley de Incentivos para la Movilidad Eléctrica, misma que fue aprobada por el Congreso de la República mediante Decreto Número 40-2022.</a:t>
            </a:r>
            <a:endParaRPr lang="es-GT" sz="1500" dirty="0"/>
          </a:p>
          <a:p>
            <a:pPr marL="285750" lvl="0" indent="-285750" algn="just">
              <a:buFont typeface="Arial" panose="020B0604020202020204" pitchFamily="34" charset="0"/>
              <a:buChar char="•"/>
            </a:pPr>
            <a:r>
              <a:rPr lang="es-ES_tradnl" sz="1500" dirty="0" smtClean="0"/>
              <a:t>La </a:t>
            </a:r>
            <a:r>
              <a:rPr lang="es-ES_tradnl" sz="1500" dirty="0"/>
              <a:t>iniciativa de Ley de Fomento de Inversión de Capital Extranjero, la cual tiene por objeto fomentar los proyectos de inversión provenientes de capital de origen extranjero, realizados por inversionistas.</a:t>
            </a:r>
            <a:endParaRPr lang="es-GT" sz="1500" dirty="0"/>
          </a:p>
        </p:txBody>
      </p:sp>
      <p:pic>
        <p:nvPicPr>
          <p:cNvPr id="1026" name="Picture 2" descr="SUBSIDIO AL DIÉSEL CONTINUARÁ HASTA SEPTIEM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399" y="4558352"/>
            <a:ext cx="2525073" cy="168272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6DFDB85-8F6D-CC44-7271-0E53284AD93C}"/>
              </a:ext>
            </a:extLst>
          </p:cNvPr>
          <p:cNvSpPr txBox="1"/>
          <p:nvPr/>
        </p:nvSpPr>
        <p:spPr>
          <a:xfrm>
            <a:off x="620325" y="571106"/>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Iniciativas de Ley</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44253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22448" y="233648"/>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Marcador de contenido 6">
            <a:extLst>
              <a:ext uri="{FF2B5EF4-FFF2-40B4-BE49-F238E27FC236}">
                <a16:creationId xmlns:a16="http://schemas.microsoft.com/office/drawing/2014/main" id="{FDEFACA7-B903-4B3E-851C-F8FB7B3942D0}"/>
              </a:ext>
            </a:extLst>
          </p:cNvPr>
          <p:cNvSpPr txBox="1">
            <a:spLocks/>
          </p:cNvSpPr>
          <p:nvPr/>
        </p:nvSpPr>
        <p:spPr>
          <a:xfrm>
            <a:off x="722448" y="1152949"/>
            <a:ext cx="6451513" cy="496950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s-MX" sz="1400" dirty="0" smtClean="0">
                <a:latin typeface="Arial" panose="020B0604020202020204" pitchFamily="34" charset="0"/>
                <a:cs typeface="Arial" panose="020B0604020202020204" pitchFamily="34" charset="0"/>
              </a:rPr>
              <a:t>Se </a:t>
            </a:r>
            <a:r>
              <a:rPr lang="es-MX" sz="1400" dirty="0">
                <a:latin typeface="Arial" panose="020B0604020202020204" pitchFamily="34" charset="0"/>
                <a:cs typeface="Arial" panose="020B0604020202020204" pitchFamily="34" charset="0"/>
              </a:rPr>
              <a:t>brindó apoyo jurídico al Presidente de la </a:t>
            </a:r>
            <a:r>
              <a:rPr lang="es-MX" sz="1400" dirty="0" smtClean="0">
                <a:latin typeface="Arial" panose="020B0604020202020204" pitchFamily="34" charset="0"/>
                <a:cs typeface="Arial" panose="020B0604020202020204" pitchFamily="34" charset="0"/>
              </a:rPr>
              <a:t>República </a:t>
            </a:r>
            <a:r>
              <a:rPr lang="es-MX" sz="1400" dirty="0">
                <a:latin typeface="Arial" panose="020B0604020202020204" pitchFamily="34" charset="0"/>
                <a:cs typeface="Arial" panose="020B0604020202020204" pitchFamily="34" charset="0"/>
              </a:rPr>
              <a:t>en la emisión del Acuerdo Gubernativo Número 121-2022 de fecha 19 de mayo de 2022, mediante el cual se constituye en usufructo a título gratuito por 25 años a favor del Instituto Técnico de Capacitación y Productividad -INTECAP- </a:t>
            </a:r>
            <a:r>
              <a:rPr lang="es-MX" sz="1400" dirty="0" smtClean="0">
                <a:latin typeface="Arial" panose="020B0604020202020204" pitchFamily="34" charset="0"/>
                <a:cs typeface="Arial" panose="020B0604020202020204" pitchFamily="34" charset="0"/>
              </a:rPr>
              <a:t>una fracción de </a:t>
            </a:r>
            <a:r>
              <a:rPr lang="es-MX" sz="1400" dirty="0">
                <a:latin typeface="Arial" panose="020B0604020202020204" pitchFamily="34" charset="0"/>
                <a:cs typeface="Arial" panose="020B0604020202020204" pitchFamily="34" charset="0"/>
              </a:rPr>
              <a:t>terreno en el Municipio y Departamento de Quetzaltenango, para la construcción del Centro Tecnológico de Occidente.</a:t>
            </a:r>
            <a:endParaRPr lang="es-GT" sz="1400" dirty="0" smtClean="0">
              <a:latin typeface="Arial" panose="020B0604020202020204" pitchFamily="34" charset="0"/>
              <a:cs typeface="Arial" panose="020B0604020202020204" pitchFamily="34" charset="0"/>
            </a:endParaRPr>
          </a:p>
          <a:p>
            <a:pPr>
              <a:lnSpc>
                <a:spcPct val="150000"/>
              </a:lnSpc>
            </a:pPr>
            <a:endParaRPr lang="es-GT" sz="1400" dirty="0" smtClean="0">
              <a:latin typeface="Arial" panose="020B0604020202020204" pitchFamily="34" charset="0"/>
              <a:cs typeface="Arial" panose="020B0604020202020204" pitchFamily="34" charset="0"/>
            </a:endParaRPr>
          </a:p>
          <a:p>
            <a:pPr>
              <a:lnSpc>
                <a:spcPct val="150000"/>
              </a:lnSpc>
            </a:pPr>
            <a:endParaRPr lang="es-GT" sz="1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34003" t="23137" r="17080" b="-1462"/>
          <a:stretch/>
        </p:blipFill>
        <p:spPr>
          <a:xfrm>
            <a:off x="7930835" y="1243484"/>
            <a:ext cx="3108061" cy="3314479"/>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7613" y="3336709"/>
            <a:ext cx="4182701" cy="2785744"/>
          </a:xfrm>
          <a:prstGeom prst="rect">
            <a:avLst/>
          </a:prstGeom>
        </p:spPr>
      </p:pic>
      <p:sp>
        <p:nvSpPr>
          <p:cNvPr id="8" name="CuadroTexto 7">
            <a:extLst>
              <a:ext uri="{FF2B5EF4-FFF2-40B4-BE49-F238E27FC236}">
                <a16:creationId xmlns:a16="http://schemas.microsoft.com/office/drawing/2014/main" id="{76DFDB85-8F6D-CC44-7271-0E53284AD93C}"/>
              </a:ext>
            </a:extLst>
          </p:cNvPr>
          <p:cNvSpPr txBox="1"/>
          <p:nvPr/>
        </p:nvSpPr>
        <p:spPr>
          <a:xfrm>
            <a:off x="620325" y="571106"/>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Acuerdos Gubernativos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413334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22448" y="233648"/>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Marcador de contenido 6">
            <a:extLst>
              <a:ext uri="{FF2B5EF4-FFF2-40B4-BE49-F238E27FC236}">
                <a16:creationId xmlns:a16="http://schemas.microsoft.com/office/drawing/2014/main" id="{FDEFACA7-B903-4B3E-851C-F8FB7B3942D0}"/>
              </a:ext>
            </a:extLst>
          </p:cNvPr>
          <p:cNvSpPr txBox="1">
            <a:spLocks/>
          </p:cNvSpPr>
          <p:nvPr/>
        </p:nvSpPr>
        <p:spPr>
          <a:xfrm>
            <a:off x="722448" y="1498861"/>
            <a:ext cx="6451513" cy="462359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s-MX" sz="1400" dirty="0" smtClean="0">
                <a:latin typeface="Arial" panose="020B0604020202020204" pitchFamily="34" charset="0"/>
                <a:cs typeface="Arial" panose="020B0604020202020204" pitchFamily="34" charset="0"/>
              </a:rPr>
              <a:t>Se </a:t>
            </a:r>
            <a:r>
              <a:rPr lang="es-MX" sz="1400" dirty="0">
                <a:latin typeface="Arial" panose="020B0604020202020204" pitchFamily="34" charset="0"/>
                <a:cs typeface="Arial" panose="020B0604020202020204" pitchFamily="34" charset="0"/>
              </a:rPr>
              <a:t>brindó apoyo jurídico en la emisión de las Reformas los Acuerdos Gubernativos siguientes:</a:t>
            </a:r>
            <a:endParaRPr lang="es-GT" sz="1400" dirty="0">
              <a:latin typeface="Arial" panose="020B0604020202020204" pitchFamily="34" charset="0"/>
              <a:cs typeface="Arial" panose="020B0604020202020204" pitchFamily="34" charset="0"/>
            </a:endParaRPr>
          </a:p>
          <a:p>
            <a:pPr algn="just">
              <a:lnSpc>
                <a:spcPct val="150000"/>
              </a:lnSpc>
            </a:pPr>
            <a:r>
              <a:rPr lang="es-MX" sz="1400" dirty="0" smtClean="0">
                <a:latin typeface="Arial" panose="020B0604020202020204" pitchFamily="34" charset="0"/>
                <a:cs typeface="Arial" panose="020B0604020202020204" pitchFamily="34" charset="0"/>
              </a:rPr>
              <a:t>Acuerdo </a:t>
            </a:r>
            <a:r>
              <a:rPr lang="es-MX" sz="1400" dirty="0">
                <a:latin typeface="Arial" panose="020B0604020202020204" pitchFamily="34" charset="0"/>
                <a:cs typeface="Arial" panose="020B0604020202020204" pitchFamily="34" charset="0"/>
              </a:rPr>
              <a:t>Gubernativo Número 200-2022 de fecha 2 de agosto de 2022, mediante el cual se reforma del Reglamento de Clasificación de Puestos y Administración de Salarios de la Empresa Portuaria Quetzal, modificando la escala de salarios y la promoción salarial, contenida en el Acuerdo Gubernativo Número 52-95 de fecha 23 de enero de 1995. </a:t>
            </a:r>
          </a:p>
          <a:p>
            <a:pPr algn="just">
              <a:lnSpc>
                <a:spcPct val="150000"/>
              </a:lnSpc>
            </a:pPr>
            <a:r>
              <a:rPr lang="es-MX" sz="1400" dirty="0" smtClean="0">
                <a:latin typeface="Arial" panose="020B0604020202020204" pitchFamily="34" charset="0"/>
                <a:cs typeface="Arial" panose="020B0604020202020204" pitchFamily="34" charset="0"/>
              </a:rPr>
              <a:t>Acuerdo </a:t>
            </a:r>
            <a:r>
              <a:rPr lang="es-MX" sz="1400" dirty="0">
                <a:latin typeface="Arial" panose="020B0604020202020204" pitchFamily="34" charset="0"/>
                <a:cs typeface="Arial" panose="020B0604020202020204" pitchFamily="34" charset="0"/>
              </a:rPr>
              <a:t>Gubernativo Número 201-2022 de fecha 2 de agosto de 2022 mediante el cual se reforma el Reglamento de Clasificación de Puestos y Administración de Salarios de la Empresa Portuaria Nacional Santo Tomás de Castilla, modificando la escala de salarios aprobada en el Acuerdo Gubernativo Número 8-91 de fecha 10 de enero de 1991, entre otros aspectos.</a:t>
            </a:r>
          </a:p>
          <a:p>
            <a:pPr>
              <a:lnSpc>
                <a:spcPct val="150000"/>
              </a:lnSpc>
            </a:pPr>
            <a:endParaRPr lang="es-GT" sz="1400" dirty="0" smtClean="0">
              <a:latin typeface="Arial" panose="020B0604020202020204" pitchFamily="34" charset="0"/>
              <a:cs typeface="Arial" panose="020B0604020202020204" pitchFamily="34" charset="0"/>
            </a:endParaRPr>
          </a:p>
          <a:p>
            <a:pPr>
              <a:lnSpc>
                <a:spcPct val="150000"/>
              </a:lnSpc>
            </a:pPr>
            <a:endParaRPr lang="es-GT"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a:srcRect l="35224" t="24225" r="40000" b="7917"/>
          <a:stretch/>
        </p:blipFill>
        <p:spPr>
          <a:xfrm>
            <a:off x="7269933" y="1063549"/>
            <a:ext cx="2402784" cy="3598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rotWithShape="1">
          <a:blip r:embed="rId5"/>
          <a:srcRect l="40758" t="32953" r="40646" b="12168"/>
          <a:stretch/>
        </p:blipFill>
        <p:spPr>
          <a:xfrm>
            <a:off x="9587620" y="2365264"/>
            <a:ext cx="2263367" cy="3757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76DFDB85-8F6D-CC44-7271-0E53284AD93C}"/>
              </a:ext>
            </a:extLst>
          </p:cNvPr>
          <p:cNvSpPr txBox="1"/>
          <p:nvPr/>
        </p:nvSpPr>
        <p:spPr>
          <a:xfrm>
            <a:off x="620325" y="571106"/>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Acuerdos Gubernativos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56473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22448" y="233648"/>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Marcador de contenido 6">
            <a:extLst>
              <a:ext uri="{FF2B5EF4-FFF2-40B4-BE49-F238E27FC236}">
                <a16:creationId xmlns:a16="http://schemas.microsoft.com/office/drawing/2014/main" id="{FDEFACA7-B903-4B3E-851C-F8FB7B3942D0}"/>
              </a:ext>
            </a:extLst>
          </p:cNvPr>
          <p:cNvSpPr txBox="1">
            <a:spLocks/>
          </p:cNvSpPr>
          <p:nvPr/>
        </p:nvSpPr>
        <p:spPr>
          <a:xfrm>
            <a:off x="524485" y="1319752"/>
            <a:ext cx="8044480" cy="462359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200000"/>
              </a:lnSpc>
            </a:pPr>
            <a:r>
              <a:rPr lang="es-MX" sz="1400" dirty="0" smtClean="0">
                <a:latin typeface="Arial" panose="020B0604020202020204" pitchFamily="34" charset="0"/>
                <a:cs typeface="Arial" panose="020B0604020202020204" pitchFamily="34" charset="0"/>
              </a:rPr>
              <a:t>Entre las </a:t>
            </a:r>
            <a:r>
              <a:rPr lang="es-MX" sz="1400" dirty="0">
                <a:latin typeface="Arial" panose="020B0604020202020204" pitchFamily="34" charset="0"/>
                <a:cs typeface="Arial" panose="020B0604020202020204" pitchFamily="34" charset="0"/>
              </a:rPr>
              <a:t>atribuciones que corresponden al Secretario General de la Presidencia de la República, se encuentra la suscripción de los contratos administrativos de las dependencias </a:t>
            </a:r>
            <a:r>
              <a:rPr lang="es-MX" sz="1400" dirty="0" smtClean="0">
                <a:latin typeface="Arial" panose="020B0604020202020204" pitchFamily="34" charset="0"/>
                <a:cs typeface="Arial" panose="020B0604020202020204" pitchFamily="34" charset="0"/>
              </a:rPr>
              <a:t>a cargo de la </a:t>
            </a:r>
            <a:r>
              <a:rPr lang="es-MX" sz="1400" dirty="0">
                <a:latin typeface="Arial" panose="020B0604020202020204" pitchFamily="34" charset="0"/>
                <a:cs typeface="Arial" panose="020B0604020202020204" pitchFamily="34" charset="0"/>
              </a:rPr>
              <a:t>Presidencia de la República, dicha atribución podrá ser delegada por medio de resolución, en el titular de la dependencia solicitante de la contratación, de conformidad con la Ley de Contrataciones del Estado, Decreto Número 57-92 del Congreso de la República; así como la aprobación de los contratos administrativos que correspondan a </a:t>
            </a:r>
            <a:r>
              <a:rPr lang="es-MX" sz="1400" dirty="0" smtClean="0">
                <a:latin typeface="Arial" panose="020B0604020202020204" pitchFamily="34" charset="0"/>
                <a:cs typeface="Arial" panose="020B0604020202020204" pitchFamily="34" charset="0"/>
              </a:rPr>
              <a:t>las dependencias adscritas a la </a:t>
            </a:r>
            <a:r>
              <a:rPr lang="es-MX" sz="1400" dirty="0">
                <a:latin typeface="Arial" panose="020B0604020202020204" pitchFamily="34" charset="0"/>
                <a:cs typeface="Arial" panose="020B0604020202020204" pitchFamily="34" charset="0"/>
              </a:rPr>
              <a:t>Presidencia de la </a:t>
            </a:r>
            <a:r>
              <a:rPr lang="es-MX" sz="1400" dirty="0" smtClean="0">
                <a:latin typeface="Arial" panose="020B0604020202020204" pitchFamily="34" charset="0"/>
                <a:cs typeface="Arial" panose="020B0604020202020204" pitchFamily="34" charset="0"/>
              </a:rPr>
              <a:t>República y </a:t>
            </a:r>
            <a:r>
              <a:rPr lang="es-MX" sz="1400" dirty="0">
                <a:latin typeface="Arial" panose="020B0604020202020204" pitchFamily="34" charset="0"/>
                <a:cs typeface="Arial" panose="020B0604020202020204" pitchFamily="34" charset="0"/>
              </a:rPr>
              <a:t>de la Secretaría General de la Presidencia de la República.</a:t>
            </a:r>
          </a:p>
          <a:p>
            <a:pPr marL="285750" indent="-285750" algn="just">
              <a:lnSpc>
                <a:spcPct val="200000"/>
              </a:lnSpc>
            </a:pPr>
            <a:r>
              <a:rPr lang="es-MX" sz="1400" dirty="0" smtClean="0">
                <a:latin typeface="Arial" panose="020B0604020202020204" pitchFamily="34" charset="0"/>
                <a:cs typeface="Arial" panose="020B0604020202020204" pitchFamily="34" charset="0"/>
              </a:rPr>
              <a:t>Atendiéndose durante el segundo cuatrimestre, un </a:t>
            </a:r>
            <a:r>
              <a:rPr lang="es-MX" sz="1400" dirty="0">
                <a:latin typeface="Arial" panose="020B0604020202020204" pitchFamily="34" charset="0"/>
                <a:cs typeface="Arial" panose="020B0604020202020204" pitchFamily="34" charset="0"/>
              </a:rPr>
              <a:t>total de </a:t>
            </a:r>
            <a:r>
              <a:rPr lang="es-MX"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829</a:t>
            </a:r>
            <a:r>
              <a:rPr lang="es-MX" sz="1400" dirty="0">
                <a:latin typeface="Arial" panose="020B0604020202020204" pitchFamily="34" charset="0"/>
                <a:cs typeface="Arial" panose="020B0604020202020204" pitchFamily="34" charset="0"/>
              </a:rPr>
              <a:t> expedientes de contratación de bienes y </a:t>
            </a:r>
            <a:r>
              <a:rPr lang="es-MX" sz="1400" dirty="0" smtClean="0">
                <a:latin typeface="Arial" panose="020B0604020202020204" pitchFamily="34" charset="0"/>
                <a:cs typeface="Arial" panose="020B0604020202020204" pitchFamily="34" charset="0"/>
              </a:rPr>
              <a:t>servicios.</a:t>
            </a:r>
            <a:endParaRPr lang="es-GT" sz="1400" dirty="0">
              <a:latin typeface="Arial" panose="020B0604020202020204" pitchFamily="34" charset="0"/>
              <a:cs typeface="Arial" panose="020B0604020202020204" pitchFamily="34" charset="0"/>
            </a:endParaRPr>
          </a:p>
        </p:txBody>
      </p:sp>
      <p:pic>
        <p:nvPicPr>
          <p:cNvPr id="4098" name="Picture 2" descr="Librería Platino"/>
          <p:cNvPicPr>
            <a:picLocks noChangeAspect="1" noChangeArrowheads="1"/>
          </p:cNvPicPr>
          <p:nvPr/>
        </p:nvPicPr>
        <p:blipFill rotWithShape="1">
          <a:blip r:embed="rId4">
            <a:extLst>
              <a:ext uri="{28A0092B-C50C-407E-A947-70E740481C1C}">
                <a14:useLocalDpi xmlns:a14="http://schemas.microsoft.com/office/drawing/2010/main" val="0"/>
              </a:ext>
            </a:extLst>
          </a:blip>
          <a:srcRect l="20734" t="2890" r="18599" b="2297"/>
          <a:stretch/>
        </p:blipFill>
        <p:spPr bwMode="auto">
          <a:xfrm>
            <a:off x="9002598" y="2166486"/>
            <a:ext cx="1719826" cy="2687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CuadroTexto 7">
            <a:extLst>
              <a:ext uri="{FF2B5EF4-FFF2-40B4-BE49-F238E27FC236}">
                <a16:creationId xmlns:a16="http://schemas.microsoft.com/office/drawing/2014/main" id="{76DFDB85-8F6D-CC44-7271-0E53284AD93C}"/>
              </a:ext>
            </a:extLst>
          </p:cNvPr>
          <p:cNvSpPr txBox="1"/>
          <p:nvPr/>
        </p:nvSpPr>
        <p:spPr>
          <a:xfrm>
            <a:off x="620325" y="571106"/>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Expedientes tramitados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058526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441453"/>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2" name="Rectángulo 1"/>
          <p:cNvSpPr/>
          <p:nvPr/>
        </p:nvSpPr>
        <p:spPr>
          <a:xfrm>
            <a:off x="914400" y="2001070"/>
            <a:ext cx="10443369" cy="3901068"/>
          </a:xfrm>
          <a:prstGeom prst="rect">
            <a:avLst/>
          </a:prstGeom>
        </p:spPr>
        <p:txBody>
          <a:bodyPr wrap="square">
            <a:spAutoFit/>
          </a:bodyPr>
          <a:lstStyle/>
          <a:p>
            <a:pPr lvl="0" algn="just">
              <a:lnSpc>
                <a:spcPct val="150000"/>
              </a:lnSpc>
            </a:pPr>
            <a:r>
              <a:rPr lang="es-CR" sz="1500" dirty="0">
                <a:latin typeface="Arial" panose="020B0604020202020204" pitchFamily="34" charset="0"/>
                <a:ea typeface="Montserrat" panose="020B0604020202020204" charset="0"/>
                <a:cs typeface="Arial" panose="020B0604020202020204" pitchFamily="34" charset="0"/>
              </a:rPr>
              <a:t>Se implementaron acciones para el cumplimiento de lo normado por el Sistema Nacional </a:t>
            </a:r>
            <a:r>
              <a:rPr lang="es-CR" sz="1500" dirty="0" smtClean="0">
                <a:latin typeface="Arial" panose="020B0604020202020204" pitchFamily="34" charset="0"/>
                <a:ea typeface="Montserrat" panose="020B0604020202020204" charset="0"/>
                <a:cs typeface="Arial" panose="020B0604020202020204" pitchFamily="34" charset="0"/>
              </a:rPr>
              <a:t>de </a:t>
            </a:r>
            <a:r>
              <a:rPr lang="es-CR" sz="1500" dirty="0">
                <a:latin typeface="Arial" panose="020B0604020202020204" pitchFamily="34" charset="0"/>
                <a:ea typeface="Montserrat" panose="020B0604020202020204" charset="0"/>
                <a:cs typeface="Arial" panose="020B0604020202020204" pitchFamily="34" charset="0"/>
              </a:rPr>
              <a:t>Control Interno Gubernamental -SINACIG-, destacando de las realizadas durante el segundo cuatrimestre del año 2022, las siguientes:</a:t>
            </a:r>
            <a:endParaRPr lang="es-GT"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CR" sz="1500" dirty="0">
                <a:latin typeface="Arial" panose="020B0604020202020204" pitchFamily="34" charset="0"/>
                <a:ea typeface="Montserrat" panose="020B0604020202020204" charset="0"/>
                <a:cs typeface="Arial" panose="020B0604020202020204" pitchFamily="34" charset="0"/>
              </a:rPr>
              <a:t>Se ha dado monitoreo y seguimiento a los riesgos </a:t>
            </a:r>
            <a:r>
              <a:rPr lang="es-CR" sz="1500" dirty="0" smtClean="0">
                <a:latin typeface="Arial" panose="020B0604020202020204" pitchFamily="34" charset="0"/>
                <a:ea typeface="Montserrat" panose="020B0604020202020204" charset="0"/>
                <a:cs typeface="Arial" panose="020B0604020202020204" pitchFamily="34" charset="0"/>
              </a:rPr>
              <a:t>identificados.</a:t>
            </a:r>
            <a:endParaRPr lang="es-GT"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CR" sz="1500" dirty="0">
                <a:latin typeface="Arial" panose="020B0604020202020204" pitchFamily="34" charset="0"/>
                <a:ea typeface="Montserrat" panose="020B0604020202020204" charset="0"/>
                <a:cs typeface="Arial" panose="020B0604020202020204" pitchFamily="34" charset="0"/>
              </a:rPr>
              <a:t>Se elaboró el proyecto del Código de Ética para los servidores públicos de la Secretaría </a:t>
            </a:r>
            <a:r>
              <a:rPr lang="es-CR" sz="1500" dirty="0" smtClean="0">
                <a:latin typeface="Arial" panose="020B0604020202020204" pitchFamily="34" charset="0"/>
                <a:ea typeface="Montserrat" panose="020B0604020202020204" charset="0"/>
                <a:cs typeface="Arial" panose="020B0604020202020204" pitchFamily="34" charset="0"/>
              </a:rPr>
              <a:t>General.</a:t>
            </a:r>
            <a:endParaRPr lang="es-GT"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CR" sz="1500" dirty="0">
                <a:latin typeface="Arial" panose="020B0604020202020204" pitchFamily="34" charset="0"/>
                <a:ea typeface="Montserrat" panose="020B0604020202020204" charset="0"/>
                <a:cs typeface="Arial" panose="020B0604020202020204" pitchFamily="34" charset="0"/>
              </a:rPr>
              <a:t>Se emitieron las Políticas siguientes:</a:t>
            </a:r>
            <a:endParaRPr lang="es-GT" sz="1500" dirty="0">
              <a:latin typeface="Arial" panose="020B0604020202020204" pitchFamily="34" charset="0"/>
              <a:ea typeface="Calibri" panose="020F0502020204030204" pitchFamily="34" charset="0"/>
              <a:cs typeface="Arial" panose="020B0604020202020204" pitchFamily="34" charset="0"/>
            </a:endParaRPr>
          </a:p>
          <a:p>
            <a:pPr marL="715963" lvl="4" indent="-354013" algn="just">
              <a:lnSpc>
                <a:spcPct val="150000"/>
              </a:lnSpc>
              <a:buFont typeface="Wingdings" panose="05000000000000000000" pitchFamily="2" charset="2"/>
              <a:buChar char=""/>
            </a:pPr>
            <a:r>
              <a:rPr lang="es-CR" sz="1500" dirty="0">
                <a:latin typeface="Arial" panose="020B0604020202020204" pitchFamily="34" charset="0"/>
                <a:ea typeface="Montserrat" panose="020B0604020202020204" charset="0"/>
                <a:cs typeface="Arial" panose="020B0604020202020204" pitchFamily="34" charset="0"/>
              </a:rPr>
              <a:t>Políticas de Protección y Resguardo de Bienes de la Secretaría General de la Presidencia de la República</a:t>
            </a:r>
            <a:endParaRPr lang="es-GT" sz="1500" dirty="0">
              <a:latin typeface="Arial" panose="020B0604020202020204" pitchFamily="34" charset="0"/>
              <a:ea typeface="Calibri" panose="020F0502020204030204" pitchFamily="34" charset="0"/>
              <a:cs typeface="Arial" panose="020B0604020202020204" pitchFamily="34" charset="0"/>
            </a:endParaRPr>
          </a:p>
          <a:p>
            <a:pPr marL="715963" lvl="4" indent="-354013" algn="just">
              <a:lnSpc>
                <a:spcPct val="150000"/>
              </a:lnSpc>
              <a:buFont typeface="Wingdings" panose="05000000000000000000" pitchFamily="2" charset="2"/>
              <a:buChar char=""/>
            </a:pPr>
            <a:r>
              <a:rPr lang="es-CR" sz="1500" dirty="0">
                <a:latin typeface="Arial" panose="020B0604020202020204" pitchFamily="34" charset="0"/>
                <a:ea typeface="Montserrat" panose="020B0604020202020204" charset="0"/>
                <a:cs typeface="Arial" panose="020B0604020202020204" pitchFamily="34" charset="0"/>
              </a:rPr>
              <a:t>Políticas de la Unidad de Auditoría Interna</a:t>
            </a:r>
            <a:endParaRPr lang="es-GT" sz="1500" dirty="0">
              <a:latin typeface="Arial" panose="020B0604020202020204" pitchFamily="34" charset="0"/>
              <a:ea typeface="Calibri" panose="020F0502020204030204" pitchFamily="34" charset="0"/>
              <a:cs typeface="Arial" panose="020B0604020202020204" pitchFamily="34" charset="0"/>
            </a:endParaRPr>
          </a:p>
          <a:p>
            <a:pPr marL="715963" lvl="4" indent="-354013" algn="just">
              <a:lnSpc>
                <a:spcPct val="150000"/>
              </a:lnSpc>
              <a:buFont typeface="Wingdings" panose="05000000000000000000" pitchFamily="2" charset="2"/>
              <a:buChar char=""/>
            </a:pPr>
            <a:r>
              <a:rPr lang="es-CR" sz="1500" dirty="0">
                <a:latin typeface="Arial" panose="020B0604020202020204" pitchFamily="34" charset="0"/>
                <a:ea typeface="Montserrat" panose="020B0604020202020204" charset="0"/>
                <a:cs typeface="Arial" panose="020B0604020202020204" pitchFamily="34" charset="0"/>
              </a:rPr>
              <a:t>Políticas de Tecnologías de la Información y Comunicación de la Secretaría General de la Presidencia de la República</a:t>
            </a:r>
            <a:endParaRPr lang="es-GT"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es-CR" sz="1500" dirty="0">
                <a:latin typeface="Arial" panose="020B0604020202020204" pitchFamily="34" charset="0"/>
                <a:ea typeface="Montserrat" panose="020B0604020202020204" charset="0"/>
                <a:cs typeface="Arial" panose="020B0604020202020204" pitchFamily="34" charset="0"/>
              </a:rPr>
              <a:t>Se está en proceso de revisión y aprobación, las Políticas para el Control y uso de formas numeradas autorizadas por Contraloría General de Cuentas, y las Políticas de Almacén.</a:t>
            </a:r>
            <a:endParaRPr lang="es-GT" sz="1500" dirty="0">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76DFDB85-8F6D-CC44-7271-0E53284AD93C}"/>
              </a:ext>
            </a:extLst>
          </p:cNvPr>
          <p:cNvSpPr txBox="1"/>
          <p:nvPr/>
        </p:nvSpPr>
        <p:spPr>
          <a:xfrm>
            <a:off x="620325" y="933896"/>
            <a:ext cx="10535732" cy="892552"/>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Nacional de </a:t>
            </a: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 </a:t>
            </a: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Interno Gubernamental </a:t>
            </a:r>
            <a:endPar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defRPr/>
            </a:pP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SINACIG-.</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54745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441453"/>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2" name="Rectángulo 1"/>
          <p:cNvSpPr/>
          <p:nvPr/>
        </p:nvSpPr>
        <p:spPr>
          <a:xfrm>
            <a:off x="914401" y="2001070"/>
            <a:ext cx="6777872" cy="3477875"/>
          </a:xfrm>
          <a:prstGeom prst="rect">
            <a:avLst/>
          </a:prstGeom>
        </p:spPr>
        <p:txBody>
          <a:bodyPr wrap="square">
            <a:spAutoFit/>
          </a:bodyPr>
          <a:lstStyle/>
          <a:p>
            <a:pPr marL="457200" lvl="1" indent="-457200" algn="just">
              <a:buFont typeface="Arial" panose="020B0604020202020204" pitchFamily="34" charset="0"/>
              <a:buChar char="•"/>
            </a:pPr>
            <a:r>
              <a:rPr lang="es-CR" sz="2000" dirty="0" smtClean="0">
                <a:solidFill>
                  <a:schemeClr val="tx1"/>
                </a:solidFill>
              </a:rPr>
              <a:t>Se </a:t>
            </a:r>
            <a:r>
              <a:rPr lang="es-CR" sz="2000" dirty="0">
                <a:solidFill>
                  <a:schemeClr val="tx1"/>
                </a:solidFill>
              </a:rPr>
              <a:t>obtuvieron 4 becas completas y 3 medias becas del Centro Latinoamericano de Administración para el Desarrollo -</a:t>
            </a:r>
            <a:r>
              <a:rPr lang="es-CR" sz="2000" dirty="0" smtClean="0">
                <a:solidFill>
                  <a:schemeClr val="tx1"/>
                </a:solidFill>
              </a:rPr>
              <a:t>CLAD-</a:t>
            </a:r>
            <a:r>
              <a:rPr lang="es-CR" sz="2000" dirty="0" smtClean="0">
                <a:solidFill>
                  <a:schemeClr val="tx1"/>
                </a:solidFill>
              </a:rPr>
              <a:t>, con lo cual el personal de la Secretaría General participa en eventos en modalidad virtual a nivel internacional.</a:t>
            </a:r>
            <a:endParaRPr lang="es-CR" sz="2000" dirty="0" smtClean="0">
              <a:solidFill>
                <a:schemeClr val="tx1"/>
              </a:solidFill>
            </a:endParaRPr>
          </a:p>
          <a:p>
            <a:pPr marL="457200" lvl="1" indent="-457200" algn="just">
              <a:buFont typeface="Arial" panose="020B0604020202020204" pitchFamily="34" charset="0"/>
              <a:buChar char="•"/>
            </a:pPr>
            <a:endParaRPr lang="es-GT" sz="2000" dirty="0">
              <a:solidFill>
                <a:schemeClr val="tx1"/>
              </a:solidFill>
            </a:endParaRPr>
          </a:p>
          <a:p>
            <a:pPr marL="457200" indent="-457200" algn="just">
              <a:buFont typeface="Arial" panose="020B0604020202020204" pitchFamily="34" charset="0"/>
              <a:buChar char="•"/>
            </a:pPr>
            <a:r>
              <a:rPr lang="es-GT" sz="2000" dirty="0">
                <a:solidFill>
                  <a:schemeClr val="tx1"/>
                </a:solidFill>
              </a:rPr>
              <a:t>Se continuó con la Certificación Operativa en Adquisiciones Públicas para personal de la Secretaría General de la Presidencia de la República, con una vigencia de 2 años, emitida por el Ministerio de Finanzas.</a:t>
            </a:r>
            <a:endParaRPr lang="es-GT" sz="2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76DFDB85-8F6D-CC44-7271-0E53284AD93C}"/>
              </a:ext>
            </a:extLst>
          </p:cNvPr>
          <p:cNvSpPr txBox="1"/>
          <p:nvPr/>
        </p:nvSpPr>
        <p:spPr>
          <a:xfrm>
            <a:off x="620325" y="933896"/>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Capacitación constante del P</a:t>
            </a: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ersonal</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pic>
        <p:nvPicPr>
          <p:cNvPr id="5" name="Imagen 4"/>
          <p:cNvPicPr>
            <a:picLocks noChangeAspect="1"/>
          </p:cNvPicPr>
          <p:nvPr/>
        </p:nvPicPr>
        <p:blipFill rotWithShape="1">
          <a:blip r:embed="rId4"/>
          <a:srcRect l="30592" t="12125" r="14627" b="13439"/>
          <a:stretch/>
        </p:blipFill>
        <p:spPr>
          <a:xfrm>
            <a:off x="7939889" y="2528798"/>
            <a:ext cx="3565379" cy="2725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0815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2" name="Rectángulo 1"/>
          <p:cNvSpPr/>
          <p:nvPr/>
        </p:nvSpPr>
        <p:spPr>
          <a:xfrm>
            <a:off x="606581" y="1358020"/>
            <a:ext cx="5869633" cy="4334328"/>
          </a:xfrm>
          <a:prstGeom prst="rect">
            <a:avLst/>
          </a:prstGeom>
        </p:spPr>
        <p:txBody>
          <a:bodyPr wrap="square">
            <a:spAutoFit/>
          </a:bodyPr>
          <a:lstStyle/>
          <a:p>
            <a:pPr algn="just">
              <a:lnSpc>
                <a:spcPct val="200000"/>
              </a:lnSpc>
            </a:pPr>
            <a:r>
              <a:rPr lang="es-MX" dirty="0" smtClean="0">
                <a:latin typeface="Arial" panose="020B0604020202020204" pitchFamily="34" charset="0"/>
                <a:cs typeface="Arial" panose="020B0604020202020204" pitchFamily="34" charset="0"/>
              </a:rPr>
              <a:t>Durante el segundo cuatrimestre de 2022:</a:t>
            </a:r>
          </a:p>
          <a:p>
            <a:pPr marL="285750" indent="-285750" algn="just">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atendió un total de 23 solicitudes de información pública de las cuales 19 corresponden a la Secretaría General de la Presidencia de la República y 4 al Presidente de la República de Guatemala. </a:t>
            </a:r>
            <a:endParaRPr lang="es-MX" dirty="0" smtClean="0">
              <a:latin typeface="Arial" panose="020B0604020202020204" pitchFamily="34" charset="0"/>
              <a:cs typeface="Arial" panose="020B0604020202020204" pitchFamily="34" charset="0"/>
            </a:endParaRPr>
          </a:p>
          <a:p>
            <a:pPr marL="285750" lvl="0" indent="-285750" algn="just">
              <a:lnSpc>
                <a:spcPct val="200000"/>
              </a:lnSpc>
              <a:buFont typeface="Arial" panose="020B0604020202020204" pitchFamily="34" charset="0"/>
              <a:buChar char="•"/>
            </a:pPr>
            <a:r>
              <a:rPr lang="es-CR" dirty="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recibió un total de 429 expedientes relacionados con la asesoría y consultoría legal que la Secretaría General de la Presidencia de la República brinda al Señor Presidente de la República, de los cuales 222 corresponden a expedientes administrativos (204 expedientes atendidos y 18 en trámite) y 207 a expedientes judiciales.</a:t>
            </a:r>
          </a:p>
          <a:p>
            <a:pPr marL="285750" indent="-285750" algn="just">
              <a:lnSpc>
                <a:spcPct val="200000"/>
              </a:lnSpc>
              <a:buFont typeface="Arial" panose="020B0604020202020204" pitchFamily="34" charset="0"/>
              <a:buChar char="•"/>
            </a:pPr>
            <a:endParaRPr lang="es-MX"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4"/>
          <a:srcRect l="33149" t="4416" r="18395"/>
          <a:stretch/>
        </p:blipFill>
        <p:spPr>
          <a:xfrm>
            <a:off x="7569450" y="1541634"/>
            <a:ext cx="2896355" cy="42849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66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22448" y="233648"/>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Marcador de contenido 6">
            <a:extLst>
              <a:ext uri="{FF2B5EF4-FFF2-40B4-BE49-F238E27FC236}">
                <a16:creationId xmlns:a16="http://schemas.microsoft.com/office/drawing/2014/main" id="{FDEFACA7-B903-4B3E-851C-F8FB7B3942D0}"/>
              </a:ext>
            </a:extLst>
          </p:cNvPr>
          <p:cNvSpPr txBox="1">
            <a:spLocks/>
          </p:cNvSpPr>
          <p:nvPr/>
        </p:nvSpPr>
        <p:spPr>
          <a:xfrm>
            <a:off x="502310" y="1343258"/>
            <a:ext cx="6451513" cy="496950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MX" sz="1400" b="1" dirty="0" smtClean="0">
                <a:latin typeface="Arial" panose="020B0604020202020204" pitchFamily="34" charset="0"/>
                <a:cs typeface="Arial" panose="020B0604020202020204" pitchFamily="34" charset="0"/>
              </a:rPr>
              <a:t>Expedientes Administrativos. </a:t>
            </a:r>
          </a:p>
          <a:p>
            <a:pPr lvl="1" algn="just">
              <a:lnSpc>
                <a:spcPct val="150000"/>
              </a:lnSpc>
            </a:pPr>
            <a:r>
              <a:rPr lang="es-MX" sz="1100" dirty="0" smtClean="0">
                <a:latin typeface="Arial" panose="020B0604020202020204" pitchFamily="34" charset="0"/>
                <a:cs typeface="Arial" panose="020B0604020202020204" pitchFamily="34" charset="0"/>
              </a:rPr>
              <a:t>Dictámenes y Opiniones que permitieron facilitar al Presidente de la República la toma de decisiones, materializadas en Acuerdos Gubernativos. </a:t>
            </a:r>
          </a:p>
          <a:p>
            <a:pPr lvl="1" algn="just">
              <a:lnSpc>
                <a:spcPct val="150000"/>
              </a:lnSpc>
            </a:pPr>
            <a:r>
              <a:rPr lang="es-MX" sz="1100" dirty="0" smtClean="0">
                <a:latin typeface="Arial" panose="020B0604020202020204" pitchFamily="34" charset="0"/>
                <a:cs typeface="Arial" panose="020B0604020202020204" pitchFamily="34" charset="0"/>
              </a:rPr>
              <a:t>Providencias que permitieron corregir aspectos sustanciales en los expedientes, para dotar de certeza jurídica las disposiciones emanadas del Presidente de la República. </a:t>
            </a:r>
          </a:p>
          <a:p>
            <a:pPr algn="just">
              <a:lnSpc>
                <a:spcPct val="150000"/>
              </a:lnSpc>
            </a:pPr>
            <a:r>
              <a:rPr lang="es-MX" sz="1400" b="1" dirty="0" smtClean="0">
                <a:latin typeface="Arial" panose="020B0604020202020204" pitchFamily="34" charset="0"/>
                <a:cs typeface="Arial" panose="020B0604020202020204" pitchFamily="34" charset="0"/>
              </a:rPr>
              <a:t>Expedientes Judiciales. </a:t>
            </a:r>
          </a:p>
          <a:p>
            <a:pPr lvl="1" algn="just">
              <a:lnSpc>
                <a:spcPct val="150000"/>
              </a:lnSpc>
            </a:pPr>
            <a:r>
              <a:rPr lang="es-MX" sz="1100" dirty="0" smtClean="0">
                <a:latin typeface="Arial" panose="020B0604020202020204" pitchFamily="34" charset="0"/>
                <a:cs typeface="Arial" panose="020B0604020202020204" pitchFamily="34" charset="0"/>
              </a:rPr>
              <a:t>Evacuación de audiencias conferidas al Presidente de la República en las diferentes acciones constitucionales, a través de los memoriales respectivos, diligenciados oportuna y eficientemente. </a:t>
            </a:r>
          </a:p>
          <a:p>
            <a:pPr lvl="1" algn="just">
              <a:lnSpc>
                <a:spcPct val="150000"/>
              </a:lnSpc>
            </a:pPr>
            <a:r>
              <a:rPr lang="es-MX" sz="1100" dirty="0" smtClean="0">
                <a:latin typeface="Arial" panose="020B0604020202020204" pitchFamily="34" charset="0"/>
                <a:cs typeface="Arial" panose="020B0604020202020204" pitchFamily="34" charset="0"/>
              </a:rPr>
              <a:t>Asesoría y acompañamiento brindado en actuaciones de índole judicial.</a:t>
            </a:r>
          </a:p>
          <a:p>
            <a:pPr lvl="1" algn="just">
              <a:lnSpc>
                <a:spcPct val="150000"/>
              </a:lnSpc>
            </a:pPr>
            <a:r>
              <a:rPr lang="es-MX" sz="1100" dirty="0" smtClean="0">
                <a:latin typeface="Arial" panose="020B0604020202020204" pitchFamily="34" charset="0"/>
                <a:cs typeface="Arial" panose="020B0604020202020204" pitchFamily="34" charset="0"/>
              </a:rPr>
              <a:t>Emisión de dictámenes, opiniones y providencias, en proyectos de iniciativas de ley y solicitudes dirigidas al presidente de la República, mismas que fueron atendidas y remitidas a las instancias correspondientes, en observancia de las facultades conferidas en la Constitución Política de la República y demás leyes vigentes.</a:t>
            </a:r>
          </a:p>
          <a:p>
            <a:pPr>
              <a:lnSpc>
                <a:spcPct val="150000"/>
              </a:lnSpc>
            </a:pPr>
            <a:endParaRPr lang="es-GT" sz="1400" dirty="0" smtClean="0">
              <a:latin typeface="Arial" panose="020B0604020202020204" pitchFamily="34" charset="0"/>
              <a:cs typeface="Arial" panose="020B0604020202020204" pitchFamily="34" charset="0"/>
            </a:endParaRPr>
          </a:p>
          <a:p>
            <a:pPr>
              <a:lnSpc>
                <a:spcPct val="150000"/>
              </a:lnSpc>
            </a:pPr>
            <a:endParaRPr lang="es-GT" sz="1400" dirty="0" smtClean="0">
              <a:latin typeface="Arial" panose="020B0604020202020204" pitchFamily="34" charset="0"/>
              <a:cs typeface="Arial" panose="020B0604020202020204" pitchFamily="34" charset="0"/>
            </a:endParaRPr>
          </a:p>
          <a:p>
            <a:pPr>
              <a:lnSpc>
                <a:spcPct val="150000"/>
              </a:lnSpc>
            </a:pPr>
            <a:endParaRPr lang="es-GT" sz="1400" dirty="0" smtClean="0">
              <a:latin typeface="Arial" panose="020B0604020202020204" pitchFamily="34" charset="0"/>
              <a:cs typeface="Arial" panose="020B0604020202020204" pitchFamily="34" charset="0"/>
            </a:endParaRPr>
          </a:p>
          <a:p>
            <a:pPr>
              <a:lnSpc>
                <a:spcPct val="150000"/>
              </a:lnSpc>
            </a:pPr>
            <a:endParaRPr lang="es-GT"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9827" t="21417" r="20861"/>
          <a:stretch/>
        </p:blipFill>
        <p:spPr>
          <a:xfrm>
            <a:off x="7505396" y="2140071"/>
            <a:ext cx="3752784" cy="2833734"/>
          </a:xfrm>
          <a:prstGeom prst="rect">
            <a:avLst/>
          </a:prstGeom>
        </p:spPr>
      </p:pic>
    </p:spTree>
    <p:extLst>
      <p:ext uri="{BB962C8B-B14F-4D97-AF65-F5344CB8AC3E}">
        <p14:creationId xmlns:p14="http://schemas.microsoft.com/office/powerpoint/2010/main" val="1978777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768407" y="2668750"/>
          <a:ext cx="10650708" cy="2577017"/>
        </p:xfrm>
        <a:graphic>
          <a:graphicData uri="http://schemas.openxmlformats.org/drawingml/2006/table">
            <a:tbl>
              <a:tblPr firstRow="1" firstCol="1" bandRow="1"/>
              <a:tblGrid>
                <a:gridCol w="10650708">
                  <a:extLst>
                    <a:ext uri="{9D8B030D-6E8A-4147-A177-3AD203B41FA5}">
                      <a16:colId xmlns:a16="http://schemas.microsoft.com/office/drawing/2014/main" val="481451595"/>
                    </a:ext>
                  </a:extLst>
                </a:gridCol>
              </a:tblGrid>
              <a:tr h="271902">
                <a:tc>
                  <a:txBody>
                    <a:bodyPr/>
                    <a:lstStyle/>
                    <a:p>
                      <a:pPr marL="342900" lvl="0" indent="-342900" algn="ctr">
                        <a:lnSpc>
                          <a:spcPct val="107000"/>
                        </a:lnSpc>
                        <a:spcAft>
                          <a:spcPts val="0"/>
                        </a:spcAft>
                        <a:buFont typeface="+mj-lt"/>
                        <a:buAutoNum type="alphaLcParenR"/>
                      </a:pPr>
                      <a:r>
                        <a:rPr lang="es-GT" sz="1400" b="1" dirty="0">
                          <a:effectLst/>
                          <a:latin typeface="Arial" panose="020B0604020202020204" pitchFamily="34" charset="0"/>
                          <a:ea typeface="Calibri" panose="020F0502020204030204" pitchFamily="34" charset="0"/>
                          <a:cs typeface="Times New Roman" panose="02020603050405020304" pitchFamily="18" charset="0"/>
                        </a:rPr>
                        <a:t>Objetivo Estratégico</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395246113"/>
                  </a:ext>
                </a:extLst>
              </a:tr>
              <a:tr h="508303">
                <a:tc>
                  <a:txBody>
                    <a:bodyPr/>
                    <a:lstStyle/>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Promover las buenas prácticas de control interno y gobernanza, para que de manera eficiente, eficaz y transparente, se de fe administrativa, seguridad y certeza jurídica al accionar del Presidente de la República.</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831265"/>
                  </a:ext>
                </a:extLst>
              </a:tr>
              <a:tr h="271902">
                <a:tc>
                  <a:txBody>
                    <a:bodyPr/>
                    <a:lstStyle/>
                    <a:p>
                      <a:pPr marL="342900" lvl="0" indent="-342900" algn="ctr">
                        <a:lnSpc>
                          <a:spcPct val="107000"/>
                        </a:lnSpc>
                        <a:spcAft>
                          <a:spcPts val="0"/>
                        </a:spcAft>
                        <a:buFont typeface="+mj-lt"/>
                        <a:buAutoNum type="alphaLcParenR" startAt="2"/>
                      </a:pPr>
                      <a:r>
                        <a:rPr lang="es-GT" sz="1400" b="1" dirty="0">
                          <a:effectLst/>
                          <a:latin typeface="Arial" panose="020B0604020202020204" pitchFamily="34" charset="0"/>
                          <a:ea typeface="Calibri" panose="020F0502020204030204" pitchFamily="34" charset="0"/>
                          <a:cs typeface="Times New Roman" panose="02020603050405020304" pitchFamily="18" charset="0"/>
                        </a:rPr>
                        <a:t>Objetivos Operativos</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502513565"/>
                  </a:ext>
                </a:extLst>
              </a:tr>
              <a:tr h="1524910">
                <a:tc>
                  <a:txBody>
                    <a:bodyPr/>
                    <a:lstStyle/>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Ejercer de manera eficiente, eficaz y transparente, las atribuciones y funciones asignadas a las Unidades y Direcciones de la Secretaría General de la Presidencia de la República, de acuerdo al marco Constitucional y al ordenamiento jurídico vigente.</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Dar seguimiento a la ejecución de los recursos financieros, al uso de los recursos administrativos y al cumplimiento de las acciones definidas en los planes, para verificar de manera oportuna la consecución de las metas y resultados institucionales definidos.</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Promover el adecuado resguardo de los bienes muebles de la Secretaría General de la Presidencia de la República, a través del registro oportuno de los mismos y la emisión de las políticas que correspondan.</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107612"/>
                  </a:ext>
                </a:extLst>
              </a:tr>
            </a:tbl>
          </a:graphicData>
        </a:graphic>
      </p:graphicFrame>
      <p:sp>
        <p:nvSpPr>
          <p:cNvPr id="3" name="Título 1">
            <a:extLst>
              <a:ext uri="{FF2B5EF4-FFF2-40B4-BE49-F238E27FC236}">
                <a16:creationId xmlns:a16="http://schemas.microsoft.com/office/drawing/2014/main" id="{A1F99F94-389E-4E69-A4D4-C924F02710CC}"/>
              </a:ext>
            </a:extLst>
          </p:cNvPr>
          <p:cNvSpPr>
            <a:spLocks noGrp="1"/>
          </p:cNvSpPr>
          <p:nvPr>
            <p:ph type="title"/>
          </p:nvPr>
        </p:nvSpPr>
        <p:spPr>
          <a:xfrm>
            <a:off x="1308848" y="785062"/>
            <a:ext cx="9166802" cy="626488"/>
          </a:xfrm>
        </p:spPr>
        <p:txBody>
          <a:bodyPr>
            <a:noAutofit/>
          </a:bodyPr>
          <a:lstStyle/>
          <a:p>
            <a:pPr algn="ctr"/>
            <a:r>
              <a:rPr lang="es-GT" sz="2800" b="1" dirty="0">
                <a:latin typeface="Arial" panose="020B0604020202020204" pitchFamily="34" charset="0"/>
                <a:cs typeface="Arial" panose="020B0604020202020204" pitchFamily="34" charset="0"/>
              </a:rPr>
              <a:t>PRINCIPALES OBJETIVOS DE </a:t>
            </a:r>
            <a:r>
              <a:rPr lang="es-GT" sz="2800" b="1" dirty="0" smtClean="0">
                <a:latin typeface="Arial" panose="020B0604020202020204" pitchFamily="34" charset="0"/>
                <a:cs typeface="Arial" panose="020B0604020202020204" pitchFamily="34" charset="0"/>
              </a:rPr>
              <a:t>LA </a:t>
            </a:r>
            <a:r>
              <a:rPr lang="es-MX" sz="2800" b="1" dirty="0" smtClean="0">
                <a:latin typeface="Arial" panose="020B0604020202020204" pitchFamily="34" charset="0"/>
                <a:cs typeface="Arial" panose="020B0604020202020204" pitchFamily="34" charset="0"/>
              </a:rPr>
              <a:t>SECRETARÍA </a:t>
            </a:r>
            <a:r>
              <a:rPr lang="es-MX" sz="2800" b="1" dirty="0">
                <a:latin typeface="Arial" panose="020B0604020202020204" pitchFamily="34" charset="0"/>
                <a:cs typeface="Arial" panose="020B0604020202020204" pitchFamily="34" charset="0"/>
              </a:rPr>
              <a:t>GENERAL DE LA PRESIDENCIA DE LA REPÚBLICA</a:t>
            </a:r>
            <a:endParaRPr lang="es-GT" sz="2800" b="1"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id="{F9FD962A-766E-443B-8C79-B30580DFF835}"/>
              </a:ext>
            </a:extLst>
          </p:cNvPr>
          <p:cNvSpPr txBox="1">
            <a:spLocks/>
          </p:cNvSpPr>
          <p:nvPr/>
        </p:nvSpPr>
        <p:spPr>
          <a:xfrm>
            <a:off x="772885" y="1500729"/>
            <a:ext cx="10646230" cy="10788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1" indent="0" algn="just">
              <a:lnSpc>
                <a:spcPct val="150000"/>
              </a:lnSpc>
              <a:buNone/>
            </a:pPr>
            <a:r>
              <a:rPr lang="es-GT" sz="1600" dirty="0">
                <a:latin typeface="Arial" panose="020B0604020202020204" pitchFamily="34" charset="0"/>
                <a:cs typeface="Arial" panose="020B0604020202020204" pitchFamily="34" charset="0"/>
              </a:rPr>
              <a:t>Para el cumplimiento de sus funciones la Secretaría General de la Presidencia de la </a:t>
            </a:r>
            <a:r>
              <a:rPr lang="es-GT" sz="1600" dirty="0" smtClean="0">
                <a:latin typeface="Arial" panose="020B0604020202020204" pitchFamily="34" charset="0"/>
                <a:cs typeface="Arial" panose="020B0604020202020204" pitchFamily="34" charset="0"/>
              </a:rPr>
              <a:t>República definió para el ejercicio fiscal 2022, Objetivos </a:t>
            </a:r>
            <a:r>
              <a:rPr lang="es-GT" sz="1600" dirty="0">
                <a:latin typeface="Arial" panose="020B0604020202020204" pitchFamily="34" charset="0"/>
                <a:cs typeface="Arial" panose="020B0604020202020204" pitchFamily="34" charset="0"/>
              </a:rPr>
              <a:t>Institucionales de Control </a:t>
            </a:r>
            <a:r>
              <a:rPr lang="es-GT" sz="1600" dirty="0" smtClean="0">
                <a:latin typeface="Arial" panose="020B0604020202020204" pitchFamily="34" charset="0"/>
                <a:cs typeface="Arial" panose="020B0604020202020204" pitchFamily="34" charset="0"/>
              </a:rPr>
              <a:t>Interno, siendo los siguientes:</a:t>
            </a:r>
            <a:endParaRPr lang="es-GT" sz="1600" dirty="0">
              <a:latin typeface="Arial" panose="020B0604020202020204" pitchFamily="34" charset="0"/>
              <a:cs typeface="Arial" panose="020B0604020202020204" pitchFamily="34" charset="0"/>
            </a:endParaRPr>
          </a:p>
          <a:p>
            <a:pPr marL="571500" lvl="1" indent="0">
              <a:buNone/>
            </a:pPr>
            <a:endParaRPr lang="es-G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119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154C09-83FC-01EB-F7E3-848712AE6317}"/>
              </a:ext>
            </a:extLst>
          </p:cNvPr>
          <p:cNvPicPr>
            <a:picLocks noChangeAspect="1"/>
          </p:cNvPicPr>
          <p:nvPr/>
        </p:nvPicPr>
        <p:blipFill>
          <a:blip r:embed="rId4"/>
          <a:stretch>
            <a:fillRect/>
          </a:stretch>
        </p:blipFill>
        <p:spPr>
          <a:xfrm>
            <a:off x="501282" y="2697503"/>
            <a:ext cx="1803636" cy="1803636"/>
          </a:xfrm>
          <a:prstGeom prst="rect">
            <a:avLst/>
          </a:prstGeom>
        </p:spPr>
      </p:pic>
      <p:sp>
        <p:nvSpPr>
          <p:cNvPr id="14" name="CuadroTexto 13">
            <a:extLst>
              <a:ext uri="{FF2B5EF4-FFF2-40B4-BE49-F238E27FC236}">
                <a16:creationId xmlns:a16="http://schemas.microsoft.com/office/drawing/2014/main" id="{57146A67-C081-2534-FEB1-BC7819A31A7A}"/>
              </a:ext>
            </a:extLst>
          </p:cNvPr>
          <p:cNvSpPr txBox="1"/>
          <p:nvPr/>
        </p:nvSpPr>
        <p:spPr>
          <a:xfrm>
            <a:off x="2304918" y="2999156"/>
            <a:ext cx="8859915"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CONSOLIDADO DE LOGROS INSTITUCIONALES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588886" y="3045323"/>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rgbClr val="20539D"/>
                </a:solidFill>
                <a:effectLst/>
                <a:uLnTx/>
                <a:uFillTx/>
                <a:latin typeface="Montserrat ExtraBold" pitchFamily="2" charset="77"/>
                <a:ea typeface="+mn-ea"/>
                <a:cs typeface="Arial"/>
                <a:sym typeface="Arial"/>
              </a:rPr>
              <a:t>3</a:t>
            </a:r>
          </a:p>
        </p:txBody>
      </p:sp>
    </p:spTree>
    <p:extLst>
      <p:ext uri="{BB962C8B-B14F-4D97-AF65-F5344CB8AC3E}">
        <p14:creationId xmlns:p14="http://schemas.microsoft.com/office/powerpoint/2010/main" val="2737058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SEGUNDO</a:t>
            </a:r>
            <a:r>
              <a:rPr kumimoji="0" lang="es-MX" sz="2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CUATRIMESTRE 2022</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7" name="Tabla 6"/>
          <p:cNvGraphicFramePr>
            <a:graphicFrameLocks noGrp="1"/>
          </p:cNvGraphicFramePr>
          <p:nvPr>
            <p:extLst>
              <p:ext uri="{D42A27DB-BD31-4B8C-83A1-F6EECF244321}">
                <p14:modId xmlns:p14="http://schemas.microsoft.com/office/powerpoint/2010/main" val="866827669"/>
              </p:ext>
            </p:extLst>
          </p:nvPr>
        </p:nvGraphicFramePr>
        <p:xfrm>
          <a:off x="1245478" y="2011138"/>
          <a:ext cx="9688850" cy="3278646"/>
        </p:xfrm>
        <a:graphic>
          <a:graphicData uri="http://schemas.openxmlformats.org/drawingml/2006/table">
            <a:tbl>
              <a:tblPr firstRow="1" bandRow="1">
                <a:tableStyleId>{7DF18680-E054-41AD-8BC1-D1AEF772440D}</a:tableStyleId>
              </a:tblPr>
              <a:tblGrid>
                <a:gridCol w="1138738">
                  <a:extLst>
                    <a:ext uri="{9D8B030D-6E8A-4147-A177-3AD203B41FA5}">
                      <a16:colId xmlns:a16="http://schemas.microsoft.com/office/drawing/2014/main" val="3634168436"/>
                    </a:ext>
                  </a:extLst>
                </a:gridCol>
                <a:gridCol w="6693031">
                  <a:extLst>
                    <a:ext uri="{9D8B030D-6E8A-4147-A177-3AD203B41FA5}">
                      <a16:colId xmlns:a16="http://schemas.microsoft.com/office/drawing/2014/main" val="2634244456"/>
                    </a:ext>
                  </a:extLst>
                </a:gridCol>
                <a:gridCol w="1857081">
                  <a:extLst>
                    <a:ext uri="{9D8B030D-6E8A-4147-A177-3AD203B41FA5}">
                      <a16:colId xmlns:a16="http://schemas.microsoft.com/office/drawing/2014/main" val="92747685"/>
                    </a:ext>
                  </a:extLst>
                </a:gridCol>
              </a:tblGrid>
              <a:tr h="488861">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No.</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Logro institucional</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a:effectLst/>
                          <a:latin typeface="Arial" panose="020B0604020202020204" pitchFamily="34" charset="0"/>
                          <a:cs typeface="Arial" panose="020B0604020202020204" pitchFamily="34" charset="0"/>
                        </a:rPr>
                        <a:t>Meta física ejecutada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1121036"/>
                  </a:ext>
                </a:extLst>
              </a:tr>
              <a:tr h="488861">
                <a:tc>
                  <a:txBody>
                    <a:bodyPr/>
                    <a:lstStyle/>
                    <a:p>
                      <a:pPr marL="0" indent="0" algn="ctr">
                        <a:lnSpc>
                          <a:spcPct val="115000"/>
                        </a:lnSpc>
                        <a:spcAft>
                          <a:spcPts val="0"/>
                        </a:spcAft>
                      </a:pPr>
                      <a:r>
                        <a:rPr lang="es-MX" sz="1800" dirty="0" smtClean="0">
                          <a:effectLst/>
                          <a:latin typeface="Arial" panose="020B0604020202020204" pitchFamily="34" charset="0"/>
                          <a:ea typeface="Calibri" panose="020F0502020204030204" pitchFamily="34" charset="0"/>
                          <a:cs typeface="Arial" panose="020B0604020202020204" pitchFamily="34" charset="0"/>
                        </a:rPr>
                        <a:t>1</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Iniciativas de Ley presentadas al Congreso de la República.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smtClean="0">
                          <a:effectLst/>
                          <a:latin typeface="Arial" panose="020B0604020202020204" pitchFamily="34" charset="0"/>
                          <a:cs typeface="Arial" panose="020B0604020202020204" pitchFamily="34" charset="0"/>
                        </a:rPr>
                        <a:t>9*</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5077021"/>
                  </a:ext>
                </a:extLst>
              </a:tr>
              <a:tr h="431001">
                <a:tc>
                  <a:txBody>
                    <a:bodyPr/>
                    <a:lstStyle/>
                    <a:p>
                      <a:pPr marL="0" indent="0" algn="ctr">
                        <a:lnSpc>
                          <a:spcPct val="115000"/>
                        </a:lnSpc>
                        <a:spcAft>
                          <a:spcPts val="0"/>
                        </a:spcAft>
                      </a:pPr>
                      <a:r>
                        <a:rPr lang="es-MX"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2</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Acuerdos Gubernativos emitidos</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smtClean="0">
                          <a:effectLst/>
                          <a:latin typeface="Arial" panose="020B0604020202020204" pitchFamily="34" charset="0"/>
                          <a:cs typeface="Arial" panose="020B0604020202020204" pitchFamily="34" charset="0"/>
                        </a:rPr>
                        <a:t>303*</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42436803"/>
                  </a:ext>
                </a:extLst>
              </a:tr>
              <a:tr h="488861">
                <a:tc>
                  <a:txBody>
                    <a:bodyPr/>
                    <a:lstStyle/>
                    <a:p>
                      <a:pPr marL="0" indent="0" algn="ctr">
                        <a:lnSpc>
                          <a:spcPct val="115000"/>
                        </a:lnSpc>
                        <a:spcAft>
                          <a:spcPts val="0"/>
                        </a:spcAft>
                      </a:pPr>
                      <a:r>
                        <a:rPr lang="es-MX"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3</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Expedientes tramitados en beneficio de entidades, personas jurídicas e individuales. </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a:effectLst/>
                          <a:latin typeface="Arial" panose="020B0604020202020204" pitchFamily="34" charset="0"/>
                          <a:cs typeface="Arial" panose="020B0604020202020204" pitchFamily="34" charset="0"/>
                        </a:rPr>
                        <a:t>3786</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62230369"/>
                  </a:ext>
                </a:extLst>
              </a:tr>
              <a:tr h="665911">
                <a:tc>
                  <a:txBody>
                    <a:bodyPr/>
                    <a:lstStyle/>
                    <a:p>
                      <a:pPr algn="ctr">
                        <a:lnSpc>
                          <a:spcPct val="107000"/>
                        </a:lnSpc>
                        <a:spcAft>
                          <a:spcPts val="0"/>
                        </a:spcAft>
                      </a:pPr>
                      <a:r>
                        <a:rPr lang="es-MX"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4</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07000"/>
                        </a:lnSpc>
                        <a:spcAft>
                          <a:spcPts val="0"/>
                        </a:spcAft>
                      </a:pPr>
                      <a:r>
                        <a:rPr lang="es-GT" sz="1800" dirty="0">
                          <a:effectLst/>
                          <a:latin typeface="Arial" panose="020B0604020202020204" pitchFamily="34" charset="0"/>
                          <a:cs typeface="Arial" panose="020B0604020202020204" pitchFamily="34" charset="0"/>
                        </a:rPr>
                        <a:t>Cumplimiento de lo normado por el Sistema Nacional </a:t>
                      </a:r>
                      <a:r>
                        <a:rPr lang="es-GT" sz="1800" dirty="0" smtClean="0">
                          <a:effectLst/>
                          <a:latin typeface="Arial" panose="020B0604020202020204" pitchFamily="34" charset="0"/>
                          <a:cs typeface="Arial" panose="020B0604020202020204" pitchFamily="34" charset="0"/>
                        </a:rPr>
                        <a:t>de </a:t>
                      </a:r>
                      <a:r>
                        <a:rPr lang="es-GT" sz="1800" dirty="0">
                          <a:effectLst/>
                          <a:latin typeface="Arial" panose="020B0604020202020204" pitchFamily="34" charset="0"/>
                          <a:cs typeface="Arial" panose="020B0604020202020204" pitchFamily="34" charset="0"/>
                        </a:rPr>
                        <a:t>Control Interno Gubernamental -</a:t>
                      </a:r>
                      <a:r>
                        <a:rPr lang="es-GT" sz="1800" dirty="0" smtClean="0">
                          <a:effectLst/>
                          <a:latin typeface="Arial" panose="020B0604020202020204" pitchFamily="34" charset="0"/>
                          <a:cs typeface="Arial" panose="020B0604020202020204" pitchFamily="34" charset="0"/>
                        </a:rPr>
                        <a:t>SINACIG-.</a:t>
                      </a:r>
                      <a:endParaRPr lang="es-GT" sz="1800" dirty="0">
                        <a:effectLst/>
                        <a:latin typeface="Arial" panose="020B060402020202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a:effectLst/>
                          <a:latin typeface="Arial" panose="020B0604020202020204" pitchFamily="34" charset="0"/>
                          <a:cs typeface="Arial" panose="020B0604020202020204" pitchFamily="34" charset="0"/>
                        </a:rPr>
                        <a:t>N/A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131732"/>
                  </a:ext>
                </a:extLst>
              </a:tr>
              <a:tr h="431001">
                <a:tc>
                  <a:txBody>
                    <a:bodyPr/>
                    <a:lstStyle/>
                    <a:p>
                      <a:pPr marL="0" indent="0" algn="ctr">
                        <a:lnSpc>
                          <a:spcPct val="115000"/>
                        </a:lnSpc>
                        <a:spcAft>
                          <a:spcPts val="1000"/>
                        </a:spcAft>
                      </a:pPr>
                      <a:r>
                        <a:rPr lang="es-MX"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5</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07000"/>
                        </a:lnSpc>
                        <a:spcAft>
                          <a:spcPts val="0"/>
                        </a:spcAft>
                      </a:pPr>
                      <a:r>
                        <a:rPr lang="es-GT" sz="1800" dirty="0">
                          <a:effectLst/>
                          <a:latin typeface="Arial" panose="020B0604020202020204" pitchFamily="34" charset="0"/>
                          <a:cs typeface="Arial" panose="020B0604020202020204" pitchFamily="34" charset="0"/>
                        </a:rPr>
                        <a:t>Capacitación constante del personal.</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N/A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0716837"/>
                  </a:ext>
                </a:extLst>
              </a:tr>
            </a:tbl>
          </a:graphicData>
        </a:graphic>
      </p:graphicFrame>
      <p:sp>
        <p:nvSpPr>
          <p:cNvPr id="2" name="CuadroTexto 1"/>
          <p:cNvSpPr txBox="1"/>
          <p:nvPr/>
        </p:nvSpPr>
        <p:spPr>
          <a:xfrm>
            <a:off x="1982708" y="5423046"/>
            <a:ext cx="8519311" cy="307777"/>
          </a:xfrm>
          <a:prstGeom prst="rect">
            <a:avLst/>
          </a:prstGeom>
          <a:noFill/>
        </p:spPr>
        <p:txBody>
          <a:bodyPr wrap="square" rtlCol="0">
            <a:spAutoFit/>
          </a:bodyPr>
          <a:lstStyle/>
          <a:p>
            <a:r>
              <a:rPr lang="es-MX" dirty="0" smtClean="0"/>
              <a:t>* Incluidos en los Expedientes tramitados en beneficio de entidades, personas jurídicas e individuales.</a:t>
            </a:r>
            <a:endParaRPr lang="es-GT" dirty="0"/>
          </a:p>
        </p:txBody>
      </p:sp>
    </p:spTree>
    <p:extLst>
      <p:ext uri="{BB962C8B-B14F-4D97-AF65-F5344CB8AC3E}">
        <p14:creationId xmlns:p14="http://schemas.microsoft.com/office/powerpoint/2010/main" val="2495828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154C09-83FC-01EB-F7E3-848712AE6317}"/>
              </a:ext>
            </a:extLst>
          </p:cNvPr>
          <p:cNvPicPr>
            <a:picLocks noChangeAspect="1"/>
          </p:cNvPicPr>
          <p:nvPr/>
        </p:nvPicPr>
        <p:blipFill>
          <a:blip r:embed="rId4"/>
          <a:stretch>
            <a:fillRect/>
          </a:stretch>
        </p:blipFill>
        <p:spPr>
          <a:xfrm>
            <a:off x="501282" y="2697503"/>
            <a:ext cx="1803636" cy="1803636"/>
          </a:xfrm>
          <a:prstGeom prst="rect">
            <a:avLst/>
          </a:prstGeom>
        </p:spPr>
      </p:pic>
      <p:sp>
        <p:nvSpPr>
          <p:cNvPr id="14" name="CuadroTexto 13">
            <a:extLst>
              <a:ext uri="{FF2B5EF4-FFF2-40B4-BE49-F238E27FC236}">
                <a16:creationId xmlns:a16="http://schemas.microsoft.com/office/drawing/2014/main" id="{57146A67-C081-2534-FEB1-BC7819A31A7A}"/>
              </a:ext>
            </a:extLst>
          </p:cNvPr>
          <p:cNvSpPr txBox="1"/>
          <p:nvPr/>
        </p:nvSpPr>
        <p:spPr>
          <a:xfrm>
            <a:off x="2766557" y="3257414"/>
            <a:ext cx="7726850"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CONCLUSIONES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588886" y="3045323"/>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6600" b="1" kern="1200" dirty="0">
                <a:solidFill>
                  <a:srgbClr val="20539D"/>
                </a:solidFill>
                <a:latin typeface="Montserrat ExtraBold" pitchFamily="2" charset="77"/>
                <a:ea typeface="+mn-ea"/>
              </a:rPr>
              <a:t>4</a:t>
            </a:r>
            <a:endParaRPr kumimoji="0" lang="es-GT" sz="6600" b="1" i="0" u="none" strike="noStrike" kern="1200" cap="none" spc="0" normalizeH="0" baseline="0" noProof="0" dirty="0">
              <a:ln>
                <a:noFill/>
              </a:ln>
              <a:solidFill>
                <a:srgbClr val="20539D"/>
              </a:solidFill>
              <a:effectLst/>
              <a:uLnTx/>
              <a:uFillTx/>
              <a:latin typeface="Montserrat ExtraBold" pitchFamily="2" charset="77"/>
              <a:ea typeface="+mn-ea"/>
              <a:cs typeface="Arial"/>
              <a:sym typeface="Arial"/>
            </a:endParaRPr>
          </a:p>
        </p:txBody>
      </p:sp>
    </p:spTree>
    <p:extLst>
      <p:ext uri="{BB962C8B-B14F-4D97-AF65-F5344CB8AC3E}">
        <p14:creationId xmlns:p14="http://schemas.microsoft.com/office/powerpoint/2010/main" val="170576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89018" y="661436"/>
            <a:ext cx="8023441" cy="892552"/>
          </a:xfrm>
          <a:prstGeom prst="rect">
            <a:avLst/>
          </a:prstGeom>
          <a:noFill/>
        </p:spPr>
        <p:txBody>
          <a:bodyPr wrap="square" rtlCol="0">
            <a:spAutoFit/>
          </a:bodyPr>
          <a:lstStyle/>
          <a:p>
            <a:r>
              <a:rPr lang="es-GT" sz="2600" b="1" dirty="0">
                <a:latin typeface="Arial" panose="020B0604020202020204" pitchFamily="34" charset="0"/>
                <a:cs typeface="Arial" panose="020B0604020202020204" pitchFamily="34" charset="0"/>
              </a:rPr>
              <a:t>¿QUÉ TENDENCIA MUESTRA EL USO DE LOS</a:t>
            </a:r>
          </a:p>
          <a:p>
            <a:r>
              <a:rPr lang="es-GT" sz="2600" b="1" dirty="0">
                <a:latin typeface="Arial" panose="020B0604020202020204" pitchFamily="34" charset="0"/>
                <a:cs typeface="Arial" panose="020B0604020202020204" pitchFamily="34" charset="0"/>
              </a:rPr>
              <a:t>  RECURSOS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2" descr="7 TENDENCIAS TECNOLÓGICAS PARA EL EL 2021 | MQA">
            <a:extLst>
              <a:ext uri="{FF2B5EF4-FFF2-40B4-BE49-F238E27FC236}">
                <a16:creationId xmlns:a16="http://schemas.microsoft.com/office/drawing/2014/main" id="{917C53C8-656A-4193-A96D-93181679B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1" y="156140"/>
            <a:ext cx="2044538" cy="153411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E40743F2-234A-4544-BBAC-8877FB423F76}"/>
              </a:ext>
            </a:extLst>
          </p:cNvPr>
          <p:cNvSpPr txBox="1">
            <a:spLocks/>
          </p:cNvSpPr>
          <p:nvPr/>
        </p:nvSpPr>
        <p:spPr>
          <a:xfrm>
            <a:off x="676272" y="2515756"/>
            <a:ext cx="10626091" cy="95277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La tendencia de ejecución presupuestaria para el primer cuatrimestre de 2022, para la Secretaría General y Comisiones Presidenciales, muestra una ejecución total del 58.33%, según el cuadro siguiente:</a:t>
            </a:r>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smtClean="0">
                <a:solidFill>
                  <a:schemeClr val="accent1">
                    <a:lumMod val="50000"/>
                  </a:schemeClr>
                </a:solidFill>
                <a:latin typeface="Arial" panose="020B0604020202020204" pitchFamily="34" charset="0"/>
                <a:cs typeface="Arial" panose="020B0604020202020204" pitchFamily="34" charset="0"/>
              </a:rPr>
              <a:t/>
            </a:r>
            <a:br>
              <a:rPr lang="es-GT" sz="2000" b="0" dirty="0" smtClean="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167051036"/>
              </p:ext>
            </p:extLst>
          </p:nvPr>
        </p:nvGraphicFramePr>
        <p:xfrm>
          <a:off x="2816006" y="3681457"/>
          <a:ext cx="6346625" cy="2001520"/>
        </p:xfrm>
        <a:graphic>
          <a:graphicData uri="http://schemas.openxmlformats.org/drawingml/2006/table">
            <a:tbl>
              <a:tblPr firstRow="1" bandRow="1"/>
              <a:tblGrid>
                <a:gridCol w="4988363">
                  <a:extLst>
                    <a:ext uri="{9D8B030D-6E8A-4147-A177-3AD203B41FA5}">
                      <a16:colId xmlns:a16="http://schemas.microsoft.com/office/drawing/2014/main" val="2752519715"/>
                    </a:ext>
                  </a:extLst>
                </a:gridCol>
                <a:gridCol w="1358262">
                  <a:extLst>
                    <a:ext uri="{9D8B030D-6E8A-4147-A177-3AD203B41FA5}">
                      <a16:colId xmlns:a16="http://schemas.microsoft.com/office/drawing/2014/main" val="398701468"/>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MX" sz="1400" dirty="0" smtClean="0"/>
                        <a:t>Entidad</a:t>
                      </a:r>
                      <a:endParaRPr lang="es-GT"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MX" sz="1400" dirty="0" smtClean="0"/>
                        <a:t>% Ejecutado Total</a:t>
                      </a:r>
                      <a:endParaRPr lang="es-GT"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507094997"/>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smtClean="0">
                          <a:solidFill>
                            <a:schemeClr val="tx1"/>
                          </a:solidFill>
                          <a:latin typeface="Arial" panose="020B0604020202020204" pitchFamily="34" charset="0"/>
                          <a:cs typeface="Arial" panose="020B0604020202020204" pitchFamily="34" charset="0"/>
                        </a:rPr>
                        <a:t>Secretaría General de la Presidencia de la República</a:t>
                      </a:r>
                      <a:endParaRPr lang="es-GT"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smtClean="0">
                          <a:solidFill>
                            <a:schemeClr val="dk1"/>
                          </a:solidFill>
                          <a:latin typeface="+mn-lt"/>
                          <a:ea typeface="+mn-ea"/>
                          <a:cs typeface="+mn-cs"/>
                        </a:rPr>
                        <a:t>60.47%</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74878715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smtClean="0">
                          <a:solidFill>
                            <a:schemeClr val="tx1"/>
                          </a:solidFill>
                          <a:latin typeface="Arial" panose="020B0604020202020204" pitchFamily="34" charset="0"/>
                          <a:cs typeface="Arial" panose="020B0604020202020204" pitchFamily="34" charset="0"/>
                        </a:rPr>
                        <a:t>Comisión Presidencial Contra la Corrupción</a:t>
                      </a:r>
                      <a:endParaRPr lang="es-GT"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smtClean="0">
                          <a:solidFill>
                            <a:schemeClr val="dk1"/>
                          </a:solidFill>
                          <a:latin typeface="+mn-lt"/>
                          <a:ea typeface="+mn-ea"/>
                          <a:cs typeface="+mn-cs"/>
                        </a:rPr>
                        <a:t>53.77%</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9743411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smtClean="0">
                          <a:solidFill>
                            <a:schemeClr val="tx1"/>
                          </a:solidFill>
                          <a:latin typeface="Arial" panose="020B0604020202020204" pitchFamily="34" charset="0"/>
                          <a:cs typeface="Arial" panose="020B0604020202020204" pitchFamily="34" charset="0"/>
                        </a:rPr>
                        <a:t>Comisión Presidencial de Asuntos Municipales</a:t>
                      </a:r>
                      <a:endParaRPr lang="es-GT"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smtClean="0">
                          <a:solidFill>
                            <a:schemeClr val="dk1"/>
                          </a:solidFill>
                          <a:latin typeface="+mn-lt"/>
                          <a:ea typeface="+mn-ea"/>
                          <a:cs typeface="+mn-cs"/>
                        </a:rPr>
                        <a:t>57.48%</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9648469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MX" sz="1400" b="1" dirty="0" smtClean="0"/>
                        <a:t>Ejecución Presupuestaria Total </a:t>
                      </a:r>
                      <a:endParaRPr lang="es-GT" sz="14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MX" sz="1400" b="1" kern="1200" dirty="0" smtClean="0">
                          <a:solidFill>
                            <a:schemeClr val="dk1"/>
                          </a:solidFill>
                          <a:latin typeface="+mn-lt"/>
                          <a:ea typeface="+mn-ea"/>
                          <a:cs typeface="+mn-cs"/>
                        </a:rPr>
                        <a:t>58.33%</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330958026"/>
                  </a:ext>
                </a:extLst>
              </a:tr>
            </a:tbl>
          </a:graphicData>
        </a:graphic>
      </p:graphicFrame>
    </p:spTree>
    <p:extLst>
      <p:ext uri="{BB962C8B-B14F-4D97-AF65-F5344CB8AC3E}">
        <p14:creationId xmlns:p14="http://schemas.microsoft.com/office/powerpoint/2010/main" val="2756736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482929" y="661436"/>
            <a:ext cx="10062526" cy="461665"/>
          </a:xfrm>
          <a:prstGeom prst="rect">
            <a:avLst/>
          </a:prstGeom>
          <a:noFill/>
        </p:spPr>
        <p:txBody>
          <a:bodyPr wrap="square" rtlCol="0">
            <a:spAutoFit/>
          </a:bodyPr>
          <a:lstStyle/>
          <a:p>
            <a:r>
              <a:rPr lang="es-GT" sz="2400" dirty="0">
                <a:latin typeface="Arial" panose="020B0604020202020204" pitchFamily="34" charset="0"/>
                <a:cs typeface="Arial" panose="020B0604020202020204" pitchFamily="34" charset="0"/>
              </a:rPr>
              <a:t>¿</a:t>
            </a:r>
            <a:r>
              <a:rPr lang="es-GT" sz="2400" b="1" dirty="0">
                <a:latin typeface="Arial" panose="020B0604020202020204" pitchFamily="34" charset="0"/>
                <a:cs typeface="Arial" panose="020B0604020202020204" pitchFamily="34" charset="0"/>
              </a:rPr>
              <a:t>QUÉ RESULTADOS SE OBTUVIERON EN EL MARCO DE LA PGG?</a:t>
            </a:r>
            <a:endParaRPr lang="es-GT" sz="2400" b="1"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descr="Noticias de Canción de Abril - TuneCore">
            <a:extLst>
              <a:ext uri="{FF2B5EF4-FFF2-40B4-BE49-F238E27FC236}">
                <a16:creationId xmlns:a16="http://schemas.microsoft.com/office/drawing/2014/main" id="{2AE6E717-3690-46C5-B7B7-D7B8A6837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40743F2-234A-4544-BBAC-8877FB423F76}"/>
              </a:ext>
            </a:extLst>
          </p:cNvPr>
          <p:cNvSpPr txBox="1">
            <a:spLocks/>
          </p:cNvSpPr>
          <p:nvPr/>
        </p:nvSpPr>
        <p:spPr>
          <a:xfrm>
            <a:off x="3486150" y="1678171"/>
            <a:ext cx="8401050" cy="396403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500" b="0" dirty="0" smtClean="0">
                <a:latin typeface="Arial" panose="020B0604020202020204" pitchFamily="34" charset="0"/>
                <a:cs typeface="Arial" panose="020B0604020202020204" pitchFamily="34" charset="0"/>
              </a:rPr>
              <a:t>La </a:t>
            </a:r>
            <a:r>
              <a:rPr lang="es-GT" sz="1500" b="0" dirty="0">
                <a:latin typeface="Arial" panose="020B0604020202020204" pitchFamily="34" charset="0"/>
                <a:cs typeface="Arial" panose="020B0604020202020204" pitchFamily="34" charset="0"/>
              </a:rPr>
              <a:t>Secretaría General de la Presidencia de la República, tiene participación en una de las metas establecidas en la Política General de Gobierno 2020-2024, siendo la siguiente:</a:t>
            </a:r>
          </a:p>
          <a:p>
            <a:pPr algn="just">
              <a:lnSpc>
                <a:spcPct val="100000"/>
              </a:lnSpc>
            </a:pPr>
            <a:r>
              <a:rPr lang="es-GT" sz="1500" b="0" i="1" dirty="0">
                <a:latin typeface="Arial" panose="020B0604020202020204" pitchFamily="34" charset="0"/>
                <a:cs typeface="Arial" panose="020B0604020202020204" pitchFamily="34" charset="0"/>
              </a:rPr>
              <a:t> </a:t>
            </a:r>
            <a:endParaRPr lang="es-GT" sz="1500" b="0" dirty="0">
              <a:latin typeface="Arial" panose="020B0604020202020204" pitchFamily="34" charset="0"/>
              <a:cs typeface="Arial" panose="020B0604020202020204" pitchFamily="34" charset="0"/>
            </a:endParaRPr>
          </a:p>
          <a:p>
            <a:pPr>
              <a:lnSpc>
                <a:spcPct val="100000"/>
              </a:lnSpc>
            </a:pPr>
            <a:r>
              <a:rPr lang="es-GT" sz="1500" i="1" dirty="0">
                <a:latin typeface="Arial" panose="020B0604020202020204" pitchFamily="34" charset="0"/>
                <a:cs typeface="Arial" panose="020B0604020202020204" pitchFamily="34" charset="0"/>
              </a:rPr>
              <a:t>“Para el año 2023 se ha implementado la agenda legislativa en apoyo a la Política General de Gobierno 2020-2024 (58 iniciativas de ley presentadas al Congreso de la República).”</a:t>
            </a:r>
            <a:endParaRPr lang="es-GT" sz="1500" dirty="0">
              <a:latin typeface="Arial" panose="020B0604020202020204" pitchFamily="34" charset="0"/>
              <a:cs typeface="Arial" panose="020B0604020202020204" pitchFamily="34" charset="0"/>
            </a:endParaRPr>
          </a:p>
          <a:p>
            <a:pPr algn="just">
              <a:lnSpc>
                <a:spcPct val="100000"/>
              </a:lnSpc>
            </a:pPr>
            <a:r>
              <a:rPr lang="es-GT" sz="1500" b="0" dirty="0">
                <a:latin typeface="Arial" panose="020B0604020202020204" pitchFamily="34" charset="0"/>
                <a:cs typeface="Arial" panose="020B0604020202020204" pitchFamily="34" charset="0"/>
              </a:rPr>
              <a:t> </a:t>
            </a:r>
          </a:p>
          <a:p>
            <a:pPr algn="just">
              <a:lnSpc>
                <a:spcPct val="100000"/>
              </a:lnSpc>
            </a:pPr>
            <a:r>
              <a:rPr lang="es-GT" sz="1500" b="0" dirty="0">
                <a:latin typeface="Arial" panose="020B0604020202020204" pitchFamily="34" charset="0"/>
                <a:cs typeface="Arial" panose="020B0604020202020204" pitchFamily="34" charset="0"/>
              </a:rPr>
              <a:t>Esta meta tiene como responsable al Gabinete de Gobierno; sin embargo, a través de la Secretaría General de la Presidencia de la República se realiza la remisión al Congreso de la República de Guatemala de las iniciativas de ley a que hace referencia la meta en mención, por lo que a continuación se muestra el avance de esta meta </a:t>
            </a:r>
            <a:r>
              <a:rPr lang="es-GT" sz="1500" b="0" dirty="0" smtClean="0">
                <a:latin typeface="Arial" panose="020B0604020202020204" pitchFamily="34" charset="0"/>
                <a:cs typeface="Arial" panose="020B0604020202020204" pitchFamily="34" charset="0"/>
              </a:rPr>
              <a:t>al segundo cuatrimestre del ejercicio </a:t>
            </a:r>
            <a:r>
              <a:rPr lang="es-GT" sz="1500" b="0" dirty="0">
                <a:latin typeface="Arial" panose="020B0604020202020204" pitchFamily="34" charset="0"/>
                <a:cs typeface="Arial" panose="020B0604020202020204" pitchFamily="34" charset="0"/>
              </a:rPr>
              <a:t>fiscal </a:t>
            </a:r>
            <a:r>
              <a:rPr lang="es-GT" sz="1500" b="0" dirty="0" smtClean="0">
                <a:latin typeface="Arial" panose="020B0604020202020204" pitchFamily="34" charset="0"/>
                <a:cs typeface="Arial" panose="020B0604020202020204" pitchFamily="34" charset="0"/>
              </a:rPr>
              <a:t>2022:</a:t>
            </a:r>
            <a:endParaRPr lang="es-GT" sz="1500" b="0" dirty="0">
              <a:latin typeface="Arial" panose="020B0604020202020204" pitchFamily="34" charset="0"/>
              <a:cs typeface="Arial" panose="020B0604020202020204" pitchFamily="34" charset="0"/>
            </a:endParaRPr>
          </a:p>
          <a:p>
            <a:pPr>
              <a:lnSpc>
                <a:spcPct val="100000"/>
              </a:lnSpc>
            </a:pPr>
            <a:endParaRPr lang="es-GT" sz="1500" b="0" dirty="0">
              <a:solidFill>
                <a:schemeClr val="accent1">
                  <a:lumMod val="50000"/>
                </a:schemeClr>
              </a:solidFill>
              <a:latin typeface="Arial" panose="020B0604020202020204" pitchFamily="34" charset="0"/>
              <a:cs typeface="Arial" panose="020B0604020202020204" pitchFamily="34" charset="0"/>
            </a:endParaRPr>
          </a:p>
          <a:p>
            <a:pPr>
              <a:lnSpc>
                <a:spcPct val="100000"/>
              </a:lnSpc>
            </a:pPr>
            <a:r>
              <a:rPr lang="es-GT" sz="1500" b="0" dirty="0">
                <a:solidFill>
                  <a:schemeClr val="accent1">
                    <a:lumMod val="50000"/>
                  </a:schemeClr>
                </a:solidFill>
                <a:latin typeface="Arial" panose="020B0604020202020204" pitchFamily="34" charset="0"/>
                <a:cs typeface="Arial" panose="020B0604020202020204" pitchFamily="34" charset="0"/>
              </a:rPr>
              <a:t/>
            </a:r>
            <a:br>
              <a:rPr lang="es-GT" sz="1500" b="0" dirty="0">
                <a:solidFill>
                  <a:schemeClr val="accent1">
                    <a:lumMod val="50000"/>
                  </a:schemeClr>
                </a:solidFill>
                <a:latin typeface="Arial" panose="020B0604020202020204" pitchFamily="34" charset="0"/>
                <a:cs typeface="Arial" panose="020B0604020202020204" pitchFamily="34" charset="0"/>
              </a:rPr>
            </a:br>
            <a:endParaRPr lang="es-GT" sz="1500" b="0" dirty="0">
              <a:solidFill>
                <a:schemeClr val="accent1">
                  <a:lumMod val="50000"/>
                </a:scheme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E40743F2-234A-4544-BBAC-8877FB423F76}"/>
              </a:ext>
            </a:extLst>
          </p:cNvPr>
          <p:cNvSpPr txBox="1">
            <a:spLocks/>
          </p:cNvSpPr>
          <p:nvPr/>
        </p:nvSpPr>
        <p:spPr>
          <a:xfrm>
            <a:off x="206556" y="1939525"/>
            <a:ext cx="3279594"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a:t>
            </a:r>
            <a:r>
              <a:rPr lang="es-GT" sz="1600" b="0" dirty="0" smtClean="0">
                <a:solidFill>
                  <a:schemeClr val="tx1"/>
                </a:solidFill>
                <a:latin typeface="Arial" panose="020B0604020202020204" pitchFamily="34" charset="0"/>
                <a:cs typeface="Arial" panose="020B0604020202020204" pitchFamily="34" charset="0"/>
              </a:rPr>
              <a:t>el pilar </a:t>
            </a:r>
            <a:r>
              <a:rPr lang="es-MX"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responsable, transparente y efectivo.</a:t>
            </a:r>
            <a:endParaRPr lang="es-GT" sz="1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800642089"/>
              </p:ext>
            </p:extLst>
          </p:nvPr>
        </p:nvGraphicFramePr>
        <p:xfrm>
          <a:off x="2903455" y="4792646"/>
          <a:ext cx="8774299" cy="979064"/>
        </p:xfrm>
        <a:graphic>
          <a:graphicData uri="http://schemas.openxmlformats.org/presentationml/2006/ole">
            <mc:AlternateContent xmlns:mc="http://schemas.openxmlformats.org/markup-compatibility/2006">
              <mc:Choice xmlns:v="urn:schemas-microsoft-com:vml" Requires="v">
                <p:oleObj spid="_x0000_s10254" name="Documento" r:id="rId6" imgW="5604957" imgH="625518" progId="Word.Document.12">
                  <p:embed/>
                </p:oleObj>
              </mc:Choice>
              <mc:Fallback>
                <p:oleObj name="Documento" r:id="rId6" imgW="5604957" imgH="625518" progId="Word.Document.12">
                  <p:embed/>
                  <p:pic>
                    <p:nvPicPr>
                      <p:cNvPr id="0" name=""/>
                      <p:cNvPicPr/>
                      <p:nvPr/>
                    </p:nvPicPr>
                    <p:blipFill>
                      <a:blip r:embed="rId7"/>
                      <a:stretch>
                        <a:fillRect/>
                      </a:stretch>
                    </p:blipFill>
                    <p:spPr>
                      <a:xfrm>
                        <a:off x="2903455" y="4792646"/>
                        <a:ext cx="8774299" cy="979064"/>
                      </a:xfrm>
                      <a:prstGeom prst="rect">
                        <a:avLst/>
                      </a:prstGeom>
                    </p:spPr>
                  </p:pic>
                </p:oleObj>
              </mc:Fallback>
            </mc:AlternateContent>
          </a:graphicData>
        </a:graphic>
      </p:graphicFrame>
      <p:sp>
        <p:nvSpPr>
          <p:cNvPr id="4" name="Rectángulo 3"/>
          <p:cNvSpPr/>
          <p:nvPr/>
        </p:nvSpPr>
        <p:spPr>
          <a:xfrm>
            <a:off x="3048000" y="5290944"/>
            <a:ext cx="7180082" cy="271228"/>
          </a:xfrm>
          <a:prstGeom prst="rect">
            <a:avLst/>
          </a:prstGeom>
        </p:spPr>
        <p:txBody>
          <a:bodyPr wrap="square">
            <a:spAutoFit/>
          </a:bodyPr>
          <a:lstStyle/>
          <a:p>
            <a:pPr marL="450850">
              <a:lnSpc>
                <a:spcPct val="115000"/>
              </a:lnSpc>
            </a:pPr>
            <a:r>
              <a:rPr lang="es-CR" sz="1100" b="1" dirty="0">
                <a:latin typeface="Times New Roman" panose="02020603050405020304" pitchFamily="18" charset="0"/>
                <a:ea typeface="Montserrat" panose="020B0604020202020204" charset="0"/>
                <a:cs typeface="Times New Roman" panose="02020603050405020304" pitchFamily="18" charset="0"/>
              </a:rPr>
              <a:t>Nota:</a:t>
            </a:r>
            <a:r>
              <a:rPr lang="es-CR" sz="1100" dirty="0">
                <a:latin typeface="Times New Roman" panose="02020603050405020304" pitchFamily="18" charset="0"/>
                <a:ea typeface="Montserrat" panose="020B0604020202020204" charset="0"/>
                <a:cs typeface="Times New Roman" panose="02020603050405020304" pitchFamily="18" charset="0"/>
              </a:rPr>
              <a:t> Del ejercicio fiscal 2020 y 2021 se presentaron 14 y 13 Iniciativas de Ley, respectivamente.</a:t>
            </a:r>
            <a:endParaRPr lang="es-GT"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6661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780859" y="661436"/>
            <a:ext cx="97645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MEDIDAS DE TRANSPARENCIA SE HAN APLICADO?</a:t>
            </a:r>
            <a:endParaRPr kumimoji="0" lang="es-GT" sz="24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pic>
        <p:nvPicPr>
          <p:cNvPr id="10" name="Picture 10" descr="Iconos de Transparencia - 450 iconos vectoriales gratis">
            <a:extLst>
              <a:ext uri="{FF2B5EF4-FFF2-40B4-BE49-F238E27FC236}">
                <a16:creationId xmlns:a16="http://schemas.microsoft.com/office/drawing/2014/main" id="{0EC9FEFC-AF84-476E-99DE-70CA9EAB0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4" y="165777"/>
            <a:ext cx="1471205" cy="147120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E40743F2-234A-4544-BBAC-8877FB423F76}"/>
              </a:ext>
            </a:extLst>
          </p:cNvPr>
          <p:cNvSpPr txBox="1">
            <a:spLocks/>
          </p:cNvSpPr>
          <p:nvPr/>
        </p:nvSpPr>
        <p:spPr>
          <a:xfrm>
            <a:off x="1333500" y="1563732"/>
            <a:ext cx="9810750"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garantizar el uso adecuado del presupuesto público y el avance en el cumplimiento de los objetivos de Estado, la Secretaría General de la Presidencia de la República ha adoptado </a:t>
            </a:r>
            <a:r>
              <a:rPr lang="es-MX" sz="2000" b="0" dirty="0">
                <a:solidFill>
                  <a:schemeClr val="tx1"/>
                </a:solidFill>
                <a:latin typeface="Arial" panose="020B0604020202020204" pitchFamily="34" charset="0"/>
                <a:cs typeface="Arial" panose="020B0604020202020204" pitchFamily="34" charset="0"/>
              </a:rPr>
              <a:t>medidas de transparencia e implementación de controles internos para la reducción de gastos. Asimismo, se publica dentro del portal web, la información de rendición de cuentas de la gestión institucional, la cual es de libre acceso a la ciudadanía, en cumplimiento a la Ley de Acceso a la Información Pública, Ley del Presupuesto General de Ingresos y Egresos del Estado para el Ejercicio Fiscal 2022, Decreto Número 16-2021 y Ley Orgánica del Presupuesto.</a:t>
            </a:r>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204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24363" y="661436"/>
            <a:ext cx="942109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a:t>
            </a:r>
            <a:r>
              <a:rPr lang="es-GT" sz="2200" b="1" dirty="0">
                <a:latin typeface="Arial" panose="020B0604020202020204" pitchFamily="34" charset="0"/>
                <a:cs typeface="Arial" panose="020B0604020202020204" pitchFamily="34" charset="0"/>
              </a:rPr>
              <a:t>DESAFÍOS INSTITUCIONALES SE ESPERAN DURANTE 2022</a:t>
            </a:r>
            <a:r>
              <a:rPr kumimoji="0" lang="es-GT"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endParaRPr kumimoji="0" lang="es-GT" sz="22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pic>
        <p:nvPicPr>
          <p:cNvPr id="7" name="Picture 2" descr="Icono-Comprensión-Desafio Neurolectura | Desafío Neurolectura">
            <a:extLst>
              <a:ext uri="{FF2B5EF4-FFF2-40B4-BE49-F238E27FC236}">
                <a16:creationId xmlns:a16="http://schemas.microsoft.com/office/drawing/2014/main" id="{7E54CCD3-45BB-424D-B5B5-A885179A9D3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4406"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914400" y="2413338"/>
            <a:ext cx="10303496" cy="2400657"/>
          </a:xfrm>
          <a:prstGeom prst="rect">
            <a:avLst/>
          </a:prstGeom>
        </p:spPr>
        <p:txBody>
          <a:bodyPr wrap="square">
            <a:spAutoFit/>
          </a:bodyPr>
          <a:lstStyle/>
          <a:p>
            <a:pPr lvl="0" algn="just">
              <a:lnSpc>
                <a:spcPct val="150000"/>
              </a:lnSpc>
              <a:spcAft>
                <a:spcPts val="800"/>
              </a:spcAft>
              <a:buSzPts val="1300"/>
            </a:pPr>
            <a:r>
              <a:rPr lang="es-CR" sz="2000" dirty="0">
                <a:latin typeface="Arial" panose="020B0604020202020204" pitchFamily="34" charset="0"/>
                <a:ea typeface="Montserrat" panose="020B0604020202020204" charset="0"/>
                <a:cs typeface="Arial" panose="020B0604020202020204" pitchFamily="34" charset="0"/>
              </a:rPr>
              <a:t>Uno de los principales desafíos es continuar con la capacitación constante del personal, la cual es de gran importancia para el fortalecimiento de las capacidades del recurso humano; así como contar con el equipo, mobiliario y los sistemas informáticos adecuados, que cuenten con los estándares de manejo y seguridad de la información de la Secretaría General de la Presidencia de la República. </a:t>
            </a:r>
            <a:endParaRPr lang="es-GT"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9281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262234-FCDC-5A90-A9F9-57310FE6B821}"/>
              </a:ext>
            </a:extLst>
          </p:cNvPr>
          <p:cNvPicPr>
            <a:picLocks noChangeAspect="1"/>
          </p:cNvPicPr>
          <p:nvPr/>
        </p:nvPicPr>
        <p:blipFill>
          <a:blip r:embed="rId3"/>
          <a:stretch>
            <a:fillRect/>
          </a:stretch>
        </p:blipFill>
        <p:spPr>
          <a:xfrm>
            <a:off x="4951538" y="3886015"/>
            <a:ext cx="1206240" cy="479279"/>
          </a:xfrm>
          <a:prstGeom prst="rect">
            <a:avLst/>
          </a:prstGeom>
        </p:spPr>
      </p:pic>
      <p:sp>
        <p:nvSpPr>
          <p:cNvPr id="5" name="CuadroTexto 4">
            <a:extLst>
              <a:ext uri="{FF2B5EF4-FFF2-40B4-BE49-F238E27FC236}">
                <a16:creationId xmlns:a16="http://schemas.microsoft.com/office/drawing/2014/main" id="{77437D56-EFF2-582F-E431-E465CCE4D442}"/>
              </a:ext>
            </a:extLst>
          </p:cNvPr>
          <p:cNvSpPr txBox="1"/>
          <p:nvPr/>
        </p:nvSpPr>
        <p:spPr>
          <a:xfrm>
            <a:off x="6190829" y="3936678"/>
            <a:ext cx="16516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600" b="1" kern="1200" dirty="0" smtClean="0">
                <a:solidFill>
                  <a:srgbClr val="10304B"/>
                </a:solidFill>
                <a:latin typeface="Montserrat SemiBold" pitchFamily="2" charset="77"/>
                <a:ea typeface="+mn-ea"/>
                <a:cs typeface="+mn-cs"/>
              </a:rPr>
              <a:t>SECRETARÍA GENERAL DE LA PRESIDENCIA DE LA REPÚBLICA</a:t>
            </a:r>
            <a:endPar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endParaRPr>
          </a:p>
        </p:txBody>
      </p:sp>
    </p:spTree>
    <p:extLst>
      <p:ext uri="{BB962C8B-B14F-4D97-AF65-F5344CB8AC3E}">
        <p14:creationId xmlns:p14="http://schemas.microsoft.com/office/powerpoint/2010/main" val="146442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648752" y="1060498"/>
            <a:ext cx="10894496" cy="4737003"/>
          </a:xfrm>
          <a:prstGeom prst="rect">
            <a:avLst/>
          </a:prstGeom>
        </p:spPr>
      </p:pic>
      <p:sp>
        <p:nvSpPr>
          <p:cNvPr id="5" name="Título 1">
            <a:extLst>
              <a:ext uri="{FF2B5EF4-FFF2-40B4-BE49-F238E27FC236}">
                <a16:creationId xmlns:a16="http://schemas.microsoft.com/office/drawing/2014/main" id="{A1F99F94-389E-4E69-A4D4-C924F02710CC}"/>
              </a:ext>
            </a:extLst>
          </p:cNvPr>
          <p:cNvSpPr>
            <a:spLocks noGrp="1"/>
          </p:cNvSpPr>
          <p:nvPr>
            <p:ph type="title"/>
          </p:nvPr>
        </p:nvSpPr>
        <p:spPr>
          <a:xfrm>
            <a:off x="1308848" y="351925"/>
            <a:ext cx="9166802" cy="626488"/>
          </a:xfrm>
        </p:spPr>
        <p:txBody>
          <a:bodyPr>
            <a:noAutofit/>
          </a:bodyPr>
          <a:lstStyle/>
          <a:p>
            <a:pPr algn="ctr"/>
            <a:r>
              <a:rPr lang="es-GT" sz="2800" b="1" dirty="0">
                <a:latin typeface="Arial" panose="020B0604020202020204" pitchFamily="34" charset="0"/>
                <a:cs typeface="Arial" panose="020B0604020202020204" pitchFamily="34" charset="0"/>
              </a:rPr>
              <a:t>PRINCIPALES OBJETIVOS DE </a:t>
            </a:r>
            <a:r>
              <a:rPr lang="es-GT" sz="2800" b="1" dirty="0" smtClean="0">
                <a:latin typeface="Arial" panose="020B0604020202020204" pitchFamily="34" charset="0"/>
                <a:cs typeface="Arial" panose="020B0604020202020204" pitchFamily="34" charset="0"/>
              </a:rPr>
              <a:t>LA </a:t>
            </a:r>
            <a:r>
              <a:rPr lang="es-MX" sz="2800" b="1" dirty="0" smtClean="0">
                <a:latin typeface="Arial" panose="020B0604020202020204" pitchFamily="34" charset="0"/>
                <a:cs typeface="Arial" panose="020B0604020202020204" pitchFamily="34" charset="0"/>
              </a:rPr>
              <a:t>SECRETARÍA </a:t>
            </a:r>
            <a:r>
              <a:rPr lang="es-MX" sz="2800" b="1" dirty="0">
                <a:latin typeface="Arial" panose="020B0604020202020204" pitchFamily="34" charset="0"/>
                <a:cs typeface="Arial" panose="020B0604020202020204" pitchFamily="34" charset="0"/>
              </a:rPr>
              <a:t>GENERAL DE LA PRESIDENCIA DE LA REPÚBLICA</a:t>
            </a:r>
            <a:endParaRPr lang="es-GT"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19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154C09-83FC-01EB-F7E3-848712AE6317}"/>
              </a:ext>
            </a:extLst>
          </p:cNvPr>
          <p:cNvPicPr>
            <a:picLocks noChangeAspect="1"/>
          </p:cNvPicPr>
          <p:nvPr/>
        </p:nvPicPr>
        <p:blipFill>
          <a:blip r:embed="rId4"/>
          <a:stretch>
            <a:fillRect/>
          </a:stretch>
        </p:blipFill>
        <p:spPr>
          <a:xfrm>
            <a:off x="501282" y="2697503"/>
            <a:ext cx="1803636" cy="1803636"/>
          </a:xfrm>
          <a:prstGeom prst="rect">
            <a:avLst/>
          </a:prstGeom>
        </p:spPr>
      </p:pic>
      <p:sp>
        <p:nvSpPr>
          <p:cNvPr id="14" name="CuadroTexto 13">
            <a:extLst>
              <a:ext uri="{FF2B5EF4-FFF2-40B4-BE49-F238E27FC236}">
                <a16:creationId xmlns:a16="http://schemas.microsoft.com/office/drawing/2014/main" id="{57146A67-C081-2534-FEB1-BC7819A31A7A}"/>
              </a:ext>
            </a:extLst>
          </p:cNvPr>
          <p:cNvSpPr txBox="1"/>
          <p:nvPr/>
        </p:nvSpPr>
        <p:spPr>
          <a:xfrm>
            <a:off x="2743199" y="2828835"/>
            <a:ext cx="8859915" cy="1200329"/>
          </a:xfrm>
          <a:prstGeom prst="rect">
            <a:avLst/>
          </a:prstGeom>
          <a:noFill/>
        </p:spPr>
        <p:txBody>
          <a:bodyPr wrap="square" rtlCol="0">
            <a:spAutoFit/>
          </a:bodyPr>
          <a:lstStyle/>
          <a:p>
            <a:pPr marL="0" lvl="0" indent="0" algn="ctr" fontAlgn="auto">
              <a:lnSpc>
                <a:spcPct val="90000"/>
              </a:lnSpc>
              <a:spcBef>
                <a:spcPct val="0"/>
              </a:spcBef>
              <a:buSzTx/>
              <a:tabLst/>
              <a:defRPr/>
            </a:pPr>
            <a:r>
              <a:rPr lang="es-GT" sz="4000" b="1" dirty="0">
                <a:solidFill>
                  <a:schemeClr val="bg1"/>
                </a:solidFill>
                <a:cs typeface="Arial" panose="020B0604020202020204" pitchFamily="34" charset="0"/>
              </a:rPr>
              <a:t>PARTE GENERAL </a:t>
            </a:r>
          </a:p>
          <a:p>
            <a:pPr marL="0" lvl="0" indent="0" algn="ctr" fontAlgn="auto">
              <a:lnSpc>
                <a:spcPct val="90000"/>
              </a:lnSpc>
              <a:spcBef>
                <a:spcPct val="0"/>
              </a:spcBef>
              <a:buSzTx/>
              <a:tabLst/>
              <a:defRPr/>
            </a:pPr>
            <a:r>
              <a:rPr lang="es-GT" sz="4000" b="1" dirty="0">
                <a:solidFill>
                  <a:schemeClr val="bg1"/>
                </a:solidFill>
                <a:cs typeface="Arial" panose="020B0604020202020204" pitchFamily="34" charset="0"/>
              </a:rPr>
              <a:t>EJECUCIÓN PRESUPUESTARIA</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588886" y="3045323"/>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rgbClr val="20539D"/>
                </a:solidFill>
                <a:effectLst/>
                <a:uLnTx/>
                <a:uFillTx/>
                <a:latin typeface="Montserrat ExtraBold" pitchFamily="2" charset="77"/>
                <a:ea typeface="+mn-ea"/>
                <a:cs typeface="+mn-cs"/>
              </a:rPr>
              <a:t>1</a:t>
            </a:r>
          </a:p>
        </p:txBody>
      </p:sp>
    </p:spTree>
    <p:extLst>
      <p:ext uri="{BB962C8B-B14F-4D97-AF65-F5344CB8AC3E}">
        <p14:creationId xmlns:p14="http://schemas.microsoft.com/office/powerpoint/2010/main" val="368400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5" y="332969"/>
            <a:ext cx="9969622" cy="1815882"/>
          </a:xfrm>
          <a:prstGeom prst="rect">
            <a:avLst/>
          </a:prstGeom>
          <a:noFill/>
        </p:spPr>
        <p:txBody>
          <a:bodyPr wrap="square" rtlCol="0">
            <a:spAutoFit/>
          </a:bodyPr>
          <a:lstStyle/>
          <a:p>
            <a:pPr lvl="0" algn="ctr"/>
            <a:r>
              <a:rPr lang="es-GT" sz="2800" b="1" dirty="0">
                <a:latin typeface="Arial" panose="020B0604020202020204" pitchFamily="34" charset="0"/>
                <a:cs typeface="Arial" panose="020B0604020202020204" pitchFamily="34" charset="0"/>
              </a:rPr>
              <a:t>CIFRAS GENERALES DEL PRESUPUESTO </a:t>
            </a:r>
            <a:endParaRPr lang="es-GT" sz="2800" b="1" dirty="0" smtClean="0">
              <a:latin typeface="Arial" panose="020B0604020202020204" pitchFamily="34" charset="0"/>
              <a:cs typeface="Arial" panose="020B0604020202020204" pitchFamily="34" charset="0"/>
            </a:endParaRPr>
          </a:p>
          <a:p>
            <a:pPr lvl="0" algn="ctr"/>
            <a:r>
              <a:rPr lang="es-GT" sz="2800" b="1" dirty="0" smtClean="0">
                <a:latin typeface="Arial" panose="020B0604020202020204" pitchFamily="34" charset="0"/>
                <a:cs typeface="Arial" panose="020B0604020202020204" pitchFamily="34" charset="0"/>
              </a:rPr>
              <a:t>AL </a:t>
            </a:r>
            <a:r>
              <a:rPr lang="es-GT" sz="2800" b="1" dirty="0">
                <a:latin typeface="Arial" panose="020B0604020202020204" pitchFamily="34" charset="0"/>
                <a:cs typeface="Arial" panose="020B0604020202020204" pitchFamily="34" charset="0"/>
              </a:rPr>
              <a:t>SEGUNDO CUATRIMESTRE </a:t>
            </a:r>
            <a:r>
              <a:rPr lang="es-GT" sz="2800" b="1" dirty="0" smtClean="0">
                <a:latin typeface="Arial" panose="020B0604020202020204" pitchFamily="34" charset="0"/>
                <a:cs typeface="Arial" panose="020B0604020202020204" pitchFamily="34" charset="0"/>
              </a:rPr>
              <a:t>2022</a:t>
            </a:r>
          </a:p>
          <a:p>
            <a:pPr lvl="0" algn="ctr"/>
            <a:endParaRPr lang="es-GT" sz="2400" b="1" dirty="0" smtClean="0">
              <a:latin typeface="Arial" panose="020B0604020202020204" pitchFamily="34" charset="0"/>
              <a:cs typeface="Arial" panose="020B0604020202020204" pitchFamily="34" charset="0"/>
            </a:endParaRPr>
          </a:p>
          <a:p>
            <a:pPr lvl="0"/>
            <a:r>
              <a:rPr lang="es-GT" sz="2800" b="1" dirty="0" smtClean="0">
                <a:latin typeface="Arial" panose="020B0604020202020204" pitchFamily="34" charset="0"/>
                <a:cs typeface="Arial" panose="020B0604020202020204" pitchFamily="34" charset="0"/>
              </a:rPr>
              <a:t>Secretaría General de la Presidencia de la República</a:t>
            </a:r>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Marcador de contenido 6">
            <a:extLst>
              <a:ext uri="{FF2B5EF4-FFF2-40B4-BE49-F238E27FC236}">
                <a16:creationId xmlns:a16="http://schemas.microsoft.com/office/drawing/2014/main" id="{DE1E81AB-5FA8-4BD2-B982-A83C68EE5C08}"/>
              </a:ext>
            </a:extLst>
          </p:cNvPr>
          <p:cNvSpPr txBox="1">
            <a:spLocks/>
          </p:cNvSpPr>
          <p:nvPr/>
        </p:nvSpPr>
        <p:spPr>
          <a:xfrm>
            <a:off x="1705844" y="2037678"/>
            <a:ext cx="4585065" cy="43534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r>
              <a:rPr lang="es-GT" dirty="0" smtClean="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smtClean="0">
                <a:latin typeface="Arial" panose="020B0604020202020204" pitchFamily="34" charset="0"/>
                <a:cs typeface="Arial" panose="020B0604020202020204" pitchFamily="34" charset="0"/>
              </a:rPr>
              <a:t>Saldo</a:t>
            </a:r>
            <a:r>
              <a:rPr lang="es-GT" b="1" dirty="0">
                <a:latin typeface="Arial" panose="020B0604020202020204" pitchFamily="34" charset="0"/>
                <a:cs typeface="Arial" panose="020B0604020202020204" pitchFamily="34" charset="0"/>
              </a:rPr>
              <a:t>:</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a16="http://schemas.microsoft.com/office/drawing/2014/main" id="{A7FF1A2F-745D-4743-A6A2-84A34EECD569}"/>
              </a:ext>
            </a:extLst>
          </p:cNvPr>
          <p:cNvSpPr txBox="1">
            <a:spLocks/>
          </p:cNvSpPr>
          <p:nvPr/>
        </p:nvSpPr>
        <p:spPr>
          <a:xfrm>
            <a:off x="4727229" y="2176738"/>
            <a:ext cx="5969726" cy="3749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26,500,997.00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16,025,456.70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10,475,540.30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0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6" name="Título 1">
            <a:extLst>
              <a:ext uri="{FF2B5EF4-FFF2-40B4-BE49-F238E27FC236}">
                <a16:creationId xmlns:a16="http://schemas.microsoft.com/office/drawing/2014/main" id="{C788E35F-2805-4F49-9447-7652D597891F}"/>
              </a:ext>
            </a:extLst>
          </p:cNvPr>
          <p:cNvSpPr>
            <a:spLocks noGrp="1"/>
          </p:cNvSpPr>
          <p:nvPr>
            <p:ph type="title"/>
          </p:nvPr>
        </p:nvSpPr>
        <p:spPr>
          <a:xfrm>
            <a:off x="818605" y="873330"/>
            <a:ext cx="9878350" cy="547089"/>
          </a:xfrm>
        </p:spPr>
        <p:txBody>
          <a:bodyPr>
            <a:noAutofit/>
          </a:bodyPr>
          <a:lstStyle/>
          <a:p>
            <a:pPr algn="ctr"/>
            <a:r>
              <a:rPr lang="es-GT" sz="2800" b="1" dirty="0">
                <a:latin typeface="Arial" panose="020B0604020202020204" pitchFamily="34" charset="0"/>
                <a:cs typeface="Arial" panose="020B0604020202020204" pitchFamily="34" charset="0"/>
              </a:rPr>
              <a:t>CIFRAS GENERALES DEL PRESUPUESTO </a:t>
            </a:r>
            <a:r>
              <a:rPr lang="es-GT" sz="2800" b="1" dirty="0" smtClean="0">
                <a:latin typeface="Arial" panose="020B0604020202020204" pitchFamily="34" charset="0"/>
                <a:cs typeface="Arial" panose="020B0604020202020204" pitchFamily="34" charset="0"/>
              </a:rPr>
              <a:t/>
            </a:r>
            <a:br>
              <a:rPr lang="es-GT" sz="2800" b="1" dirty="0" smtClean="0">
                <a:latin typeface="Arial" panose="020B0604020202020204" pitchFamily="34" charset="0"/>
                <a:cs typeface="Arial" panose="020B0604020202020204" pitchFamily="34" charset="0"/>
              </a:rPr>
            </a:br>
            <a:r>
              <a:rPr lang="es-GT" sz="2800" b="1" dirty="0" smtClean="0">
                <a:latin typeface="Arial" panose="020B0604020202020204" pitchFamily="34" charset="0"/>
                <a:cs typeface="Arial" panose="020B0604020202020204" pitchFamily="34" charset="0"/>
              </a:rPr>
              <a:t>AL SEGUNDO </a:t>
            </a:r>
            <a:r>
              <a:rPr lang="es-GT" sz="2800" b="1" dirty="0">
                <a:latin typeface="Arial" panose="020B0604020202020204" pitchFamily="34" charset="0"/>
                <a:cs typeface="Arial" panose="020B0604020202020204" pitchFamily="34" charset="0"/>
              </a:rPr>
              <a:t>CUATRIMESTRE </a:t>
            </a:r>
            <a:r>
              <a:rPr lang="es-GT" sz="2800" b="1" dirty="0" smtClean="0">
                <a:latin typeface="Arial" panose="020B0604020202020204" pitchFamily="34" charset="0"/>
                <a:cs typeface="Arial" panose="020B0604020202020204" pitchFamily="34" charset="0"/>
              </a:rPr>
              <a:t>2022 </a:t>
            </a:r>
            <a:br>
              <a:rPr lang="es-GT" sz="2800" b="1" dirty="0" smtClean="0">
                <a:latin typeface="Arial" panose="020B0604020202020204" pitchFamily="34" charset="0"/>
                <a:cs typeface="Arial" panose="020B0604020202020204" pitchFamily="34" charset="0"/>
              </a:rPr>
            </a:br>
            <a:endParaRPr lang="es-GT" sz="2800" b="1" dirty="0">
              <a:latin typeface="Arial" panose="020B0604020202020204" pitchFamily="34" charset="0"/>
              <a:cs typeface="Arial" panose="020B0604020202020204" pitchFamily="34" charset="0"/>
            </a:endParaRPr>
          </a:p>
        </p:txBody>
      </p:sp>
      <p:grpSp>
        <p:nvGrpSpPr>
          <p:cNvPr id="21" name="Grupo 20"/>
          <p:cNvGrpSpPr/>
          <p:nvPr/>
        </p:nvGrpSpPr>
        <p:grpSpPr>
          <a:xfrm>
            <a:off x="3770012" y="1479422"/>
            <a:ext cx="6170063" cy="2253031"/>
            <a:chOff x="3589233" y="1603709"/>
            <a:chExt cx="6170063" cy="2253031"/>
          </a:xfrm>
        </p:grpSpPr>
        <p:sp>
          <p:nvSpPr>
            <p:cNvPr id="22" name="Marcador de contenido 6">
              <a:extLst>
                <a:ext uri="{FF2B5EF4-FFF2-40B4-BE49-F238E27FC236}">
                  <a16:creationId xmlns:a16="http://schemas.microsoft.com/office/drawing/2014/main" id="{0246042C-1ABA-4355-A47C-701F270E798C}"/>
                </a:ext>
              </a:extLst>
            </p:cNvPr>
            <p:cNvSpPr txBox="1">
              <a:spLocks/>
            </p:cNvSpPr>
            <p:nvPr/>
          </p:nvSpPr>
          <p:spPr>
            <a:xfrm>
              <a:off x="3589233" y="1603709"/>
              <a:ext cx="6170063" cy="225303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MX" sz="2000" b="1" dirty="0" smtClean="0">
                  <a:solidFill>
                    <a:srgbClr val="000000"/>
                  </a:solidFill>
                  <a:latin typeface="Arial" panose="020B0604020202020204" pitchFamily="34" charset="0"/>
                  <a:cs typeface="Arial" panose="020B0604020202020204" pitchFamily="34" charset="0"/>
                </a:rPr>
                <a:t>Comisión Presidencial Contra la Corrupción</a:t>
              </a:r>
              <a:endParaRPr lang="es-GT" sz="2000" dirty="0">
                <a:solidFill>
                  <a:srgbClr val="000000"/>
                </a:solidFill>
                <a:latin typeface="Arial" panose="020B0604020202020204" pitchFamily="34" charset="0"/>
                <a:cs typeface="Arial" panose="020B0604020202020204" pitchFamily="34" charset="0"/>
              </a:endParaRPr>
            </a:p>
          </p:txBody>
        </p:sp>
        <p:sp>
          <p:nvSpPr>
            <p:cNvPr id="23" name="Marcador de contenido 6">
              <a:extLst>
                <a:ext uri="{FF2B5EF4-FFF2-40B4-BE49-F238E27FC236}">
                  <a16:creationId xmlns:a16="http://schemas.microsoft.com/office/drawing/2014/main" id="{0246042C-1ABA-4355-A47C-701F270E798C}"/>
                </a:ext>
              </a:extLst>
            </p:cNvPr>
            <p:cNvSpPr txBox="1">
              <a:spLocks/>
            </p:cNvSpPr>
            <p:nvPr/>
          </p:nvSpPr>
          <p:spPr>
            <a:xfrm>
              <a:off x="7079334" y="2227871"/>
              <a:ext cx="2679962" cy="154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a:spcBef>
                  <a:spcPts val="1000"/>
                </a:spcBef>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Q.11,500,000.00</a:t>
              </a:r>
            </a:p>
            <a:p>
              <a:pPr marL="914400" lvl="1" indent="-457200" algn="r">
                <a:buFont typeface="Arial" panose="020B0604020202020204" pitchFamily="34" charset="0"/>
                <a:buAutoNum type="alphaUcPeriod" startAt="17"/>
              </a:pPr>
              <a:endParaRPr lang="es-GT" sz="2000" b="1" dirty="0" smtClean="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MX" sz="2000" b="1" dirty="0" smtClean="0">
                  <a:solidFill>
                    <a:srgbClr val="0070C0"/>
                  </a:solidFill>
                  <a:latin typeface="Arial" panose="020B0604020202020204" pitchFamily="34" charset="0"/>
                  <a:cs typeface="Arial" panose="020B0604020202020204" pitchFamily="34" charset="0"/>
                </a:rPr>
                <a:t>Q.  6,184,096.75</a:t>
              </a:r>
              <a:endParaRPr lang="es-GT" sz="2000" b="1" dirty="0" smtClean="0">
                <a:solidFill>
                  <a:srgbClr val="0070C0"/>
                </a:solidFill>
                <a:latin typeface="Arial" panose="020B0604020202020204" pitchFamily="34" charset="0"/>
                <a:cs typeface="Arial" panose="020B0604020202020204" pitchFamily="34" charset="0"/>
              </a:endParaRPr>
            </a:p>
            <a:p>
              <a:pPr marL="914400" lvl="1" indent="-457200" algn="r">
                <a:buFont typeface="Arial" panose="020B0604020202020204" pitchFamily="34" charset="0"/>
                <a:buAutoNum type="alphaUcPeriod" startAt="17"/>
              </a:pPr>
              <a:endParaRPr lang="es-GT" sz="2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  </a:t>
              </a:r>
              <a:r>
                <a:rPr lang="es-GT" sz="2000" b="1" dirty="0">
                  <a:solidFill>
                    <a:srgbClr val="0070C0"/>
                  </a:solidFill>
                  <a:latin typeface="Arial" panose="020B0604020202020204" pitchFamily="34" charset="0"/>
                  <a:cs typeface="Arial" panose="020B0604020202020204" pitchFamily="34" charset="0"/>
                </a:rPr>
                <a:t>5</a:t>
              </a:r>
              <a:r>
                <a:rPr lang="es-GT" sz="2000" b="1" dirty="0" smtClean="0">
                  <a:solidFill>
                    <a:srgbClr val="0070C0"/>
                  </a:solidFill>
                  <a:latin typeface="Arial" panose="020B0604020202020204" pitchFamily="34" charset="0"/>
                  <a:cs typeface="Arial" panose="020B0604020202020204" pitchFamily="34" charset="0"/>
                </a:rPr>
                <a:t>,315,903.25   </a:t>
              </a:r>
            </a:p>
          </p:txBody>
        </p:sp>
      </p:grpSp>
      <p:sp>
        <p:nvSpPr>
          <p:cNvPr id="24" name="Marcador de contenido 6">
            <a:extLst>
              <a:ext uri="{FF2B5EF4-FFF2-40B4-BE49-F238E27FC236}">
                <a16:creationId xmlns:a16="http://schemas.microsoft.com/office/drawing/2014/main" id="{0246042C-1ABA-4355-A47C-701F270E798C}"/>
              </a:ext>
            </a:extLst>
          </p:cNvPr>
          <p:cNvSpPr txBox="1">
            <a:spLocks/>
          </p:cNvSpPr>
          <p:nvPr/>
        </p:nvSpPr>
        <p:spPr>
          <a:xfrm>
            <a:off x="3291826" y="1565591"/>
            <a:ext cx="4754880" cy="373997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rgbClr val="000000"/>
              </a:buClr>
              <a:buFont typeface="Arial"/>
              <a:buNone/>
            </a:pPr>
            <a:endParaRPr lang="es-GT" b="1" dirty="0" smtClean="0">
              <a:solidFill>
                <a:srgbClr val="000000"/>
              </a:solidFill>
              <a:latin typeface="Arial" panose="020B0604020202020204" pitchFamily="34" charset="0"/>
              <a:cs typeface="Arial" panose="020B0604020202020204" pitchFamily="34" charset="0"/>
            </a:endParaRPr>
          </a:p>
          <a:p>
            <a:pPr marL="457200" lvl="1" indent="0">
              <a:buClr>
                <a:srgbClr val="000000"/>
              </a:buClr>
              <a:buFont typeface="Arial"/>
              <a:buNone/>
            </a:pPr>
            <a:r>
              <a:rPr lang="es-GT" sz="2000" dirty="0" smtClean="0">
                <a:solidFill>
                  <a:srgbClr val="000000"/>
                </a:solidFill>
                <a:latin typeface="Arial" panose="020B0604020202020204" pitchFamily="34" charset="0"/>
                <a:cs typeface="Arial" panose="020B0604020202020204" pitchFamily="34" charset="0"/>
              </a:rPr>
              <a:t>Presupuesto vigente </a:t>
            </a:r>
            <a:r>
              <a:rPr lang="es-GT" sz="2000" b="1" dirty="0" smtClean="0">
                <a:solidFill>
                  <a:srgbClr val="000000"/>
                </a:solidFill>
                <a:latin typeface="Arial" panose="020B0604020202020204" pitchFamily="34" charset="0"/>
                <a:cs typeface="Arial" panose="020B0604020202020204" pitchFamily="34" charset="0"/>
              </a:rPr>
              <a:t>total:</a:t>
            </a:r>
          </a:p>
          <a:p>
            <a:pPr marL="457200" lvl="1" indent="0">
              <a:buClr>
                <a:srgbClr val="000000"/>
              </a:buClr>
              <a:buFont typeface="Arial"/>
              <a:buNone/>
            </a:pPr>
            <a:r>
              <a:rPr lang="es-GT" sz="2000" b="1" dirty="0" smtClean="0">
                <a:solidFill>
                  <a:srgbClr val="000000"/>
                </a:solidFill>
                <a:latin typeface="Arial" panose="020B0604020202020204" pitchFamily="34" charset="0"/>
                <a:cs typeface="Arial" panose="020B0604020202020204" pitchFamily="34" charset="0"/>
              </a:rPr>
              <a:t> </a:t>
            </a:r>
            <a:endParaRPr lang="es-GT" sz="2000" dirty="0" smtClean="0">
              <a:solidFill>
                <a:srgbClr val="000000"/>
              </a:solidFill>
              <a:latin typeface="Arial" panose="020B0604020202020204" pitchFamily="34" charset="0"/>
              <a:cs typeface="Arial" panose="020B0604020202020204" pitchFamily="34" charset="0"/>
            </a:endParaRPr>
          </a:p>
          <a:p>
            <a:pPr marL="457200" lvl="1" indent="0">
              <a:buClr>
                <a:srgbClr val="000000"/>
              </a:buClr>
              <a:buFont typeface="Arial"/>
              <a:buNone/>
            </a:pPr>
            <a:r>
              <a:rPr lang="es-GT" sz="2000" dirty="0" smtClean="0">
                <a:solidFill>
                  <a:srgbClr val="000000"/>
                </a:solidFill>
                <a:latin typeface="Arial" panose="020B0604020202020204" pitchFamily="34" charset="0"/>
                <a:cs typeface="Arial" panose="020B0604020202020204" pitchFamily="34" charset="0"/>
              </a:rPr>
              <a:t>Presupuesto </a:t>
            </a:r>
            <a:r>
              <a:rPr lang="es-GT" sz="2000" b="1" dirty="0" smtClean="0">
                <a:solidFill>
                  <a:srgbClr val="000000"/>
                </a:solidFill>
                <a:latin typeface="Arial" panose="020B0604020202020204" pitchFamily="34" charset="0"/>
                <a:cs typeface="Arial" panose="020B0604020202020204" pitchFamily="34" charset="0"/>
              </a:rPr>
              <a:t>ejecutado</a:t>
            </a:r>
            <a:r>
              <a:rPr lang="es-GT" sz="2000" dirty="0" smtClean="0">
                <a:solidFill>
                  <a:srgbClr val="000000"/>
                </a:solidFill>
                <a:latin typeface="Arial" panose="020B0604020202020204" pitchFamily="34" charset="0"/>
                <a:cs typeface="Arial" panose="020B0604020202020204" pitchFamily="34" charset="0"/>
              </a:rPr>
              <a:t> (utilizado):</a:t>
            </a:r>
            <a:br>
              <a:rPr lang="es-GT" sz="2000" dirty="0" smtClean="0">
                <a:solidFill>
                  <a:srgbClr val="000000"/>
                </a:solidFill>
                <a:latin typeface="Arial" panose="020B0604020202020204" pitchFamily="34" charset="0"/>
                <a:cs typeface="Arial" panose="020B0604020202020204" pitchFamily="34" charset="0"/>
              </a:rPr>
            </a:br>
            <a:endParaRPr lang="es-GT" sz="2000" dirty="0" smtClean="0">
              <a:solidFill>
                <a:srgbClr val="000000"/>
              </a:solidFill>
              <a:latin typeface="Arial" panose="020B0604020202020204" pitchFamily="34" charset="0"/>
              <a:cs typeface="Arial" panose="020B0604020202020204" pitchFamily="34" charset="0"/>
            </a:endParaRPr>
          </a:p>
          <a:p>
            <a:pPr marL="457200" lvl="1" indent="0">
              <a:buClr>
                <a:srgbClr val="000000"/>
              </a:buClr>
              <a:buFont typeface="Arial"/>
              <a:buNone/>
            </a:pPr>
            <a:r>
              <a:rPr lang="es-GT" sz="2000" b="1" dirty="0" smtClean="0">
                <a:solidFill>
                  <a:srgbClr val="000000"/>
                </a:solidFill>
                <a:latin typeface="Arial" panose="020B0604020202020204" pitchFamily="34" charset="0"/>
                <a:cs typeface="Arial" panose="020B0604020202020204" pitchFamily="34" charset="0"/>
              </a:rPr>
              <a:t>Saldo</a:t>
            </a:r>
            <a:r>
              <a:rPr lang="es-GT" sz="2000" dirty="0" smtClean="0">
                <a:solidFill>
                  <a:srgbClr val="000000"/>
                </a:solidFill>
                <a:latin typeface="Arial" panose="020B0604020202020204" pitchFamily="34" charset="0"/>
                <a:cs typeface="Arial" panose="020B0604020202020204" pitchFamily="34" charset="0"/>
              </a:rPr>
              <a:t> por ejecutar (por utilizar):</a:t>
            </a:r>
            <a:endParaRPr lang="es-GT" dirty="0">
              <a:solidFill>
                <a:srgbClr val="000000"/>
              </a:solidFill>
              <a:latin typeface="Arial" panose="020B0604020202020204" pitchFamily="34" charset="0"/>
              <a:cs typeface="Arial" panose="020B0604020202020204" pitchFamily="34" charset="0"/>
            </a:endParaRPr>
          </a:p>
        </p:txBody>
      </p:sp>
      <p:grpSp>
        <p:nvGrpSpPr>
          <p:cNvPr id="25" name="Grupo 24"/>
          <p:cNvGrpSpPr/>
          <p:nvPr/>
        </p:nvGrpSpPr>
        <p:grpSpPr>
          <a:xfrm>
            <a:off x="3291826" y="4127115"/>
            <a:ext cx="6768269" cy="3750158"/>
            <a:chOff x="4088307" y="4059274"/>
            <a:chExt cx="6768269" cy="3750158"/>
          </a:xfrm>
        </p:grpSpPr>
        <p:sp>
          <p:nvSpPr>
            <p:cNvPr id="26" name="Marcador de contenido 6">
              <a:extLst>
                <a:ext uri="{FF2B5EF4-FFF2-40B4-BE49-F238E27FC236}">
                  <a16:creationId xmlns:a16="http://schemas.microsoft.com/office/drawing/2014/main" id="{0246042C-1ABA-4355-A47C-701F270E798C}"/>
                </a:ext>
              </a:extLst>
            </p:cNvPr>
            <p:cNvSpPr txBox="1">
              <a:spLocks/>
            </p:cNvSpPr>
            <p:nvPr/>
          </p:nvSpPr>
          <p:spPr>
            <a:xfrm>
              <a:off x="4621849" y="4059274"/>
              <a:ext cx="6170063" cy="225303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MX" sz="2000" b="1" dirty="0" smtClean="0">
                  <a:solidFill>
                    <a:srgbClr val="000000"/>
                  </a:solidFill>
                  <a:latin typeface="Arial" panose="020B0604020202020204" pitchFamily="34" charset="0"/>
                  <a:cs typeface="Arial" panose="020B0604020202020204" pitchFamily="34" charset="0"/>
                </a:rPr>
                <a:t>Comisión Presidencial de Asuntos Municipales</a:t>
              </a:r>
              <a:endParaRPr lang="es-GT" sz="2000" dirty="0">
                <a:solidFill>
                  <a:srgbClr val="000000"/>
                </a:solidFill>
                <a:latin typeface="Arial" panose="020B0604020202020204" pitchFamily="34" charset="0"/>
                <a:cs typeface="Arial" panose="020B0604020202020204" pitchFamily="34" charset="0"/>
              </a:endParaRPr>
            </a:p>
          </p:txBody>
        </p:sp>
        <p:sp>
          <p:nvSpPr>
            <p:cNvPr id="27" name="Marcador de contenido 6">
              <a:extLst>
                <a:ext uri="{FF2B5EF4-FFF2-40B4-BE49-F238E27FC236}">
                  <a16:creationId xmlns:a16="http://schemas.microsoft.com/office/drawing/2014/main" id="{0246042C-1ABA-4355-A47C-701F270E798C}"/>
                </a:ext>
              </a:extLst>
            </p:cNvPr>
            <p:cNvSpPr txBox="1">
              <a:spLocks/>
            </p:cNvSpPr>
            <p:nvPr/>
          </p:nvSpPr>
          <p:spPr>
            <a:xfrm>
              <a:off x="4088307" y="4069462"/>
              <a:ext cx="4754880" cy="3739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smtClean="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smtClean="0">
                  <a:solidFill>
                    <a:srgbClr val="000000"/>
                  </a:solidFill>
                  <a:latin typeface="Arial" panose="020B0604020202020204" pitchFamily="34" charset="0"/>
                  <a:cs typeface="Arial" panose="020B0604020202020204" pitchFamily="34" charset="0"/>
                </a:rPr>
                <a:t>Presupuesto vigente </a:t>
              </a:r>
              <a:r>
                <a:rPr lang="es-GT" sz="2000" b="1" dirty="0" smtClean="0">
                  <a:solidFill>
                    <a:srgbClr val="000000"/>
                  </a:solidFill>
                  <a:latin typeface="Arial" panose="020B0604020202020204" pitchFamily="34" charset="0"/>
                  <a:cs typeface="Arial" panose="020B0604020202020204" pitchFamily="34" charset="0"/>
                </a:rPr>
                <a:t>total:</a:t>
              </a:r>
            </a:p>
            <a:p>
              <a:pPr marL="457200" lvl="1" indent="0">
                <a:buFont typeface="Arial" panose="020B0604020202020204" pitchFamily="34" charset="0"/>
                <a:buNone/>
              </a:pPr>
              <a:r>
                <a:rPr lang="es-GT" sz="2000" b="1" dirty="0" smtClean="0">
                  <a:solidFill>
                    <a:srgbClr val="000000"/>
                  </a:solidFill>
                  <a:latin typeface="Arial" panose="020B0604020202020204" pitchFamily="34" charset="0"/>
                  <a:cs typeface="Arial" panose="020B0604020202020204" pitchFamily="34" charset="0"/>
                </a:rPr>
                <a:t> </a:t>
              </a:r>
              <a:endParaRPr lang="es-GT" sz="2000" dirty="0" smtClean="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smtClean="0">
                  <a:solidFill>
                    <a:srgbClr val="000000"/>
                  </a:solidFill>
                  <a:latin typeface="Arial" panose="020B0604020202020204" pitchFamily="34" charset="0"/>
                  <a:cs typeface="Arial" panose="020B0604020202020204" pitchFamily="34" charset="0"/>
                </a:rPr>
                <a:t>Presupuesto </a:t>
              </a:r>
              <a:r>
                <a:rPr lang="es-GT" sz="2000" b="1" dirty="0" smtClean="0">
                  <a:solidFill>
                    <a:srgbClr val="000000"/>
                  </a:solidFill>
                  <a:latin typeface="Arial" panose="020B0604020202020204" pitchFamily="34" charset="0"/>
                  <a:cs typeface="Arial" panose="020B0604020202020204" pitchFamily="34" charset="0"/>
                </a:rPr>
                <a:t>ejecutado</a:t>
              </a:r>
              <a:r>
                <a:rPr lang="es-GT" sz="2000" dirty="0" smtClean="0">
                  <a:solidFill>
                    <a:srgbClr val="000000"/>
                  </a:solidFill>
                  <a:latin typeface="Arial" panose="020B0604020202020204" pitchFamily="34" charset="0"/>
                  <a:cs typeface="Arial" panose="020B0604020202020204" pitchFamily="34" charset="0"/>
                </a:rPr>
                <a:t> (utilizado):</a:t>
              </a:r>
              <a:br>
                <a:rPr lang="es-GT" sz="2000" dirty="0" smtClean="0">
                  <a:solidFill>
                    <a:srgbClr val="000000"/>
                  </a:solidFill>
                  <a:latin typeface="Arial" panose="020B0604020202020204" pitchFamily="34" charset="0"/>
                  <a:cs typeface="Arial" panose="020B0604020202020204" pitchFamily="34" charset="0"/>
                </a:rPr>
              </a:br>
              <a:endParaRPr lang="es-GT" sz="2000" dirty="0" smtClean="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b="1" dirty="0" smtClean="0">
                  <a:solidFill>
                    <a:srgbClr val="000000"/>
                  </a:solidFill>
                  <a:latin typeface="Arial" panose="020B0604020202020204" pitchFamily="34" charset="0"/>
                  <a:cs typeface="Arial" panose="020B0604020202020204" pitchFamily="34" charset="0"/>
                </a:rPr>
                <a:t>Saldo</a:t>
              </a:r>
              <a:r>
                <a:rPr lang="es-GT" sz="2000" dirty="0" smtClean="0">
                  <a:solidFill>
                    <a:srgbClr val="000000"/>
                  </a:solidFill>
                  <a:latin typeface="Arial" panose="020B0604020202020204" pitchFamily="34" charset="0"/>
                  <a:cs typeface="Arial" panose="020B0604020202020204" pitchFamily="34" charset="0"/>
                </a:rPr>
                <a:t> por ejecutar (por utilizar):</a:t>
              </a:r>
              <a:endParaRPr lang="es-GT" dirty="0">
                <a:solidFill>
                  <a:srgbClr val="000000"/>
                </a:solidFill>
                <a:latin typeface="Arial" panose="020B0604020202020204" pitchFamily="34" charset="0"/>
                <a:cs typeface="Arial" panose="020B0604020202020204" pitchFamily="34" charset="0"/>
              </a:endParaRPr>
            </a:p>
          </p:txBody>
        </p:sp>
        <p:sp>
          <p:nvSpPr>
            <p:cNvPr id="28" name="Marcador de contenido 6">
              <a:extLst>
                <a:ext uri="{FF2B5EF4-FFF2-40B4-BE49-F238E27FC236}">
                  <a16:creationId xmlns:a16="http://schemas.microsoft.com/office/drawing/2014/main" id="{0246042C-1ABA-4355-A47C-701F270E798C}"/>
                </a:ext>
              </a:extLst>
            </p:cNvPr>
            <p:cNvSpPr txBox="1">
              <a:spLocks/>
            </p:cNvSpPr>
            <p:nvPr/>
          </p:nvSpPr>
          <p:spPr>
            <a:xfrm>
              <a:off x="8176614" y="4194345"/>
              <a:ext cx="2679962" cy="154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solidFill>
                  <a:srgbClr val="00000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 4,999,003.00</a:t>
              </a:r>
            </a:p>
            <a:p>
              <a:pPr marL="457200" lvl="1" indent="0" algn="r">
                <a:buFont typeface="Arial" panose="020B0604020202020204" pitchFamily="34" charset="0"/>
                <a:buNone/>
              </a:pPr>
              <a:endParaRPr lang="es-GT" sz="2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 2,873,297.92</a:t>
              </a:r>
            </a:p>
            <a:p>
              <a:pPr marL="457200" lvl="1" indent="0" algn="r">
                <a:buFont typeface="Arial" panose="020B0604020202020204" pitchFamily="34" charset="0"/>
                <a:buNone/>
              </a:pPr>
              <a:endParaRPr lang="es-GT" sz="2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smtClean="0">
                  <a:solidFill>
                    <a:srgbClr val="0070C0"/>
                  </a:solidFill>
                  <a:latin typeface="Arial" panose="020B0604020202020204" pitchFamily="34" charset="0"/>
                  <a:cs typeface="Arial" panose="020B0604020202020204" pitchFamily="34" charset="0"/>
                </a:rPr>
                <a:t>Q. 2,125,705.08 </a:t>
              </a:r>
            </a:p>
            <a:p>
              <a:pPr marL="457200" lvl="1" indent="0" algn="r">
                <a:buFont typeface="Arial" panose="020B0604020202020204" pitchFamily="34" charset="0"/>
                <a:buNone/>
              </a:pPr>
              <a:endParaRPr lang="es-GT" sz="2000" b="1" dirty="0" smtClean="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2000" b="1" dirty="0">
                <a:solidFill>
                  <a:srgbClr val="0070C0"/>
                </a:solidFill>
                <a:latin typeface="Arial" panose="020B0604020202020204" pitchFamily="34" charset="0"/>
                <a:cs typeface="Arial" panose="020B0604020202020204" pitchFamily="34" charset="0"/>
              </a:endParaRPr>
            </a:p>
          </p:txBody>
        </p:sp>
      </p:grpSp>
      <p:pic>
        <p:nvPicPr>
          <p:cNvPr id="29" name="Imagen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752" y="1294602"/>
            <a:ext cx="2732388" cy="2502292"/>
          </a:xfrm>
          <a:prstGeom prst="rect">
            <a:avLst/>
          </a:prstGeom>
        </p:spPr>
      </p:pic>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101" y="4624157"/>
            <a:ext cx="2568918" cy="1252717"/>
          </a:xfrm>
          <a:prstGeom prst="rect">
            <a:avLst/>
          </a:prstGeom>
        </p:spPr>
      </p:pic>
    </p:spTree>
    <p:extLst>
      <p:ext uri="{BB962C8B-B14F-4D97-AF65-F5344CB8AC3E}">
        <p14:creationId xmlns:p14="http://schemas.microsoft.com/office/powerpoint/2010/main" val="2319048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808C4CD-EDB7-4115-A074-D7181692FA04}"/>
              </a:ext>
            </a:extLst>
          </p:cNvPr>
          <p:cNvSpPr>
            <a:spLocks noGrp="1"/>
          </p:cNvSpPr>
          <p:nvPr>
            <p:ph type="title"/>
          </p:nvPr>
        </p:nvSpPr>
        <p:spPr>
          <a:xfrm>
            <a:off x="1029681" y="562061"/>
            <a:ext cx="8673737" cy="547089"/>
          </a:xfrm>
        </p:spPr>
        <p:txBody>
          <a:bodyPr>
            <a:noAutofit/>
          </a:bodyPr>
          <a:lstStyle/>
          <a:p>
            <a:pPr algn="ctr"/>
            <a:r>
              <a:rPr lang="es-GT" sz="2800" b="1" dirty="0">
                <a:latin typeface="Arial" panose="020B0604020202020204" pitchFamily="34" charset="0"/>
                <a:cs typeface="Arial" panose="020B0604020202020204" pitchFamily="34" charset="0"/>
              </a:rPr>
              <a:t>CIFRAS GENERALES DEL PRESUPUESTO AL </a:t>
            </a:r>
            <a:r>
              <a:rPr lang="es-GT" sz="2800" b="1" dirty="0" smtClean="0">
                <a:latin typeface="Arial" panose="020B0604020202020204" pitchFamily="34" charset="0"/>
                <a:cs typeface="Arial" panose="020B0604020202020204" pitchFamily="34" charset="0"/>
              </a:rPr>
              <a:t>SEGUNDO </a:t>
            </a:r>
            <a:r>
              <a:rPr lang="es-GT" sz="2800" b="1" dirty="0">
                <a:latin typeface="Arial" panose="020B0604020202020204" pitchFamily="34" charset="0"/>
                <a:cs typeface="Arial" panose="020B0604020202020204" pitchFamily="34" charset="0"/>
              </a:rPr>
              <a:t>CUATRIMESTRE 2022</a:t>
            </a:r>
          </a:p>
        </p:txBody>
      </p:sp>
      <p:grpSp>
        <p:nvGrpSpPr>
          <p:cNvPr id="2" name="Grupo 1"/>
          <p:cNvGrpSpPr/>
          <p:nvPr/>
        </p:nvGrpSpPr>
        <p:grpSpPr>
          <a:xfrm>
            <a:off x="1836204" y="3037925"/>
            <a:ext cx="8129473" cy="3820075"/>
            <a:chOff x="1836204" y="1872770"/>
            <a:chExt cx="8129473" cy="3820075"/>
          </a:xfrm>
        </p:grpSpPr>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3074018" y="2142067"/>
              <a:ext cx="4585065" cy="1445424"/>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smtClean="0">
                <a:latin typeface="Arial" panose="020B0604020202020204" pitchFamily="34" charset="0"/>
                <a:cs typeface="Arial" panose="020B0604020202020204" pitchFamily="34" charset="0"/>
              </a:endParaRPr>
            </a:p>
            <a:p>
              <a:pPr marL="457200" lvl="1" indent="0">
                <a:buFont typeface="Arial"/>
                <a:buNone/>
              </a:pPr>
              <a:r>
                <a:rPr lang="es-GT" sz="2600" b="1" dirty="0" smtClean="0">
                  <a:latin typeface="Arial" panose="020B0604020202020204" pitchFamily="34" charset="0"/>
                  <a:cs typeface="Arial" panose="020B0604020202020204" pitchFamily="34" charset="0"/>
                </a:rPr>
                <a:t>Porcentaje de ejecución</a:t>
              </a:r>
              <a:r>
                <a:rPr lang="es-GT" b="1" dirty="0" smtClean="0">
                  <a:latin typeface="Arial" panose="020B0604020202020204" pitchFamily="34" charset="0"/>
                  <a:cs typeface="Arial" panose="020B0604020202020204" pitchFamily="34" charset="0"/>
                </a:rPr>
                <a:t>:</a:t>
              </a:r>
            </a:p>
            <a:p>
              <a:pPr marL="457200" lvl="1" indent="0">
                <a:buFont typeface="Arial"/>
                <a:buNone/>
              </a:pPr>
              <a:endParaRPr lang="es-GT" b="1" dirty="0" smtClean="0">
                <a:latin typeface="Arial" panose="020B0604020202020204" pitchFamily="34" charset="0"/>
                <a:cs typeface="Arial" panose="020B0604020202020204" pitchFamily="34" charset="0"/>
              </a:endParaRPr>
            </a:p>
            <a:p>
              <a:pPr marL="457200" lvl="1" indent="0">
                <a:buFont typeface="Arial"/>
                <a:buNone/>
              </a:pPr>
              <a:r>
                <a:rPr lang="es-GT" b="1" dirty="0" smtClean="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6798472" y="1872770"/>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rgbClr val="FF0000"/>
                  </a:solidFill>
                  <a:latin typeface="Arial" panose="020B0604020202020204" pitchFamily="34" charset="0"/>
                  <a:cs typeface="Arial" panose="020B0604020202020204" pitchFamily="34" charset="0"/>
                </a:rPr>
                <a:t>53.77%</a:t>
              </a:r>
              <a:endParaRPr lang="es-GT" sz="5000" b="1" dirty="0">
                <a:solidFill>
                  <a:srgbClr val="FF000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id="{0246042C-1ABA-4355-A47C-701F270E798C}"/>
                </a:ext>
              </a:extLst>
            </p:cNvPr>
            <p:cNvSpPr txBox="1">
              <a:spLocks/>
            </p:cNvSpPr>
            <p:nvPr/>
          </p:nvSpPr>
          <p:spPr>
            <a:xfrm>
              <a:off x="3074018" y="3978124"/>
              <a:ext cx="4585065" cy="14454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600" b="1" dirty="0" smtClean="0">
                  <a:latin typeface="Arial" panose="020B0604020202020204" pitchFamily="34" charset="0"/>
                  <a:cs typeface="Arial" panose="020B0604020202020204" pitchFamily="34" charset="0"/>
                </a:rPr>
                <a:t>Porcentaje de ejecución</a:t>
              </a:r>
              <a:r>
                <a:rPr lang="es-GT" b="1" dirty="0" smtClean="0">
                  <a:latin typeface="Arial" panose="020B0604020202020204" pitchFamily="34" charset="0"/>
                  <a:cs typeface="Arial" panose="020B0604020202020204" pitchFamily="34" charset="0"/>
                </a:rPr>
                <a:t>:</a:t>
              </a:r>
            </a:p>
            <a:p>
              <a:pPr marL="457200" lvl="1" indent="0">
                <a:buFont typeface="Arial" panose="020B0604020202020204" pitchFamily="34" charset="0"/>
                <a:buNone/>
              </a:pPr>
              <a:endParaRPr lang="es-GT" b="1"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b="1" dirty="0" smtClean="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11" name="Marcador de contenido 6">
              <a:extLst>
                <a:ext uri="{FF2B5EF4-FFF2-40B4-BE49-F238E27FC236}">
                  <a16:creationId xmlns:a16="http://schemas.microsoft.com/office/drawing/2014/main" id="{0246042C-1ABA-4355-A47C-701F270E798C}"/>
                </a:ext>
              </a:extLst>
            </p:cNvPr>
            <p:cNvSpPr txBox="1">
              <a:spLocks/>
            </p:cNvSpPr>
            <p:nvPr/>
          </p:nvSpPr>
          <p:spPr>
            <a:xfrm>
              <a:off x="6798472" y="3708827"/>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rgbClr val="FF0000"/>
                  </a:solidFill>
                  <a:latin typeface="Arial" panose="020B0604020202020204" pitchFamily="34" charset="0"/>
                  <a:cs typeface="Arial" panose="020B0604020202020204" pitchFamily="34" charset="0"/>
                </a:rPr>
                <a:t>57.48%</a:t>
              </a:r>
              <a:endParaRPr lang="es-GT" sz="5000" b="1" dirty="0">
                <a:solidFill>
                  <a:srgbClr val="FF000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67D0DB10-AE31-47D2-A485-453D2186D26D}"/>
                </a:ext>
              </a:extLst>
            </p:cNvPr>
            <p:cNvSpPr txBox="1">
              <a:spLocks/>
            </p:cNvSpPr>
            <p:nvPr/>
          </p:nvSpPr>
          <p:spPr>
            <a:xfrm>
              <a:off x="3330079" y="1884815"/>
              <a:ext cx="6563170" cy="427806"/>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endPar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67D0DB10-AE31-47D2-A485-453D2186D26D}"/>
                </a:ext>
              </a:extLst>
            </p:cNvPr>
            <p:cNvSpPr txBox="1">
              <a:spLocks/>
            </p:cNvSpPr>
            <p:nvPr/>
          </p:nvSpPr>
          <p:spPr>
            <a:xfrm>
              <a:off x="3402507" y="3674626"/>
              <a:ext cx="6563170" cy="427806"/>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a:t>
              </a:r>
              <a:r>
                <a:rPr lang="es-G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Presidencial de Asuntos Municipales</a:t>
              </a:r>
              <a:endPar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204" y="1872770"/>
              <a:ext cx="1189404" cy="1089244"/>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204" y="3742623"/>
              <a:ext cx="1283301" cy="728479"/>
            </a:xfrm>
            <a:prstGeom prst="rect">
              <a:avLst/>
            </a:prstGeom>
          </p:spPr>
        </p:pic>
      </p:grpSp>
      <p:sp>
        <p:nvSpPr>
          <p:cNvPr id="13" name="Título 1">
            <a:extLst>
              <a:ext uri="{FF2B5EF4-FFF2-40B4-BE49-F238E27FC236}">
                <a16:creationId xmlns:a16="http://schemas.microsoft.com/office/drawing/2014/main" id="{67D0DB10-AE31-47D2-A485-453D2186D26D}"/>
              </a:ext>
            </a:extLst>
          </p:cNvPr>
          <p:cNvSpPr txBox="1">
            <a:spLocks/>
          </p:cNvSpPr>
          <p:nvPr/>
        </p:nvSpPr>
        <p:spPr>
          <a:xfrm>
            <a:off x="3330079" y="1399745"/>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endPar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7" name="Imagen 16"/>
          <p:cNvPicPr>
            <a:picLocks noChangeAspect="1"/>
          </p:cNvPicPr>
          <p:nvPr/>
        </p:nvPicPr>
        <p:blipFill rotWithShape="1">
          <a:blip r:embed="rId6">
            <a:extLst>
              <a:ext uri="{28A0092B-C50C-407E-A947-70E740481C1C}">
                <a14:useLocalDpi xmlns:a14="http://schemas.microsoft.com/office/drawing/2010/main" val="0"/>
              </a:ext>
            </a:extLst>
          </a:blip>
          <a:srcRect b="18914"/>
          <a:stretch/>
        </p:blipFill>
        <p:spPr>
          <a:xfrm>
            <a:off x="1802490" y="1443016"/>
            <a:ext cx="1256832" cy="943000"/>
          </a:xfrm>
          <a:prstGeom prst="rect">
            <a:avLst/>
          </a:prstGeom>
        </p:spPr>
      </p:pic>
      <p:sp>
        <p:nvSpPr>
          <p:cNvPr id="18" name="Marcador de contenido 6">
            <a:extLst>
              <a:ext uri="{FF2B5EF4-FFF2-40B4-BE49-F238E27FC236}">
                <a16:creationId xmlns:a16="http://schemas.microsoft.com/office/drawing/2014/main" id="{0246042C-1ABA-4355-A47C-701F270E798C}"/>
              </a:ext>
            </a:extLst>
          </p:cNvPr>
          <p:cNvSpPr txBox="1">
            <a:spLocks/>
          </p:cNvSpPr>
          <p:nvPr/>
        </p:nvSpPr>
        <p:spPr>
          <a:xfrm>
            <a:off x="3081570" y="1712313"/>
            <a:ext cx="4585065" cy="1445424"/>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smtClean="0">
              <a:latin typeface="Arial" panose="020B0604020202020204" pitchFamily="34" charset="0"/>
              <a:cs typeface="Arial" panose="020B0604020202020204" pitchFamily="34" charset="0"/>
            </a:endParaRPr>
          </a:p>
          <a:p>
            <a:pPr marL="457200" lvl="1" indent="0">
              <a:buFont typeface="Arial"/>
              <a:buNone/>
            </a:pPr>
            <a:r>
              <a:rPr lang="es-GT" sz="2600" b="1" dirty="0" smtClean="0">
                <a:latin typeface="Arial" panose="020B0604020202020204" pitchFamily="34" charset="0"/>
                <a:cs typeface="Arial" panose="020B0604020202020204" pitchFamily="34" charset="0"/>
              </a:rPr>
              <a:t>Porcentaje de ejecución</a:t>
            </a:r>
            <a:r>
              <a:rPr lang="es-GT" b="1" dirty="0" smtClean="0">
                <a:latin typeface="Arial" panose="020B0604020202020204" pitchFamily="34" charset="0"/>
                <a:cs typeface="Arial" panose="020B0604020202020204" pitchFamily="34" charset="0"/>
              </a:rPr>
              <a:t>:</a:t>
            </a:r>
          </a:p>
          <a:p>
            <a:pPr marL="457200" lvl="1" indent="0">
              <a:buFont typeface="Arial"/>
              <a:buNone/>
            </a:pPr>
            <a:endParaRPr lang="es-GT" b="1" dirty="0" smtClean="0">
              <a:latin typeface="Arial" panose="020B0604020202020204" pitchFamily="34" charset="0"/>
              <a:cs typeface="Arial" panose="020B0604020202020204" pitchFamily="34" charset="0"/>
            </a:endParaRPr>
          </a:p>
          <a:p>
            <a:pPr marL="457200" lvl="1" indent="0">
              <a:buFont typeface="Arial"/>
              <a:buNone/>
            </a:pPr>
            <a:r>
              <a:rPr lang="es-GT" b="1" dirty="0" smtClean="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19" name="Marcador de contenido 6">
            <a:extLst>
              <a:ext uri="{FF2B5EF4-FFF2-40B4-BE49-F238E27FC236}">
                <a16:creationId xmlns:a16="http://schemas.microsoft.com/office/drawing/2014/main" id="{0246042C-1ABA-4355-A47C-701F270E798C}"/>
              </a:ext>
            </a:extLst>
          </p:cNvPr>
          <p:cNvSpPr txBox="1">
            <a:spLocks/>
          </p:cNvSpPr>
          <p:nvPr/>
        </p:nvSpPr>
        <p:spPr>
          <a:xfrm>
            <a:off x="6806024" y="1443016"/>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rgbClr val="FF0000"/>
                </a:solidFill>
                <a:latin typeface="Arial" panose="020B0604020202020204" pitchFamily="34" charset="0"/>
                <a:cs typeface="Arial" panose="020B0604020202020204" pitchFamily="34" charset="0"/>
              </a:rPr>
              <a:t>60.47%</a:t>
            </a:r>
            <a:endParaRPr lang="es-GT" sz="5000" b="1" dirty="0">
              <a:solidFill>
                <a:srgbClr val="FF000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22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4" y="1128840"/>
            <a:ext cx="10377995" cy="892552"/>
          </a:xfrm>
          <a:prstGeom prst="rect">
            <a:avLst/>
          </a:prstGeom>
          <a:noFill/>
        </p:spPr>
        <p:txBody>
          <a:bodyPr wrap="square" rtlCol="0">
            <a:spAutoFit/>
          </a:bodyPr>
          <a:lstStyle/>
          <a:p>
            <a:pPr lvl="0" algn="ctr"/>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UTILIZA EL DINERO </a:t>
            </a:r>
            <a:endParaRPr lang="es-GT" sz="2600" b="1" dirty="0" smtClean="0">
              <a:latin typeface="Arial" panose="020B0604020202020204" pitchFamily="34" charset="0"/>
              <a:cs typeface="Arial" panose="020B0604020202020204" pitchFamily="34" charset="0"/>
            </a:endParaRPr>
          </a:p>
          <a:p>
            <a:pPr lvl="0" algn="ctr"/>
            <a:r>
              <a:rPr lang="es-GT" sz="2600" b="1" dirty="0" smtClean="0">
                <a:latin typeface="Arial" panose="020B0604020202020204" pitchFamily="34" charset="0"/>
                <a:cs typeface="Arial" panose="020B0604020202020204" pitchFamily="34" charset="0"/>
              </a:rPr>
              <a:t>“</a:t>
            </a:r>
            <a:r>
              <a:rPr lang="es-GT" sz="2600" b="1" u="sng" dirty="0" smtClean="0">
                <a:latin typeface="Arial" panose="020B0604020202020204" pitchFamily="34" charset="0"/>
                <a:cs typeface="Arial" panose="020B0604020202020204" pitchFamily="34" charset="0"/>
              </a:rPr>
              <a:t>La Secretaría General de la Presidencia de la República</a:t>
            </a:r>
            <a:r>
              <a:rPr lang="es-GT" sz="2600" b="1" dirty="0" smtClean="0">
                <a:latin typeface="Arial" panose="020B0604020202020204" pitchFamily="34" charset="0"/>
                <a:cs typeface="Arial" panose="020B0604020202020204" pitchFamily="34" charset="0"/>
              </a:rPr>
              <a:t>”?</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Título 1">
            <a:extLst>
              <a:ext uri="{FF2B5EF4-FFF2-40B4-BE49-F238E27FC236}">
                <a16:creationId xmlns:a16="http://schemas.microsoft.com/office/drawing/2014/main" id="{3286DC99-D06C-48BB-B255-706EDF454819}"/>
              </a:ext>
            </a:extLst>
          </p:cNvPr>
          <p:cNvSpPr txBox="1">
            <a:spLocks/>
          </p:cNvSpPr>
          <p:nvPr/>
        </p:nvSpPr>
        <p:spPr>
          <a:xfrm>
            <a:off x="631371" y="2264516"/>
            <a:ext cx="7406641" cy="427075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presupuesto se utiliza en el pago de salarios y honorarios por servicios personales, que contribuyen al cumplimiento de las funciones que por mandato legal tiene asignadas, y en la adquisición de bienes, servicios, suministros, mobiliario y equipo  que son necesarios para su funcionamiento.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Asimismo, el presupuesto se utiliza en el pago de prestaciones laborales por retiro de personal de la institución, y en el cumplimiento de sentencias judiciales en materia laboral.</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dar a conocer a la población en qué se utilizan los recursos financieros, a continuación se describe por </a:t>
            </a:r>
            <a:r>
              <a:rPr lang="es-GT" sz="2400" dirty="0">
                <a:solidFill>
                  <a:srgbClr val="197BB4"/>
                </a:solidFill>
                <a:latin typeface="Arial" panose="020B0604020202020204" pitchFamily="34" charset="0"/>
                <a:cs typeface="Arial" panose="020B0604020202020204" pitchFamily="34" charset="0"/>
              </a:rPr>
              <a:t>grupos de gasto</a:t>
            </a:r>
            <a:r>
              <a:rPr lang="es-GT" sz="2400" b="0" dirty="0">
                <a:solidFill>
                  <a:schemeClr val="tx1"/>
                </a:solidFill>
                <a:latin typeface="Arial" panose="020B0604020202020204" pitchFamily="34" charset="0"/>
                <a:cs typeface="Arial" panose="020B0604020202020204" pitchFamily="34" charset="0"/>
              </a:rPr>
              <a:t>.</a:t>
            </a:r>
            <a:endParaRPr lang="es-GT" sz="1900" b="0" dirty="0">
              <a:solidFill>
                <a:schemeClr val="accent1">
                  <a:lumMod val="50000"/>
                </a:schemeClr>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0F20B3F5-0BE6-434C-ADD9-E3D04A4AE0E0}"/>
              </a:ext>
            </a:extLst>
          </p:cNvPr>
          <p:cNvSpPr txBox="1">
            <a:spLocks/>
          </p:cNvSpPr>
          <p:nvPr/>
        </p:nvSpPr>
        <p:spPr>
          <a:xfrm>
            <a:off x="8233410" y="2264516"/>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smtClean="0">
                <a:solidFill>
                  <a:srgbClr val="FF0000"/>
                </a:solidFill>
                <a:latin typeface="Arial" panose="020B0604020202020204" pitchFamily="34" charset="0"/>
                <a:cs typeface="Arial" panose="020B0604020202020204" pitchFamily="34" charset="0"/>
              </a:rPr>
              <a:t>05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05390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3D4D16-9A4B-4A91-8FEC-4CED5EC07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7D98F7-3014-4AFF-9B64-6BD6D97EE58B}">
  <ds:schemaRefs>
    <ds:schemaRef ds:uri="http://purl.org/dc/dcmitype/"/>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2de3127d-b50e-4c29-b846-9213acea4d89"/>
    <ds:schemaRef ds:uri="efcf9931-6988-4c26-989d-90fd7d9d6177"/>
  </ds:schemaRefs>
</ds:datastoreItem>
</file>

<file path=customXml/itemProps3.xml><?xml version="1.0" encoding="utf-8"?>
<ds:datastoreItem xmlns:ds="http://schemas.openxmlformats.org/officeDocument/2006/customXml" ds:itemID="{F9872046-F841-44BF-84FF-8B93AAFD88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2396</TotalTime>
  <Words>2760</Words>
  <Application>Microsoft Office PowerPoint</Application>
  <PresentationFormat>Panorámica</PresentationFormat>
  <Paragraphs>300</Paragraphs>
  <Slides>37</Slides>
  <Notes>36</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37</vt:i4>
      </vt:variant>
    </vt:vector>
  </HeadingPairs>
  <TitlesOfParts>
    <vt:vector size="49" baseType="lpstr">
      <vt:lpstr>Calibri</vt:lpstr>
      <vt:lpstr>Wingdings</vt:lpstr>
      <vt:lpstr>Montserrat ExtraBold</vt:lpstr>
      <vt:lpstr>Montserrat</vt:lpstr>
      <vt:lpstr>Arial</vt:lpstr>
      <vt:lpstr>Times New Roman</vt:lpstr>
      <vt:lpstr>Symbol</vt:lpstr>
      <vt:lpstr>Montserrat SemiBold</vt:lpstr>
      <vt:lpstr>Calibri Light</vt:lpstr>
      <vt:lpstr>1_Tema de Office</vt:lpstr>
      <vt:lpstr>Tema de Office</vt:lpstr>
      <vt:lpstr>Documento</vt:lpstr>
      <vt:lpstr>Presentación de PowerPoint</vt:lpstr>
      <vt:lpstr>Presentación de PowerPoint</vt:lpstr>
      <vt:lpstr>PRINCIPALES OBJETIVOS DE LA SECRETARÍA GENERAL DE LA PRESIDENCIA DE LA REPÚBLICA</vt:lpstr>
      <vt:lpstr>PRINCIPALES OBJETIVOS DE LA SECRETARÍA GENERAL DE LA PRESIDENCIA DE LA REPÚBLICA</vt:lpstr>
      <vt:lpstr>Presentación de PowerPoint</vt:lpstr>
      <vt:lpstr>Presentación de PowerPoint</vt:lpstr>
      <vt:lpstr>CIFRAS GENERALES DEL PRESUPUESTO  AL SEGUNDO CUATRIMESTRE 2022  </vt:lpstr>
      <vt:lpstr>CIFRAS GENERALES DEL PRESUPUESTO AL SEGUNDO CUATRIMESTRE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Alejandra del Pilar Díaz Palacios</cp:lastModifiedBy>
  <cp:revision>92</cp:revision>
  <cp:lastPrinted>2022-09-02T15:35:58Z</cp:lastPrinted>
  <dcterms:created xsi:type="dcterms:W3CDTF">2021-05-04T19:30:50Z</dcterms:created>
  <dcterms:modified xsi:type="dcterms:W3CDTF">2022-09-07T16:24:01Z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