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7"/>
  </p:notesMasterIdLst>
  <p:handoutMasterIdLst>
    <p:handoutMasterId r:id="rId38"/>
  </p:handoutMasterIdLst>
  <p:sldIdLst>
    <p:sldId id="256" r:id="rId2"/>
    <p:sldId id="300" r:id="rId3"/>
    <p:sldId id="301" r:id="rId4"/>
    <p:sldId id="302" r:id="rId5"/>
    <p:sldId id="257" r:id="rId6"/>
    <p:sldId id="272" r:id="rId7"/>
    <p:sldId id="293" r:id="rId8"/>
    <p:sldId id="294" r:id="rId9"/>
    <p:sldId id="273" r:id="rId10"/>
    <p:sldId id="274" r:id="rId11"/>
    <p:sldId id="295" r:id="rId12"/>
    <p:sldId id="278" r:id="rId13"/>
    <p:sldId id="277" r:id="rId14"/>
    <p:sldId id="297" r:id="rId15"/>
    <p:sldId id="276" r:id="rId16"/>
    <p:sldId id="275" r:id="rId17"/>
    <p:sldId id="298" r:id="rId18"/>
    <p:sldId id="258" r:id="rId19"/>
    <p:sldId id="279" r:id="rId20"/>
    <p:sldId id="299" r:id="rId21"/>
    <p:sldId id="280" r:id="rId22"/>
    <p:sldId id="285" r:id="rId23"/>
    <p:sldId id="304" r:id="rId24"/>
    <p:sldId id="305" r:id="rId25"/>
    <p:sldId id="308" r:id="rId26"/>
    <p:sldId id="306" r:id="rId27"/>
    <p:sldId id="307" r:id="rId28"/>
    <p:sldId id="286" r:id="rId29"/>
    <p:sldId id="287" r:id="rId30"/>
    <p:sldId id="288" r:id="rId31"/>
    <p:sldId id="289" r:id="rId32"/>
    <p:sldId id="290" r:id="rId33"/>
    <p:sldId id="291" r:id="rId34"/>
    <p:sldId id="292" r:id="rId35"/>
    <p:sldId id="262" r:id="rId36"/>
  </p:sldIdLst>
  <p:sldSz cx="12192000" cy="6858000"/>
  <p:notesSz cx="6950075" cy="9236075"/>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6C"/>
    <a:srgbClr val="C0F3FF"/>
    <a:srgbClr val="265F91"/>
    <a:srgbClr val="FFCA4A"/>
    <a:srgbClr val="20539D"/>
    <a:srgbClr val="EFEFEF"/>
    <a:srgbClr val="002E91"/>
    <a:srgbClr val="1030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94"/>
  </p:normalViewPr>
  <p:slideViewPr>
    <p:cSldViewPr snapToGrid="0" snapToObjects="1">
      <p:cViewPr varScale="1">
        <p:scale>
          <a:sx n="108" d="100"/>
          <a:sy n="108" d="100"/>
        </p:scale>
        <p:origin x="6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iaz\Documents\2020\MECANISMO%20DE%20RENDICI&#211;N%20DE%20CUENTAS\2022\TERCER%20CUATRIMESTRE\GRAFICAS%20%20SGPR%202022%20tercer%20cuatrimestr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leal\Desktop\GRAFICAS%20%20CPCC%202022%20(1)%20TERCER%20CUATRIMESTR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leal\Desktop\GRAFICAS%20CPAM%202022%20TERCER%20CUATRIMESTRE.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diaz\Documents\2020\MECANISMO%20DE%20RENDICI&#211;N%20DE%20CUENTAS\2022\TERCER%20CUATRIMESTRE\GRAFICAS%20%20SGPR%202022%20tercer%20cuatrimestr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diaz\Documents\2020\MECANISMO%20DE%20RENDICI&#211;N%20DE%20CUENTAS\2022\TERCER%20CUATRIMESTRE\GRAFICAS%20%20CPCC%202022%20(1)%20TERCER%20CUATRIMESTR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diaz\Documents\2020\MECANISMO%20DE%20RENDICI&#211;N%20DE%20CUENTAS\2022\TERCER%20CUATRIMESTRE\GRAFICAS%20CPAM%202022%20TERCER%20CUATRIMESTRE.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208125307377843"/>
          <c:y val="0.12670550031301708"/>
          <c:w val="0.76643584848725999"/>
          <c:h val="0.72714515477485597"/>
        </c:manualLayout>
      </c:layout>
      <c:bar3DChart>
        <c:barDir val="col"/>
        <c:grouping val="clustered"/>
        <c:varyColors val="0"/>
        <c:ser>
          <c:idx val="0"/>
          <c:order val="0"/>
          <c:tx>
            <c:strRef>
              <c:f>'[GRAFICAS  SGPR 2022 tercer cuatrimestre.xlsx]G DE G 0,1,2,3,4,9'!$C$9</c:f>
              <c:strCache>
                <c:ptCount val="1"/>
                <c:pt idx="0">
                  <c:v>VIGENTE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6135153124508879E-3"/>
                  <c:y val="-1.4365002413759783E-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30-4D94-9012-F196148FE5D3}"/>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'[GRAFICAS  SGPR 2022 tercer cuatrimestre.xlsx]G DE G 0,1,2,3,4,9'!$B$10:$B$14</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'[GRAFICAS  SGPR 2022 tercer cuatrimestre.xlsx]G DE G 0,1,2,3,4,9'!$C$10:$C$14</c:f>
              <c:numCache>
                <c:formatCode>#,##0.00</c:formatCode>
                <c:ptCount val="5"/>
                <c:pt idx="0">
                  <c:v>21129788</c:v>
                </c:pt>
                <c:pt idx="1">
                  <c:v>1503123</c:v>
                </c:pt>
                <c:pt idx="2">
                  <c:v>646110</c:v>
                </c:pt>
                <c:pt idx="3">
                  <c:v>473182</c:v>
                </c:pt>
                <c:pt idx="4">
                  <c:v>655988</c:v>
                </c:pt>
              </c:numCache>
            </c:numRef>
          </c:val>
          <c:extLst>
            <c:ext xmlns:c16="http://schemas.microsoft.com/office/drawing/2014/chart" uri="{C3380CC4-5D6E-409C-BE32-E72D297353CC}">
              <c16:uniqueId val="{00000001-8230-4D94-9012-F196148FE5D3}"/>
            </c:ext>
          </c:extLst>
        </c:ser>
        <c:ser>
          <c:idx val="1"/>
          <c:order val="1"/>
          <c:tx>
            <c:strRef>
              <c:f>'[GRAFICAS  SGPR 2022 tercer cuatrimestre.xlsx]G DE G 0,1,2,3,4,9'!$D$9</c:f>
              <c:strCache>
                <c:ptCount val="1"/>
                <c:pt idx="0">
                  <c:v>EJECUTADO</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'[GRAFICAS  SGPR 2022 tercer cuatrimestre.xlsx]G DE G 0,1,2,3,4,9'!$B$10:$B$14</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'[GRAFICAS  SGPR 2022 tercer cuatrimestre.xlsx]G DE G 0,1,2,3,4,9'!$D$10:$D$14</c:f>
              <c:numCache>
                <c:formatCode>#,##0.00</c:formatCode>
                <c:ptCount val="5"/>
                <c:pt idx="0">
                  <c:v>21042902.559999999</c:v>
                </c:pt>
                <c:pt idx="1">
                  <c:v>1418849.15</c:v>
                </c:pt>
                <c:pt idx="2">
                  <c:v>570100.81999999995</c:v>
                </c:pt>
                <c:pt idx="3">
                  <c:v>473169.28</c:v>
                </c:pt>
                <c:pt idx="4">
                  <c:v>462825.72</c:v>
                </c:pt>
              </c:numCache>
            </c:numRef>
          </c:val>
          <c:extLst>
            <c:ext xmlns:c16="http://schemas.microsoft.com/office/drawing/2014/chart" uri="{C3380CC4-5D6E-409C-BE32-E72D297353CC}">
              <c16:uniqueId val="{00000002-8230-4D94-9012-F196148FE5D3}"/>
            </c:ext>
          </c:extLst>
        </c:ser>
        <c:ser>
          <c:idx val="2"/>
          <c:order val="2"/>
          <c:tx>
            <c:strRef>
              <c:f>'[GRAFICAS  SGPR 2022 tercer cuatrimestre.xlsx]G DE G 0,1,2,3,4,9'!$E$9</c:f>
              <c:strCache>
                <c:ptCount val="1"/>
                <c:pt idx="0">
                  <c:v>SALDO SIN EJECUTAR</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'[GRAFICAS  SGPR 2022 tercer cuatrimestre.xlsx]G DE G 0,1,2,3,4,9'!$B$10:$B$14</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'[GRAFICAS  SGPR 2022 tercer cuatrimestre.xlsx]G DE G 0,1,2,3,4,9'!$E$10:$E$14</c:f>
              <c:numCache>
                <c:formatCode>#,##0.00</c:formatCode>
                <c:ptCount val="5"/>
                <c:pt idx="0">
                  <c:v>86885.440000000002</c:v>
                </c:pt>
                <c:pt idx="1">
                  <c:v>84273.85</c:v>
                </c:pt>
                <c:pt idx="2">
                  <c:v>76009.179999999993</c:v>
                </c:pt>
                <c:pt idx="3">
                  <c:v>12.72</c:v>
                </c:pt>
                <c:pt idx="4">
                  <c:v>193162.28</c:v>
                </c:pt>
              </c:numCache>
            </c:numRef>
          </c:val>
          <c:extLst>
            <c:ext xmlns:c16="http://schemas.microsoft.com/office/drawing/2014/chart" uri="{C3380CC4-5D6E-409C-BE32-E72D297353CC}">
              <c16:uniqueId val="{00000003-8230-4D94-9012-F196148FE5D3}"/>
            </c:ext>
          </c:extLst>
        </c:ser>
        <c:dLbls>
          <c:showLegendKey val="0"/>
          <c:showVal val="0"/>
          <c:showCatName val="0"/>
          <c:showSerName val="0"/>
          <c:showPercent val="0"/>
          <c:showBubbleSize val="0"/>
        </c:dLbls>
        <c:gapWidth val="150"/>
        <c:shape val="box"/>
        <c:axId val="304438136"/>
        <c:axId val="304440880"/>
        <c:axId val="0"/>
      </c:bar3DChart>
      <c:catAx>
        <c:axId val="304438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304440880"/>
        <c:crosses val="autoZero"/>
        <c:auto val="1"/>
        <c:lblAlgn val="ctr"/>
        <c:lblOffset val="100"/>
        <c:noMultiLvlLbl val="0"/>
      </c:catAx>
      <c:valAx>
        <c:axId val="3044408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304438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G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088541635408277"/>
          <c:y val="6.1780249649514472E-2"/>
          <c:w val="0.87179461313298012"/>
          <c:h val="0.77198664682389306"/>
        </c:manualLayout>
      </c:layout>
      <c:bar3DChart>
        <c:barDir val="col"/>
        <c:grouping val="clustered"/>
        <c:varyColors val="0"/>
        <c:ser>
          <c:idx val="0"/>
          <c:order val="0"/>
          <c:tx>
            <c:strRef>
              <c:f>'G DE G 0,1,2,3,4'!$C$10</c:f>
              <c:strCache>
                <c:ptCount val="1"/>
                <c:pt idx="0">
                  <c:v>Vigente Q.</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 DE G 0,1,2,3,4'!$B$11:$B$15</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0,1,2,3,4'!$C$11:$C$15</c:f>
              <c:numCache>
                <c:formatCode>#,##0.00</c:formatCode>
                <c:ptCount val="5"/>
                <c:pt idx="0">
                  <c:v>9343200</c:v>
                </c:pt>
                <c:pt idx="1">
                  <c:v>401075</c:v>
                </c:pt>
                <c:pt idx="2">
                  <c:v>92525</c:v>
                </c:pt>
                <c:pt idx="3">
                  <c:v>799</c:v>
                </c:pt>
                <c:pt idx="4">
                  <c:v>252800</c:v>
                </c:pt>
              </c:numCache>
            </c:numRef>
          </c:val>
          <c:extLst>
            <c:ext xmlns:c16="http://schemas.microsoft.com/office/drawing/2014/chart" uri="{C3380CC4-5D6E-409C-BE32-E72D297353CC}">
              <c16:uniqueId val="{00000000-6AE3-49A1-BD06-A8EFCEE3DBC6}"/>
            </c:ext>
          </c:extLst>
        </c:ser>
        <c:ser>
          <c:idx val="1"/>
          <c:order val="1"/>
          <c:tx>
            <c:strRef>
              <c:f>'G DE G 0,1,2,3,4'!$D$10</c:f>
              <c:strCache>
                <c:ptCount val="1"/>
                <c:pt idx="0">
                  <c:v>Ejecutado Q.</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6.1121846738365002E-3"/>
                  <c:y val="-5.889138133908337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63A-4FC7-938D-D630E56133C4}"/>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 DE G 0,1,2,3,4'!$B$11:$B$15</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0,1,2,3,4'!$D$11:$D$15</c:f>
              <c:numCache>
                <c:formatCode>#,##0.00</c:formatCode>
                <c:ptCount val="5"/>
                <c:pt idx="0">
                  <c:v>9086889.1199999992</c:v>
                </c:pt>
                <c:pt idx="1">
                  <c:v>357683.09</c:v>
                </c:pt>
                <c:pt idx="2">
                  <c:v>48158.37</c:v>
                </c:pt>
                <c:pt idx="3">
                  <c:v>799</c:v>
                </c:pt>
                <c:pt idx="4">
                  <c:v>252660.56</c:v>
                </c:pt>
              </c:numCache>
            </c:numRef>
          </c:val>
          <c:extLst>
            <c:ext xmlns:c16="http://schemas.microsoft.com/office/drawing/2014/chart" uri="{C3380CC4-5D6E-409C-BE32-E72D297353CC}">
              <c16:uniqueId val="{00000001-6AE3-49A1-BD06-A8EFCEE3DBC6}"/>
            </c:ext>
          </c:extLst>
        </c:ser>
        <c:ser>
          <c:idx val="2"/>
          <c:order val="2"/>
          <c:tx>
            <c:strRef>
              <c:f>'G DE G 0,1,2,3,4'!$E$10</c:f>
              <c:strCache>
                <c:ptCount val="1"/>
                <c:pt idx="0">
                  <c:v>Por Ejecutar Q.</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9.7794954781383545E-3"/>
                  <c:y val="-2.944569066954276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63A-4FC7-938D-D630E56133C4}"/>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 DE G 0,1,2,3,4'!$B$11:$B$15</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0,1,2,3,4'!$E$11:$E$15</c:f>
              <c:numCache>
                <c:formatCode>#,##0.00</c:formatCode>
                <c:ptCount val="5"/>
                <c:pt idx="0">
                  <c:v>256310.88</c:v>
                </c:pt>
                <c:pt idx="1">
                  <c:v>43391.91</c:v>
                </c:pt>
                <c:pt idx="2">
                  <c:v>44366.63</c:v>
                </c:pt>
                <c:pt idx="3">
                  <c:v>0</c:v>
                </c:pt>
                <c:pt idx="4">
                  <c:v>139.44</c:v>
                </c:pt>
              </c:numCache>
            </c:numRef>
          </c:val>
          <c:extLst>
            <c:ext xmlns:c16="http://schemas.microsoft.com/office/drawing/2014/chart" uri="{C3380CC4-5D6E-409C-BE32-E72D297353CC}">
              <c16:uniqueId val="{00000002-6AE3-49A1-BD06-A8EFCEE3DBC6}"/>
            </c:ext>
          </c:extLst>
        </c:ser>
        <c:dLbls>
          <c:showLegendKey val="0"/>
          <c:showVal val="0"/>
          <c:showCatName val="0"/>
          <c:showSerName val="0"/>
          <c:showPercent val="0"/>
          <c:showBubbleSize val="0"/>
        </c:dLbls>
        <c:gapWidth val="150"/>
        <c:shape val="box"/>
        <c:axId val="263552744"/>
        <c:axId val="263554312"/>
        <c:axId val="0"/>
      </c:bar3DChart>
      <c:catAx>
        <c:axId val="263552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63554312"/>
        <c:crosses val="autoZero"/>
        <c:auto val="1"/>
        <c:lblAlgn val="ctr"/>
        <c:lblOffset val="100"/>
        <c:noMultiLvlLbl val="0"/>
      </c:catAx>
      <c:valAx>
        <c:axId val="2635543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635527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s-G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5345917977858338E-2"/>
          <c:y val="9.2390237518811758E-2"/>
          <c:w val="0.88635181223595416"/>
          <c:h val="0.71556848853838273"/>
        </c:manualLayout>
      </c:layout>
      <c:bar3DChart>
        <c:barDir val="col"/>
        <c:grouping val="clustered"/>
        <c:varyColors val="0"/>
        <c:ser>
          <c:idx val="0"/>
          <c:order val="0"/>
          <c:tx>
            <c:strRef>
              <c:f>'G DE G 0,1,2,3,4'!$C$9</c:f>
              <c:strCache>
                <c:ptCount val="1"/>
                <c:pt idx="0">
                  <c:v>Vigente Q.</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 DE G 0,1,2,3,4'!$B$10:$B$14</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0,1,2,3,4'!$C$10:$C$14</c:f>
              <c:numCache>
                <c:formatCode>#,##0.00</c:formatCode>
                <c:ptCount val="5"/>
                <c:pt idx="0">
                  <c:v>3688050</c:v>
                </c:pt>
                <c:pt idx="1">
                  <c:v>466116</c:v>
                </c:pt>
                <c:pt idx="2">
                  <c:v>172869</c:v>
                </c:pt>
                <c:pt idx="3">
                  <c:v>118051</c:v>
                </c:pt>
                <c:pt idx="4">
                  <c:v>94781</c:v>
                </c:pt>
              </c:numCache>
            </c:numRef>
          </c:val>
          <c:extLst>
            <c:ext xmlns:c16="http://schemas.microsoft.com/office/drawing/2014/chart" uri="{C3380CC4-5D6E-409C-BE32-E72D297353CC}">
              <c16:uniqueId val="{00000000-8651-4C94-BEE9-5DFDB315896A}"/>
            </c:ext>
          </c:extLst>
        </c:ser>
        <c:ser>
          <c:idx val="1"/>
          <c:order val="1"/>
          <c:tx>
            <c:strRef>
              <c:f>'G DE G 0,1,2,3,4'!$D$9</c:f>
              <c:strCache>
                <c:ptCount val="1"/>
                <c:pt idx="0">
                  <c:v>EJECUTADO Q.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1"/>
              <c:layout>
                <c:manualLayout>
                  <c:x val="3.5797008413000985E-3"/>
                  <c:y val="-1.0981782387637009E-1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651-4C94-BEE9-5DFDB315896A}"/>
                </c:ext>
              </c:extLst>
            </c:dLbl>
            <c:dLbl>
              <c:idx val="2"/>
              <c:layout>
                <c:manualLayout>
                  <c:x val="3.5797008413001644E-3"/>
                  <c:y val="-1.0981782387637009E-1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651-4C94-BEE9-5DFDB315896A}"/>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 DE G 0,1,2,3,4'!$B$10:$B$14</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0,1,2,3,4'!$D$10:$D$14</c:f>
              <c:numCache>
                <c:formatCode>#,##0.00</c:formatCode>
                <c:ptCount val="5"/>
                <c:pt idx="0">
                  <c:v>3602989.82</c:v>
                </c:pt>
                <c:pt idx="1">
                  <c:v>438090.37</c:v>
                </c:pt>
                <c:pt idx="2">
                  <c:v>88928.25</c:v>
                </c:pt>
                <c:pt idx="3">
                  <c:v>118051</c:v>
                </c:pt>
                <c:pt idx="4">
                  <c:v>94735.86</c:v>
                </c:pt>
              </c:numCache>
            </c:numRef>
          </c:val>
          <c:extLst>
            <c:ext xmlns:c16="http://schemas.microsoft.com/office/drawing/2014/chart" uri="{C3380CC4-5D6E-409C-BE32-E72D297353CC}">
              <c16:uniqueId val="{00000003-8651-4C94-BEE9-5DFDB315896A}"/>
            </c:ext>
          </c:extLst>
        </c:ser>
        <c:ser>
          <c:idx val="2"/>
          <c:order val="2"/>
          <c:tx>
            <c:strRef>
              <c:f>'G DE G 0,1,2,3,4'!$E$9</c:f>
              <c:strCache>
                <c:ptCount val="1"/>
                <c:pt idx="0">
                  <c:v>POR EJECUTAR Q.</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 DE G 0,1,2,3,4'!$B$10:$B$14</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0,1,2,3,4'!$E$10:$E$14</c:f>
              <c:numCache>
                <c:formatCode>#,##0.00</c:formatCode>
                <c:ptCount val="5"/>
                <c:pt idx="0">
                  <c:v>85060.18</c:v>
                </c:pt>
                <c:pt idx="1">
                  <c:v>28025.63</c:v>
                </c:pt>
                <c:pt idx="2">
                  <c:v>83940.75</c:v>
                </c:pt>
                <c:pt idx="3">
                  <c:v>0</c:v>
                </c:pt>
                <c:pt idx="4">
                  <c:v>45.14</c:v>
                </c:pt>
              </c:numCache>
            </c:numRef>
          </c:val>
          <c:extLst>
            <c:ext xmlns:c16="http://schemas.microsoft.com/office/drawing/2014/chart" uri="{C3380CC4-5D6E-409C-BE32-E72D297353CC}">
              <c16:uniqueId val="{00000004-8651-4C94-BEE9-5DFDB315896A}"/>
            </c:ext>
          </c:extLst>
        </c:ser>
        <c:dLbls>
          <c:showLegendKey val="0"/>
          <c:showVal val="0"/>
          <c:showCatName val="0"/>
          <c:showSerName val="0"/>
          <c:showPercent val="0"/>
          <c:showBubbleSize val="0"/>
        </c:dLbls>
        <c:gapWidth val="150"/>
        <c:shape val="box"/>
        <c:axId val="263557056"/>
        <c:axId val="263553136"/>
        <c:axId val="0"/>
      </c:bar3DChart>
      <c:catAx>
        <c:axId val="263557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63553136"/>
        <c:crosses val="autoZero"/>
        <c:auto val="1"/>
        <c:lblAlgn val="ctr"/>
        <c:lblOffset val="100"/>
        <c:noMultiLvlLbl val="0"/>
      </c:catAx>
      <c:valAx>
        <c:axId val="2635531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635570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s-GT"/>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536484186837812"/>
          <c:y val="2.7475023689095227E-2"/>
          <c:w val="0.77845754980203596"/>
          <c:h val="0.94504995262180957"/>
        </c:manualLayout>
      </c:layout>
      <c:bar3D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2.6860833124694932E-2"/>
                  <c:y val="-1.105799094265845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2C-4CE8-B76E-090BE278AFCE}"/>
                </c:ext>
              </c:extLst>
            </c:dLbl>
            <c:dLbl>
              <c:idx val="1"/>
              <c:layout>
                <c:manualLayout>
                  <c:x val="2.9729730332284026E-2"/>
                  <c:y val="-2.49772942628138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2C-4CE8-B76E-090BE278AFCE}"/>
                </c:ext>
              </c:extLst>
            </c:dLbl>
            <c:dLbl>
              <c:idx val="2"/>
              <c:layout>
                <c:manualLayout>
                  <c:x val="2.2206393765450205E-2"/>
                  <c:y val="-1.814806823102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2C-4CE8-B76E-090BE278AFC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'[GRAFICAS  SGPR 2022 tercer cuatrimestre.xlsx]POR FINALIDAD'!$D$11:$F$11</c:f>
              <c:strCache>
                <c:ptCount val="3"/>
                <c:pt idx="0">
                  <c:v>VIGENTE </c:v>
                </c:pt>
                <c:pt idx="1">
                  <c:v>EJECUTADO</c:v>
                </c:pt>
                <c:pt idx="2">
                  <c:v>SALDO SIN EJECUTAR</c:v>
                </c:pt>
              </c:strCache>
            </c:strRef>
          </c:cat>
          <c:val>
            <c:numRef>
              <c:f>'[GRAFICAS  SGPR 2022 tercer cuatrimestre.xlsx]POR FINALIDAD'!$D$12:$F$12</c:f>
              <c:numCache>
                <c:formatCode>#,##0.00</c:formatCode>
                <c:ptCount val="3"/>
                <c:pt idx="0">
                  <c:v>24408191</c:v>
                </c:pt>
                <c:pt idx="1">
                  <c:v>23967847.530000001</c:v>
                </c:pt>
                <c:pt idx="2">
                  <c:v>440343.47</c:v>
                </c:pt>
              </c:numCache>
            </c:numRef>
          </c:val>
          <c:extLst>
            <c:ext xmlns:c16="http://schemas.microsoft.com/office/drawing/2014/chart" uri="{C3380CC4-5D6E-409C-BE32-E72D297353CC}">
              <c16:uniqueId val="{00000003-C92C-4CE8-B76E-090BE278AFCE}"/>
            </c:ext>
          </c:extLst>
        </c:ser>
        <c:dLbls>
          <c:showLegendKey val="0"/>
          <c:showVal val="0"/>
          <c:showCatName val="0"/>
          <c:showSerName val="0"/>
          <c:showPercent val="0"/>
          <c:showBubbleSize val="0"/>
        </c:dLbls>
        <c:gapWidth val="150"/>
        <c:shape val="box"/>
        <c:axId val="304443232"/>
        <c:axId val="304442448"/>
        <c:axId val="0"/>
      </c:bar3DChart>
      <c:catAx>
        <c:axId val="30444323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304442448"/>
        <c:crosses val="autoZero"/>
        <c:auto val="1"/>
        <c:lblAlgn val="ctr"/>
        <c:lblOffset val="100"/>
        <c:noMultiLvlLbl val="0"/>
      </c:catAx>
      <c:valAx>
        <c:axId val="304442448"/>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3044432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s-G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4724457745439751"/>
          <c:y val="3.2440552288417247E-3"/>
          <c:w val="0.82111028004208875"/>
          <c:h val="0.76911061336741049"/>
        </c:manualLayout>
      </c:layout>
      <c:bar3DChart>
        <c:barDir val="bar"/>
        <c:grouping val="stacked"/>
        <c:varyColors val="0"/>
        <c:ser>
          <c:idx val="0"/>
          <c:order val="0"/>
          <c:spPr>
            <a:solidFill>
              <a:schemeClr val="accent1"/>
            </a:solidFill>
            <a:ln>
              <a:noFill/>
            </a:ln>
            <a:effectLst/>
            <a:sp3d/>
          </c:spPr>
          <c:invertIfNegative val="0"/>
          <c:dLbls>
            <c:dLbl>
              <c:idx val="0"/>
              <c:layout>
                <c:manualLayout>
                  <c:x val="0.41376019804285163"/>
                  <c:y val="-1.79526995841901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94-4BD2-8A2C-11977648B956}"/>
                </c:ext>
              </c:extLst>
            </c:dLbl>
            <c:dLbl>
              <c:idx val="1"/>
              <c:layout>
                <c:manualLayout>
                  <c:x val="0.37490203885945572"/>
                  <c:y val="-8.97634979209501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94-4BD2-8A2C-11977648B956}"/>
                </c:ext>
              </c:extLst>
            </c:dLbl>
            <c:dLbl>
              <c:idx val="2"/>
              <c:layout>
                <c:manualLayout>
                  <c:x val="8.031805101124706E-2"/>
                  <c:y val="-2.244087448023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94-4BD2-8A2C-11977648B95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noFill/>
                    </a:ln>
                    <a:effectLst/>
                  </c:spPr>
                </c15:leaderLines>
              </c:ext>
            </c:extLst>
          </c:dLbls>
          <c:cat>
            <c:strRef>
              <c:f>'POR FINALIDAD'!$D$11:$F$11</c:f>
              <c:strCache>
                <c:ptCount val="3"/>
                <c:pt idx="0">
                  <c:v>VIGENTE </c:v>
                </c:pt>
                <c:pt idx="1">
                  <c:v>EJECUTADO</c:v>
                </c:pt>
                <c:pt idx="2">
                  <c:v>SALDO SIN EJECUTAR</c:v>
                </c:pt>
              </c:strCache>
            </c:strRef>
          </c:cat>
          <c:val>
            <c:numRef>
              <c:f>'POR FINALIDAD'!$D$12:$F$12</c:f>
              <c:numCache>
                <c:formatCode>#,##0.00</c:formatCode>
                <c:ptCount val="3"/>
                <c:pt idx="0">
                  <c:v>10090399</c:v>
                </c:pt>
                <c:pt idx="1">
                  <c:v>9746190.1400000006</c:v>
                </c:pt>
                <c:pt idx="2">
                  <c:v>344208.86</c:v>
                </c:pt>
              </c:numCache>
            </c:numRef>
          </c:val>
          <c:extLst>
            <c:ext xmlns:c16="http://schemas.microsoft.com/office/drawing/2014/chart" uri="{C3380CC4-5D6E-409C-BE32-E72D297353CC}">
              <c16:uniqueId val="{00000003-0C94-4BD2-8A2C-11977648B956}"/>
            </c:ext>
          </c:extLst>
        </c:ser>
        <c:dLbls>
          <c:showLegendKey val="0"/>
          <c:showVal val="0"/>
          <c:showCatName val="0"/>
          <c:showSerName val="0"/>
          <c:showPercent val="0"/>
          <c:showBubbleSize val="0"/>
        </c:dLbls>
        <c:gapWidth val="150"/>
        <c:shape val="box"/>
        <c:axId val="235255288"/>
        <c:axId val="302033512"/>
        <c:axId val="0"/>
      </c:bar3DChart>
      <c:catAx>
        <c:axId val="235255288"/>
        <c:scaling>
          <c:orientation val="minMax"/>
        </c:scaling>
        <c:delete val="0"/>
        <c:axPos val="l"/>
        <c:numFmt formatCode="General" sourceLinked="1"/>
        <c:majorTickMark val="none"/>
        <c:minorTickMark val="none"/>
        <c:tickLblPos val="nextTo"/>
        <c:spPr>
          <a:noFill/>
          <a:ln>
            <a:noFill/>
          </a:ln>
          <a:effectLst/>
        </c:spPr>
        <c:txPr>
          <a:bodyPr rot="0" spcFirstLastPara="1" vertOverflow="ellipsis" wrap="square" anchor="ctr" anchorCtr="0"/>
          <a:lstStyle/>
          <a:p>
            <a:pPr>
              <a:defRPr sz="900" b="0" i="0" u="none" strike="noStrike" kern="1200" cap="none" spc="0" normalizeH="0" baseline="0">
                <a:solidFill>
                  <a:schemeClr val="tx1">
                    <a:lumMod val="65000"/>
                    <a:lumOff val="35000"/>
                  </a:schemeClr>
                </a:solidFill>
                <a:latin typeface="+mn-lt"/>
                <a:ea typeface="+mn-ea"/>
                <a:cs typeface="+mn-cs"/>
              </a:defRPr>
            </a:pPr>
            <a:endParaRPr lang="es-GT"/>
          </a:p>
        </c:txPr>
        <c:crossAx val="302033512"/>
        <c:crosses val="autoZero"/>
        <c:auto val="1"/>
        <c:lblAlgn val="ctr"/>
        <c:lblOffset val="100"/>
        <c:noMultiLvlLbl val="0"/>
      </c:catAx>
      <c:valAx>
        <c:axId val="30203351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1"/>
        <c:majorTickMark val="none"/>
        <c:minorTickMark val="none"/>
        <c:tickLblPos val="nextTo"/>
        <c:spPr>
          <a:noFill/>
          <a:ln>
            <a:noFill/>
          </a:ln>
          <a:effectLst/>
        </c:spPr>
        <c:txPr>
          <a:bodyPr rot="-12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35255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613563212855273"/>
          <c:y val="5.0925925925925923E-2"/>
          <c:w val="0.72988883270325156"/>
          <c:h val="0.89814814814814814"/>
        </c:manualLayout>
      </c:layout>
      <c:bar3DChart>
        <c:barDir val="bar"/>
        <c:grouping val="clustered"/>
        <c:varyColors val="0"/>
        <c:ser>
          <c:idx val="0"/>
          <c:order val="0"/>
          <c:spPr>
            <a:solidFill>
              <a:schemeClr val="accent1"/>
            </a:solidFill>
            <a:ln>
              <a:noFill/>
            </a:ln>
            <a:effectLst/>
            <a:sp3d/>
          </c:spPr>
          <c:invertIfNegative val="0"/>
          <c:dLbls>
            <c:dLbl>
              <c:idx val="0"/>
              <c:layout>
                <c:manualLayout>
                  <c:x val="2.0387359836901122E-2"/>
                  <c:y val="-9.25925925925934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B1-43EB-BDE8-3F86246C22AA}"/>
                </c:ext>
              </c:extLst>
            </c:dLbl>
            <c:dLbl>
              <c:idx val="1"/>
              <c:layout>
                <c:manualLayout>
                  <c:x val="1.8348623853210934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B1-43EB-BDE8-3F86246C22AA}"/>
                </c:ext>
              </c:extLst>
            </c:dLbl>
            <c:dLbl>
              <c:idx val="2"/>
              <c:layout>
                <c:manualLayout>
                  <c:x val="1.6309887869520898E-2"/>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B1-43EB-BDE8-3F86246C22A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noFill/>
                    </a:ln>
                    <a:effectLst/>
                  </c:spPr>
                </c15:leaderLines>
              </c:ext>
            </c:extLst>
          </c:dLbls>
          <c:cat>
            <c:strRef>
              <c:f>'POR FINALIDAD'!$C$11:$E$11</c:f>
              <c:strCache>
                <c:ptCount val="3"/>
                <c:pt idx="0">
                  <c:v>VIGENTE </c:v>
                </c:pt>
                <c:pt idx="1">
                  <c:v>EJECUTADO</c:v>
                </c:pt>
                <c:pt idx="2">
                  <c:v>SALDO SIN EJECUTAR</c:v>
                </c:pt>
              </c:strCache>
            </c:strRef>
          </c:cat>
          <c:val>
            <c:numRef>
              <c:f>'POR FINALIDAD'!$C$12:$E$12</c:f>
              <c:numCache>
                <c:formatCode>#,##0.00</c:formatCode>
                <c:ptCount val="3"/>
                <c:pt idx="0">
                  <c:v>4539867</c:v>
                </c:pt>
                <c:pt idx="1">
                  <c:v>4342795.3</c:v>
                </c:pt>
                <c:pt idx="2">
                  <c:v>197071.7</c:v>
                </c:pt>
              </c:numCache>
            </c:numRef>
          </c:val>
          <c:extLst>
            <c:ext xmlns:c16="http://schemas.microsoft.com/office/drawing/2014/chart" uri="{C3380CC4-5D6E-409C-BE32-E72D297353CC}">
              <c16:uniqueId val="{00000003-13B1-43EB-BDE8-3F86246C22AA}"/>
            </c:ext>
          </c:extLst>
        </c:ser>
        <c:dLbls>
          <c:showLegendKey val="0"/>
          <c:showVal val="0"/>
          <c:showCatName val="0"/>
          <c:showSerName val="0"/>
          <c:showPercent val="0"/>
          <c:showBubbleSize val="0"/>
        </c:dLbls>
        <c:gapWidth val="150"/>
        <c:shape val="box"/>
        <c:axId val="303515896"/>
        <c:axId val="303519424"/>
        <c:axId val="0"/>
      </c:bar3DChart>
      <c:catAx>
        <c:axId val="303515896"/>
        <c:scaling>
          <c:orientation val="minMax"/>
        </c:scaling>
        <c:delete val="0"/>
        <c:axPos val="l"/>
        <c:numFmt formatCode="General"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cap="none" spc="0" normalizeH="0" baseline="0">
                <a:solidFill>
                  <a:sysClr val="windowText" lastClr="000000"/>
                </a:solidFill>
                <a:latin typeface="+mn-lt"/>
                <a:ea typeface="+mn-ea"/>
                <a:cs typeface="+mn-cs"/>
              </a:defRPr>
            </a:pPr>
            <a:endParaRPr lang="es-GT"/>
          </a:p>
        </c:txPr>
        <c:crossAx val="303519424"/>
        <c:crosses val="autoZero"/>
        <c:auto val="1"/>
        <c:lblAlgn val="ctr"/>
        <c:lblOffset val="100"/>
        <c:noMultiLvlLbl val="0"/>
      </c:catAx>
      <c:valAx>
        <c:axId val="30351942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1"/>
        <c:majorTickMark val="none"/>
        <c:minorTickMark val="none"/>
        <c:tickLblPos val="nextTo"/>
        <c:spPr>
          <a:noFill/>
          <a:ln>
            <a:noFill/>
          </a:ln>
          <a:effectLst/>
        </c:spPr>
        <c:txPr>
          <a:bodyPr rot="-126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3035158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0.27891</cdr:x>
      <cdr:y>0.89731</cdr:y>
    </cdr:from>
    <cdr:to>
      <cdr:x>0.7003</cdr:x>
      <cdr:y>0.97177</cdr:y>
    </cdr:to>
    <cdr:pic>
      <cdr:nvPicPr>
        <cdr:cNvPr id="2" name="Imagen 1"/>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l="40864" t="74796" r="43787" b="22015"/>
        <a:stretch xmlns:a="http://schemas.openxmlformats.org/drawingml/2006/main"/>
      </cdr:blipFill>
      <cdr:spPr>
        <a:xfrm xmlns:a="http://schemas.openxmlformats.org/drawingml/2006/main">
          <a:off x="1702286" y="2982081"/>
          <a:ext cx="2571899" cy="247443"/>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s-GT"/>
          </a:p>
        </p:txBody>
      </p:sp>
      <p:sp>
        <p:nvSpPr>
          <p:cNvPr id="3" name="Marcador de fecha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7BAF608B-34A9-4250-95D0-52B86937669E}" type="datetimeFigureOut">
              <a:rPr lang="es-GT" smtClean="0"/>
              <a:t>2/02/2023</a:t>
            </a:fld>
            <a:endParaRPr lang="es-GT"/>
          </a:p>
        </p:txBody>
      </p:sp>
      <p:sp>
        <p:nvSpPr>
          <p:cNvPr id="4" name="Marcador de pie de página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s-GT"/>
          </a:p>
        </p:txBody>
      </p:sp>
      <p:sp>
        <p:nvSpPr>
          <p:cNvPr id="5" name="Marcador de número de diapositiva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977AA1C2-D422-4816-9558-B0475C54CE33}" type="slidenum">
              <a:rPr lang="es-GT" smtClean="0"/>
              <a:t>‹Nº›</a:t>
            </a:fld>
            <a:endParaRPr lang="es-GT"/>
          </a:p>
        </p:txBody>
      </p:sp>
    </p:spTree>
    <p:extLst>
      <p:ext uri="{BB962C8B-B14F-4D97-AF65-F5344CB8AC3E}">
        <p14:creationId xmlns:p14="http://schemas.microsoft.com/office/powerpoint/2010/main" val="19073977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s-GT"/>
          </a:p>
        </p:txBody>
      </p:sp>
      <p:sp>
        <p:nvSpPr>
          <p:cNvPr id="3" name="Marcador de fecha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EE1FF7BE-4E72-154B-BC0E-7FFAE524BB6B}" type="datetimeFigureOut">
              <a:rPr lang="es-GT" smtClean="0"/>
              <a:t>2/02/2023</a:t>
            </a:fld>
            <a:endParaRPr lang="es-GT"/>
          </a:p>
        </p:txBody>
      </p:sp>
      <p:sp>
        <p:nvSpPr>
          <p:cNvPr id="4" name="Marcador de imagen de diapositiva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s-GT"/>
          </a:p>
        </p:txBody>
      </p:sp>
      <p:sp>
        <p:nvSpPr>
          <p:cNvPr id="5" name="Marcador de notas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6" name="Marcador de pie de página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46BFACF3-879F-7843-929C-9206A0D7ACC7}" type="slidenum">
              <a:rPr lang="es-GT" smtClean="0"/>
              <a:t>‹Nº›</a:t>
            </a:fld>
            <a:endParaRPr lang="es-GT"/>
          </a:p>
        </p:txBody>
      </p:sp>
    </p:spTree>
    <p:extLst>
      <p:ext uri="{BB962C8B-B14F-4D97-AF65-F5344CB8AC3E}">
        <p14:creationId xmlns:p14="http://schemas.microsoft.com/office/powerpoint/2010/main" val="29373712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756471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941678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728676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718706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30204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821816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516310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395376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504592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980476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014421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094074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817135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782095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262521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894017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594981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463486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32780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817860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414673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79483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1127370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585308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612102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5974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4050336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817158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207423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169262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52476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A0B55-AEC0-9BE2-4B0A-8CD14847179D}"/>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GT"/>
          </a:p>
        </p:txBody>
      </p:sp>
      <p:sp>
        <p:nvSpPr>
          <p:cNvPr id="3" name="Subtítulo 2">
            <a:extLst>
              <a:ext uri="{FF2B5EF4-FFF2-40B4-BE49-F238E27FC236}">
                <a16:creationId xmlns:a16="http://schemas.microsoft.com/office/drawing/2014/main" id="{CD3C4C87-882E-F7C1-77BC-E174C7D8B9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GT"/>
          </a:p>
        </p:txBody>
      </p:sp>
      <p:sp>
        <p:nvSpPr>
          <p:cNvPr id="4" name="Marcador de fecha 3">
            <a:extLst>
              <a:ext uri="{FF2B5EF4-FFF2-40B4-BE49-F238E27FC236}">
                <a16:creationId xmlns:a16="http://schemas.microsoft.com/office/drawing/2014/main" id="{AF3BED06-66DC-1C97-22D5-9C44B8FCF910}"/>
              </a:ext>
            </a:extLst>
          </p:cNvPr>
          <p:cNvSpPr>
            <a:spLocks noGrp="1"/>
          </p:cNvSpPr>
          <p:nvPr>
            <p:ph type="dt" sz="half" idx="10"/>
          </p:nvPr>
        </p:nvSpPr>
        <p:spPr/>
        <p:txBody>
          <a:bodyPr/>
          <a:lstStyle/>
          <a:p>
            <a:fld id="{B23CE9D3-6938-43DD-9B84-867F096CAFBC}" type="datetime1">
              <a:rPr lang="es-GT" smtClean="0"/>
              <a:t>2/02/2023</a:t>
            </a:fld>
            <a:endParaRPr lang="es-GT"/>
          </a:p>
        </p:txBody>
      </p:sp>
      <p:sp>
        <p:nvSpPr>
          <p:cNvPr id="5" name="Marcador de pie de página 4">
            <a:extLst>
              <a:ext uri="{FF2B5EF4-FFF2-40B4-BE49-F238E27FC236}">
                <a16:creationId xmlns:a16="http://schemas.microsoft.com/office/drawing/2014/main" id="{BF1485CE-C39C-9AEA-8672-D2A73FE5F5C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B7378D45-2C0B-782E-C9F9-F2C9F9E61A60}"/>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362743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B02DC9-333D-709D-344D-1876CBBB910A}"/>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B6567B98-2389-FD95-51B5-24D84DA54EF0}"/>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15B62571-D4CB-AA8A-FA6A-E121C04BB557}"/>
              </a:ext>
            </a:extLst>
          </p:cNvPr>
          <p:cNvSpPr>
            <a:spLocks noGrp="1"/>
          </p:cNvSpPr>
          <p:nvPr>
            <p:ph type="dt" sz="half" idx="10"/>
          </p:nvPr>
        </p:nvSpPr>
        <p:spPr/>
        <p:txBody>
          <a:bodyPr/>
          <a:lstStyle/>
          <a:p>
            <a:fld id="{C98A8953-E75C-4E3E-964A-F757E8C079E4}" type="datetime1">
              <a:rPr lang="es-GT" smtClean="0"/>
              <a:t>2/02/2023</a:t>
            </a:fld>
            <a:endParaRPr lang="es-GT"/>
          </a:p>
        </p:txBody>
      </p:sp>
      <p:sp>
        <p:nvSpPr>
          <p:cNvPr id="5" name="Marcador de pie de página 4">
            <a:extLst>
              <a:ext uri="{FF2B5EF4-FFF2-40B4-BE49-F238E27FC236}">
                <a16:creationId xmlns:a16="http://schemas.microsoft.com/office/drawing/2014/main" id="{57E8E875-C7C1-EB23-4408-85932299FEB6}"/>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B3C3AFF6-3FFD-FD97-1382-661463935B6E}"/>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80268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13C118F-5865-F9C1-8088-458447B8DCAF}"/>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419AFB02-EF9F-29EA-2103-2A41002D4B06}"/>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517453AD-B43C-EF3C-7BF7-08AA36E23941}"/>
              </a:ext>
            </a:extLst>
          </p:cNvPr>
          <p:cNvSpPr>
            <a:spLocks noGrp="1"/>
          </p:cNvSpPr>
          <p:nvPr>
            <p:ph type="dt" sz="half" idx="10"/>
          </p:nvPr>
        </p:nvSpPr>
        <p:spPr/>
        <p:txBody>
          <a:bodyPr/>
          <a:lstStyle/>
          <a:p>
            <a:fld id="{4BD5F604-17B2-439D-9E0A-6DD712C5EF52}" type="datetime1">
              <a:rPr lang="es-GT" smtClean="0"/>
              <a:t>2/02/2023</a:t>
            </a:fld>
            <a:endParaRPr lang="es-GT"/>
          </a:p>
        </p:txBody>
      </p:sp>
      <p:sp>
        <p:nvSpPr>
          <p:cNvPr id="5" name="Marcador de pie de página 4">
            <a:extLst>
              <a:ext uri="{FF2B5EF4-FFF2-40B4-BE49-F238E27FC236}">
                <a16:creationId xmlns:a16="http://schemas.microsoft.com/office/drawing/2014/main" id="{01519F61-2DD2-C988-551C-E6538615CBB0}"/>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CB9109F8-23CD-5F96-383E-686A071E7CF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35515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F5B887-7A07-1D14-9A1D-FF171C4112A5}"/>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D77F09F1-D789-368B-B69D-B5172743B00D}"/>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6119DD49-DF70-8D7F-6CB4-33620CA122CB}"/>
              </a:ext>
            </a:extLst>
          </p:cNvPr>
          <p:cNvSpPr>
            <a:spLocks noGrp="1"/>
          </p:cNvSpPr>
          <p:nvPr>
            <p:ph type="dt" sz="half" idx="10"/>
          </p:nvPr>
        </p:nvSpPr>
        <p:spPr/>
        <p:txBody>
          <a:bodyPr/>
          <a:lstStyle/>
          <a:p>
            <a:fld id="{4622FF92-690D-433D-86A8-44C031F00F8D}" type="datetime1">
              <a:rPr lang="es-GT" smtClean="0"/>
              <a:t>2/02/2023</a:t>
            </a:fld>
            <a:endParaRPr lang="es-GT"/>
          </a:p>
        </p:txBody>
      </p:sp>
      <p:sp>
        <p:nvSpPr>
          <p:cNvPr id="5" name="Marcador de pie de página 4">
            <a:extLst>
              <a:ext uri="{FF2B5EF4-FFF2-40B4-BE49-F238E27FC236}">
                <a16:creationId xmlns:a16="http://schemas.microsoft.com/office/drawing/2014/main" id="{55AE07B0-BB2E-491B-BC66-E3C995E5F7C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888E28E-C2AE-E393-BE5A-0A3B57C83770}"/>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424333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9DA51-1C91-9034-04B9-3CA3140B68A1}"/>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51AA208-6D2E-1BCA-8A47-77D25688C3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3EF4FB0D-0E15-E83B-2CA0-BF7155EACB3C}"/>
              </a:ext>
            </a:extLst>
          </p:cNvPr>
          <p:cNvSpPr>
            <a:spLocks noGrp="1"/>
          </p:cNvSpPr>
          <p:nvPr>
            <p:ph type="dt" sz="half" idx="10"/>
          </p:nvPr>
        </p:nvSpPr>
        <p:spPr/>
        <p:txBody>
          <a:bodyPr/>
          <a:lstStyle/>
          <a:p>
            <a:fld id="{5343B390-1D25-4565-9A8F-0E92E4FD1228}" type="datetime1">
              <a:rPr lang="es-GT" smtClean="0"/>
              <a:t>2/02/2023</a:t>
            </a:fld>
            <a:endParaRPr lang="es-GT"/>
          </a:p>
        </p:txBody>
      </p:sp>
      <p:sp>
        <p:nvSpPr>
          <p:cNvPr id="5" name="Marcador de pie de página 4">
            <a:extLst>
              <a:ext uri="{FF2B5EF4-FFF2-40B4-BE49-F238E27FC236}">
                <a16:creationId xmlns:a16="http://schemas.microsoft.com/office/drawing/2014/main" id="{39EC1C08-17B9-50E5-A670-3519B0EA01E9}"/>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10A5F2FB-832A-C3BA-2E6F-A298DDD287F6}"/>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54139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C9EBB8-B8F5-C634-A297-48EFBED38081}"/>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0B16D02D-9FA8-2255-181E-B3E68EAD721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contenido 3">
            <a:extLst>
              <a:ext uri="{FF2B5EF4-FFF2-40B4-BE49-F238E27FC236}">
                <a16:creationId xmlns:a16="http://schemas.microsoft.com/office/drawing/2014/main" id="{5F7F715E-FA7E-049E-AB51-7376D1C1AC1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fecha 4">
            <a:extLst>
              <a:ext uri="{FF2B5EF4-FFF2-40B4-BE49-F238E27FC236}">
                <a16:creationId xmlns:a16="http://schemas.microsoft.com/office/drawing/2014/main" id="{A964A5B6-6306-94B8-3F2F-01CE1802B9F4}"/>
              </a:ext>
            </a:extLst>
          </p:cNvPr>
          <p:cNvSpPr>
            <a:spLocks noGrp="1"/>
          </p:cNvSpPr>
          <p:nvPr>
            <p:ph type="dt" sz="half" idx="10"/>
          </p:nvPr>
        </p:nvSpPr>
        <p:spPr/>
        <p:txBody>
          <a:bodyPr/>
          <a:lstStyle/>
          <a:p>
            <a:fld id="{73F904EA-133F-4011-9C7A-0239E5E8EA13}" type="datetime1">
              <a:rPr lang="es-GT" smtClean="0"/>
              <a:t>2/02/2023</a:t>
            </a:fld>
            <a:endParaRPr lang="es-GT"/>
          </a:p>
        </p:txBody>
      </p:sp>
      <p:sp>
        <p:nvSpPr>
          <p:cNvPr id="6" name="Marcador de pie de página 5">
            <a:extLst>
              <a:ext uri="{FF2B5EF4-FFF2-40B4-BE49-F238E27FC236}">
                <a16:creationId xmlns:a16="http://schemas.microsoft.com/office/drawing/2014/main" id="{FF6448B4-1E29-05DB-730A-595DCD6A2D26}"/>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591E0ADE-A914-C7C9-6262-43797E7F0E1C}"/>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19332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5BD00-3F39-9E49-0EDB-8879A0B35704}"/>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162EEFD-32E5-D16B-E10A-B4B0A7F81D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EE4553F8-3DC9-958B-F087-04502C67D253}"/>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texto 4">
            <a:extLst>
              <a:ext uri="{FF2B5EF4-FFF2-40B4-BE49-F238E27FC236}">
                <a16:creationId xmlns:a16="http://schemas.microsoft.com/office/drawing/2014/main" id="{FF53CFE4-2862-7EC1-C843-AD345CA82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F7025975-F2B5-DF45-D34D-0658A9A41FF2}"/>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7" name="Marcador de fecha 6">
            <a:extLst>
              <a:ext uri="{FF2B5EF4-FFF2-40B4-BE49-F238E27FC236}">
                <a16:creationId xmlns:a16="http://schemas.microsoft.com/office/drawing/2014/main" id="{964140D1-71F0-8A1B-1B40-04827D730725}"/>
              </a:ext>
            </a:extLst>
          </p:cNvPr>
          <p:cNvSpPr>
            <a:spLocks noGrp="1"/>
          </p:cNvSpPr>
          <p:nvPr>
            <p:ph type="dt" sz="half" idx="10"/>
          </p:nvPr>
        </p:nvSpPr>
        <p:spPr/>
        <p:txBody>
          <a:bodyPr/>
          <a:lstStyle/>
          <a:p>
            <a:fld id="{D3A8DE4A-2F9C-4977-A4C4-2EA653D60860}" type="datetime1">
              <a:rPr lang="es-GT" smtClean="0"/>
              <a:t>2/02/2023</a:t>
            </a:fld>
            <a:endParaRPr lang="es-GT"/>
          </a:p>
        </p:txBody>
      </p:sp>
      <p:sp>
        <p:nvSpPr>
          <p:cNvPr id="8" name="Marcador de pie de página 7">
            <a:extLst>
              <a:ext uri="{FF2B5EF4-FFF2-40B4-BE49-F238E27FC236}">
                <a16:creationId xmlns:a16="http://schemas.microsoft.com/office/drawing/2014/main" id="{63DF0889-C922-5314-D2A9-35D93A7A7B3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B4707845-09CE-E8A0-A277-F3CB4F316A12}"/>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03304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7EC10F-DB4E-5333-83E2-B214396F4E76}"/>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fecha 2">
            <a:extLst>
              <a:ext uri="{FF2B5EF4-FFF2-40B4-BE49-F238E27FC236}">
                <a16:creationId xmlns:a16="http://schemas.microsoft.com/office/drawing/2014/main" id="{5AD2A034-66DA-0807-B328-52D0C8E1C154}"/>
              </a:ext>
            </a:extLst>
          </p:cNvPr>
          <p:cNvSpPr>
            <a:spLocks noGrp="1"/>
          </p:cNvSpPr>
          <p:nvPr>
            <p:ph type="dt" sz="half" idx="10"/>
          </p:nvPr>
        </p:nvSpPr>
        <p:spPr/>
        <p:txBody>
          <a:bodyPr/>
          <a:lstStyle/>
          <a:p>
            <a:fld id="{134BD246-6FBE-49E8-B3C9-F62E7AF4DF8A}" type="datetime1">
              <a:rPr lang="es-GT" smtClean="0"/>
              <a:t>2/02/2023</a:t>
            </a:fld>
            <a:endParaRPr lang="es-GT"/>
          </a:p>
        </p:txBody>
      </p:sp>
      <p:sp>
        <p:nvSpPr>
          <p:cNvPr id="4" name="Marcador de pie de página 3">
            <a:extLst>
              <a:ext uri="{FF2B5EF4-FFF2-40B4-BE49-F238E27FC236}">
                <a16:creationId xmlns:a16="http://schemas.microsoft.com/office/drawing/2014/main" id="{D30BD2D7-7F42-6300-EEAC-8975CE9C6AFE}"/>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8664DA9C-B285-DD4C-BF1F-63335CCC61C9}"/>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454993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324CDBC-C3C0-8062-28BE-7AD0B20E67F3}"/>
              </a:ext>
            </a:extLst>
          </p:cNvPr>
          <p:cNvSpPr>
            <a:spLocks noGrp="1"/>
          </p:cNvSpPr>
          <p:nvPr>
            <p:ph type="dt" sz="half" idx="10"/>
          </p:nvPr>
        </p:nvSpPr>
        <p:spPr/>
        <p:txBody>
          <a:bodyPr/>
          <a:lstStyle/>
          <a:p>
            <a:fld id="{BCE88835-D73F-4669-BF0A-7A54071EA069}" type="datetime1">
              <a:rPr lang="es-GT" smtClean="0"/>
              <a:t>2/02/2023</a:t>
            </a:fld>
            <a:endParaRPr lang="es-GT"/>
          </a:p>
        </p:txBody>
      </p:sp>
      <p:sp>
        <p:nvSpPr>
          <p:cNvPr id="3" name="Marcador de pie de página 2">
            <a:extLst>
              <a:ext uri="{FF2B5EF4-FFF2-40B4-BE49-F238E27FC236}">
                <a16:creationId xmlns:a16="http://schemas.microsoft.com/office/drawing/2014/main" id="{F5C594BB-B7CD-5B72-DE1A-13957B301B86}"/>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09D001A9-CD81-7E28-C377-2B4D43A572D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07311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53F63-FDE9-70A0-5161-0B3056018DB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85FD2D5B-8397-D72E-38BE-A873286843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texto 3">
            <a:extLst>
              <a:ext uri="{FF2B5EF4-FFF2-40B4-BE49-F238E27FC236}">
                <a16:creationId xmlns:a16="http://schemas.microsoft.com/office/drawing/2014/main" id="{EA64E0FE-8E07-CB03-6667-16C06CB33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EBE13CB0-CC4F-8CD3-28F3-2F1C4CFE3937}"/>
              </a:ext>
            </a:extLst>
          </p:cNvPr>
          <p:cNvSpPr>
            <a:spLocks noGrp="1"/>
          </p:cNvSpPr>
          <p:nvPr>
            <p:ph type="dt" sz="half" idx="10"/>
          </p:nvPr>
        </p:nvSpPr>
        <p:spPr/>
        <p:txBody>
          <a:bodyPr/>
          <a:lstStyle/>
          <a:p>
            <a:fld id="{AC6D7A3A-FA17-4544-8B63-878529DD0E86}" type="datetime1">
              <a:rPr lang="es-GT" smtClean="0"/>
              <a:t>2/02/2023</a:t>
            </a:fld>
            <a:endParaRPr lang="es-GT"/>
          </a:p>
        </p:txBody>
      </p:sp>
      <p:sp>
        <p:nvSpPr>
          <p:cNvPr id="6" name="Marcador de pie de página 5">
            <a:extLst>
              <a:ext uri="{FF2B5EF4-FFF2-40B4-BE49-F238E27FC236}">
                <a16:creationId xmlns:a16="http://schemas.microsoft.com/office/drawing/2014/main" id="{8769DBC3-B1B5-82E1-F86A-52E8CBC411AC}"/>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9FC0A5E1-C545-E1C7-242E-1E117743997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02845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271D6-6ED9-A468-1BC0-E3B938F9A1D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posición de imagen 2">
            <a:extLst>
              <a:ext uri="{FF2B5EF4-FFF2-40B4-BE49-F238E27FC236}">
                <a16:creationId xmlns:a16="http://schemas.microsoft.com/office/drawing/2014/main" id="{F077FE2D-2E70-438C-0DF0-EB974AC896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83A1E1FB-73A0-1F43-3713-3A36EFACB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3B4E77B-CD14-8926-1CF3-CE450383F9DA}"/>
              </a:ext>
            </a:extLst>
          </p:cNvPr>
          <p:cNvSpPr>
            <a:spLocks noGrp="1"/>
          </p:cNvSpPr>
          <p:nvPr>
            <p:ph type="dt" sz="half" idx="10"/>
          </p:nvPr>
        </p:nvSpPr>
        <p:spPr/>
        <p:txBody>
          <a:bodyPr/>
          <a:lstStyle/>
          <a:p>
            <a:fld id="{7E2DB61B-C29E-428C-B9F4-4D5A53BF3FFF}" type="datetime1">
              <a:rPr lang="es-GT" smtClean="0"/>
              <a:t>2/02/2023</a:t>
            </a:fld>
            <a:endParaRPr lang="es-GT"/>
          </a:p>
        </p:txBody>
      </p:sp>
      <p:sp>
        <p:nvSpPr>
          <p:cNvPr id="6" name="Marcador de pie de página 5">
            <a:extLst>
              <a:ext uri="{FF2B5EF4-FFF2-40B4-BE49-F238E27FC236}">
                <a16:creationId xmlns:a16="http://schemas.microsoft.com/office/drawing/2014/main" id="{00BCFC13-0540-BE0D-E6DC-84D0E63F85A6}"/>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74BE98B5-6BFE-9B8A-8926-A0E036CA629D}"/>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196394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593E17-AA09-270B-D7DA-E615C42008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8620A1C-184E-40AC-DFF2-193B8252A9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D781E96D-6D04-2B55-312E-88A6CBCECA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09D6D-CEE6-4F7D-A37F-871316D198DD}" type="datetime1">
              <a:rPr lang="es-GT" smtClean="0"/>
              <a:t>2/02/2023</a:t>
            </a:fld>
            <a:endParaRPr lang="es-GT"/>
          </a:p>
        </p:txBody>
      </p:sp>
      <p:sp>
        <p:nvSpPr>
          <p:cNvPr id="5" name="Marcador de pie de página 4">
            <a:extLst>
              <a:ext uri="{FF2B5EF4-FFF2-40B4-BE49-F238E27FC236}">
                <a16:creationId xmlns:a16="http://schemas.microsoft.com/office/drawing/2014/main" id="{BBF5B215-EE8D-187C-3A75-4C84E64FA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055D70B8-39A2-74DD-9DEF-62E76BC826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786D2-DB81-A449-B4DB-38FB3FA40359}" type="slidenum">
              <a:rPr lang="es-GT" smtClean="0"/>
              <a:t>‹Nº›</a:t>
            </a:fld>
            <a:endParaRPr lang="es-GT"/>
          </a:p>
        </p:txBody>
      </p:sp>
    </p:spTree>
    <p:extLst>
      <p:ext uri="{BB962C8B-B14F-4D97-AF65-F5344CB8AC3E}">
        <p14:creationId xmlns:p14="http://schemas.microsoft.com/office/powerpoint/2010/main" val="2883117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image" Target="../media/image11.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D819E2A-F49D-6BEE-CE64-BCBECAAC20C1}"/>
              </a:ext>
            </a:extLst>
          </p:cNvPr>
          <p:cNvPicPr>
            <a:picLocks noChangeAspect="1"/>
          </p:cNvPicPr>
          <p:nvPr/>
        </p:nvPicPr>
        <p:blipFill>
          <a:blip r:embed="rId3"/>
          <a:stretch>
            <a:fillRect/>
          </a:stretch>
        </p:blipFill>
        <p:spPr>
          <a:xfrm>
            <a:off x="4411155" y="6282160"/>
            <a:ext cx="3369690" cy="572848"/>
          </a:xfrm>
          <a:prstGeom prst="rect">
            <a:avLst/>
          </a:prstGeom>
        </p:spPr>
      </p:pic>
      <p:pic>
        <p:nvPicPr>
          <p:cNvPr id="7" name="Imagen 6">
            <a:extLst>
              <a:ext uri="{FF2B5EF4-FFF2-40B4-BE49-F238E27FC236}">
                <a16:creationId xmlns:a16="http://schemas.microsoft.com/office/drawing/2014/main" id="{C2E2631F-2677-BC8C-508E-04A825704745}"/>
              </a:ext>
            </a:extLst>
          </p:cNvPr>
          <p:cNvPicPr>
            <a:picLocks noChangeAspect="1"/>
          </p:cNvPicPr>
          <p:nvPr/>
        </p:nvPicPr>
        <p:blipFill>
          <a:blip r:embed="rId4"/>
          <a:stretch>
            <a:fillRect/>
          </a:stretch>
        </p:blipFill>
        <p:spPr>
          <a:xfrm>
            <a:off x="4962689" y="6333255"/>
            <a:ext cx="1206240" cy="479279"/>
          </a:xfrm>
          <a:prstGeom prst="rect">
            <a:avLst/>
          </a:prstGeom>
        </p:spPr>
      </p:pic>
      <p:sp>
        <p:nvSpPr>
          <p:cNvPr id="8" name="CuadroTexto 7">
            <a:extLst>
              <a:ext uri="{FF2B5EF4-FFF2-40B4-BE49-F238E27FC236}">
                <a16:creationId xmlns:a16="http://schemas.microsoft.com/office/drawing/2014/main" id="{6A02DEED-5AF0-FC69-F126-DD0CF0D4D33F}"/>
              </a:ext>
            </a:extLst>
          </p:cNvPr>
          <p:cNvSpPr txBox="1"/>
          <p:nvPr/>
        </p:nvSpPr>
        <p:spPr>
          <a:xfrm>
            <a:off x="6201980" y="6383918"/>
            <a:ext cx="1651687" cy="369332"/>
          </a:xfrm>
          <a:prstGeom prst="rect">
            <a:avLst/>
          </a:prstGeom>
          <a:noFill/>
        </p:spPr>
        <p:txBody>
          <a:bodyPr wrap="square" rtlCol="0">
            <a:spAutoFit/>
          </a:bodyPr>
          <a:lstStyle/>
          <a:p>
            <a:r>
              <a:rPr lang="es-GT" sz="600" b="1" dirty="0">
                <a:solidFill>
                  <a:srgbClr val="10304B"/>
                </a:solidFill>
                <a:latin typeface="Montserrat SemiBold" pitchFamily="2" charset="77"/>
              </a:rPr>
              <a:t>NOMBRE </a:t>
            </a:r>
          </a:p>
          <a:p>
            <a:r>
              <a:rPr lang="es-GT" sz="600" b="1" dirty="0">
                <a:solidFill>
                  <a:srgbClr val="10304B"/>
                </a:solidFill>
                <a:latin typeface="Montserrat SemiBold" pitchFamily="2" charset="77"/>
              </a:rPr>
              <a:t>DE LA </a:t>
            </a:r>
          </a:p>
          <a:p>
            <a:r>
              <a:rPr lang="es-GT" sz="600" b="1" dirty="0">
                <a:solidFill>
                  <a:srgbClr val="10304B"/>
                </a:solidFill>
                <a:latin typeface="Montserrat SemiBold" pitchFamily="2" charset="77"/>
              </a:rPr>
              <a:t>INSTITUCIÓN</a:t>
            </a:r>
          </a:p>
        </p:txBody>
      </p:sp>
    </p:spTree>
    <p:extLst>
      <p:ext uri="{BB962C8B-B14F-4D97-AF65-F5344CB8AC3E}">
        <p14:creationId xmlns:p14="http://schemas.microsoft.com/office/powerpoint/2010/main" val="2138826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764785" y="446642"/>
            <a:ext cx="10113747" cy="82150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800" b="1" dirty="0">
                <a:latin typeface="Arial" panose="020B0604020202020204" pitchFamily="34" charset="0"/>
                <a:cs typeface="Arial" panose="020B0604020202020204" pitchFamily="34" charset="0"/>
              </a:rPr>
              <a:t>EJECUCIÓN PRESUPUESTARIA POR GRUPO DE GASTO </a:t>
            </a:r>
            <a:endParaRPr lang="es-GT" sz="2800" b="1" dirty="0" smtClean="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800" b="1" dirty="0" smtClean="0">
                <a:latin typeface="Arial" panose="020B0604020202020204" pitchFamily="34" charset="0"/>
                <a:cs typeface="Arial" panose="020B0604020202020204" pitchFamily="34" charset="0"/>
              </a:rPr>
              <a:t>AL </a:t>
            </a:r>
            <a:r>
              <a:rPr lang="es-GT" sz="2800" b="1" dirty="0">
                <a:latin typeface="Arial" panose="020B0604020202020204" pitchFamily="34" charset="0"/>
                <a:cs typeface="Arial" panose="020B0604020202020204" pitchFamily="34" charset="0"/>
              </a:rPr>
              <a:t>TERCER CUATRIMESTRE </a:t>
            </a:r>
            <a:r>
              <a:rPr lang="es-GT" sz="2800" b="1" dirty="0" smtClean="0">
                <a:latin typeface="Arial" panose="020B0604020202020204" pitchFamily="34" charset="0"/>
                <a:cs typeface="Arial" panose="020B0604020202020204" pitchFamily="34" charset="0"/>
              </a:rPr>
              <a:t>2022</a:t>
            </a:r>
          </a:p>
          <a:p>
            <a:pPr algn="ctr">
              <a:buClr>
                <a:prstClr val="black"/>
              </a:buClr>
              <a:defRPr/>
            </a:pPr>
            <a:endParaRPr lang="es-GT" sz="3200" b="1" kern="0" dirty="0">
              <a:solidFill>
                <a:srgbClr val="000000"/>
              </a:solidFill>
              <a:latin typeface="Arial" panose="020B0604020202020204" pitchFamily="34" charset="0"/>
              <a:cs typeface="Arial" panose="020B0604020202020204" pitchFamily="34" charset="0"/>
              <a:sym typeface="Arial"/>
            </a:endParaRPr>
          </a:p>
        </p:txBody>
      </p:sp>
      <p:sp>
        <p:nvSpPr>
          <p:cNvPr id="9" name="Rectángulo 8">
            <a:extLst>
              <a:ext uri="{FF2B5EF4-FFF2-40B4-BE49-F238E27FC236}">
                <a16:creationId xmlns:a16="http://schemas.microsoft.com/office/drawing/2014/main" id="{A4CD675A-8822-EFF1-C29B-8F3D77B9F085}"/>
              </a:ext>
            </a:extLst>
          </p:cNvPr>
          <p:cNvSpPr/>
          <p:nvPr/>
        </p:nvSpPr>
        <p:spPr>
          <a:xfrm>
            <a:off x="10401619" y="1920040"/>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aphicFrame>
        <p:nvGraphicFramePr>
          <p:cNvPr id="5" name="Gráfico 4">
            <a:extLst>
              <a:ext uri="{FF2B5EF4-FFF2-40B4-BE49-F238E27FC236}">
                <a16:creationId xmlns:a16="http://schemas.microsoft.com/office/drawing/2014/main" id="{B63D2A75-CF77-4502-B938-F1654B385AAC}"/>
              </a:ext>
            </a:extLst>
          </p:cNvPr>
          <p:cNvGraphicFramePr>
            <a:graphicFrameLocks/>
          </p:cNvGraphicFramePr>
          <p:nvPr>
            <p:extLst>
              <p:ext uri="{D42A27DB-BD31-4B8C-83A1-F6EECF244321}">
                <p14:modId xmlns:p14="http://schemas.microsoft.com/office/powerpoint/2010/main" val="479588617"/>
              </p:ext>
            </p:extLst>
          </p:nvPr>
        </p:nvGraphicFramePr>
        <p:xfrm>
          <a:off x="1432874" y="1268146"/>
          <a:ext cx="8968745" cy="4843819"/>
        </p:xfrm>
        <a:graphic>
          <a:graphicData uri="http://schemas.openxmlformats.org/drawingml/2006/chart">
            <c:chart xmlns:c="http://schemas.openxmlformats.org/drawingml/2006/chart" xmlns:r="http://schemas.openxmlformats.org/officeDocument/2006/relationships" r:id="rId4"/>
          </a:graphicData>
        </a:graphic>
      </p:graphicFrame>
      <p:sp>
        <p:nvSpPr>
          <p:cNvPr id="6" name="Cuadro de texto 17"/>
          <p:cNvSpPr txBox="1"/>
          <p:nvPr/>
        </p:nvSpPr>
        <p:spPr>
          <a:xfrm>
            <a:off x="1706250" y="1301904"/>
            <a:ext cx="7654565" cy="393913"/>
          </a:xfrm>
          <a:prstGeom prst="rect">
            <a:avLst/>
          </a:prstGeom>
          <a:solidFill>
            <a:schemeClr val="accent5">
              <a:lumMod val="7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600" b="1" dirty="0" smtClean="0">
                <a:effectLst/>
                <a:latin typeface="Arial" panose="020B0604020202020204" pitchFamily="34" charset="0"/>
                <a:ea typeface="Calibri" panose="020F0502020204030204" pitchFamily="34" charset="0"/>
                <a:cs typeface="Arial" panose="020B0604020202020204" pitchFamily="34" charset="0"/>
              </a:rPr>
              <a:t>Secretaría General de la Presidencia de la República</a:t>
            </a:r>
            <a:endParaRPr lang="es-GT"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Marcador de número de diapositiva 2"/>
          <p:cNvSpPr>
            <a:spLocks noGrp="1"/>
          </p:cNvSpPr>
          <p:nvPr>
            <p:ph type="sldNum" sz="quarter" idx="12"/>
          </p:nvPr>
        </p:nvSpPr>
        <p:spPr/>
        <p:txBody>
          <a:bodyPr/>
          <a:lstStyle/>
          <a:p>
            <a:fld id="{AC1786D2-DB81-A449-B4DB-38FB3FA40359}" type="slidenum">
              <a:rPr lang="es-GT" smtClean="0"/>
              <a:t>10</a:t>
            </a:fld>
            <a:endParaRPr lang="es-GT"/>
          </a:p>
        </p:txBody>
      </p:sp>
    </p:spTree>
    <p:extLst>
      <p:ext uri="{BB962C8B-B14F-4D97-AF65-F5344CB8AC3E}">
        <p14:creationId xmlns:p14="http://schemas.microsoft.com/office/powerpoint/2010/main" val="1264497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661090" y="324059"/>
            <a:ext cx="10452459" cy="82150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buClr>
                <a:prstClr val="black"/>
              </a:buClr>
              <a:defRPr/>
            </a:pPr>
            <a:r>
              <a:rPr lang="es-GT" sz="2800" b="1" dirty="0">
                <a:latin typeface="Arial" panose="020B0604020202020204" pitchFamily="34" charset="0"/>
                <a:cs typeface="Arial" panose="020B0604020202020204" pitchFamily="34" charset="0"/>
              </a:rPr>
              <a:t>EJECUCIÓN PRESUPUESTARIA </a:t>
            </a:r>
            <a:r>
              <a:rPr lang="es-GT" sz="2800" b="1" dirty="0" smtClean="0">
                <a:latin typeface="Arial" panose="020B0604020202020204" pitchFamily="34" charset="0"/>
                <a:cs typeface="Arial" panose="020B0604020202020204" pitchFamily="34" charset="0"/>
              </a:rPr>
              <a:t>POR </a:t>
            </a:r>
            <a:r>
              <a:rPr lang="es-GT" sz="2800" b="1" dirty="0">
                <a:latin typeface="Arial" panose="020B0604020202020204" pitchFamily="34" charset="0"/>
                <a:cs typeface="Arial" panose="020B0604020202020204" pitchFamily="34" charset="0"/>
              </a:rPr>
              <a:t>GRUPO DE GASTO </a:t>
            </a:r>
            <a:endParaRPr lang="es-GT" sz="2800" b="1" dirty="0" smtClean="0">
              <a:latin typeface="Arial" panose="020B0604020202020204" pitchFamily="34" charset="0"/>
              <a:cs typeface="Arial" panose="020B0604020202020204" pitchFamily="34" charset="0"/>
            </a:endParaRPr>
          </a:p>
          <a:p>
            <a:pPr lvl="0">
              <a:buClr>
                <a:prstClr val="black"/>
              </a:buClr>
              <a:defRPr/>
            </a:pPr>
            <a:r>
              <a:rPr lang="es-GT" sz="2800" b="1" dirty="0" smtClean="0">
                <a:latin typeface="Arial" panose="020B0604020202020204" pitchFamily="34" charset="0"/>
                <a:cs typeface="Arial" panose="020B0604020202020204" pitchFamily="34" charset="0"/>
              </a:rPr>
              <a:t>AL </a:t>
            </a:r>
            <a:r>
              <a:rPr lang="es-GT" sz="2800" b="1" dirty="0">
                <a:latin typeface="Arial" panose="020B0604020202020204" pitchFamily="34" charset="0"/>
                <a:cs typeface="Arial" panose="020B0604020202020204" pitchFamily="34" charset="0"/>
              </a:rPr>
              <a:t>TERCER CUATRIMESTRE 2022</a:t>
            </a:r>
            <a:endParaRPr kumimoji="0" lang="es-GT"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sp>
        <p:nvSpPr>
          <p:cNvPr id="9" name="Rectángulo 8">
            <a:extLst>
              <a:ext uri="{FF2B5EF4-FFF2-40B4-BE49-F238E27FC236}">
                <a16:creationId xmlns:a16="http://schemas.microsoft.com/office/drawing/2014/main" id="{A4CD675A-8822-EFF1-C29B-8F3D77B9F085}"/>
              </a:ext>
            </a:extLst>
          </p:cNvPr>
          <p:cNvSpPr/>
          <p:nvPr/>
        </p:nvSpPr>
        <p:spPr>
          <a:xfrm>
            <a:off x="10401619" y="1920040"/>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aphicFrame>
        <p:nvGraphicFramePr>
          <p:cNvPr id="5" name="Gráfico 4">
            <a:extLst>
              <a:ext uri="{FF2B5EF4-FFF2-40B4-BE49-F238E27FC236}">
                <a16:creationId xmlns:a16="http://schemas.microsoft.com/office/drawing/2014/main" id="{2CD47D5A-D585-4C2C-8422-859E3242F5F5}"/>
              </a:ext>
            </a:extLst>
          </p:cNvPr>
          <p:cNvGraphicFramePr>
            <a:graphicFrameLocks/>
          </p:cNvGraphicFramePr>
          <p:nvPr>
            <p:extLst>
              <p:ext uri="{D42A27DB-BD31-4B8C-83A1-F6EECF244321}">
                <p14:modId xmlns:p14="http://schemas.microsoft.com/office/powerpoint/2010/main" val="1814936656"/>
              </p:ext>
            </p:extLst>
          </p:nvPr>
        </p:nvGraphicFramePr>
        <p:xfrm>
          <a:off x="251825" y="2798546"/>
          <a:ext cx="5334357" cy="3186261"/>
        </p:xfrm>
        <a:graphic>
          <a:graphicData uri="http://schemas.openxmlformats.org/drawingml/2006/chart">
            <c:chart xmlns:c="http://schemas.openxmlformats.org/drawingml/2006/chart" xmlns:r="http://schemas.openxmlformats.org/officeDocument/2006/relationships" r:id="rId4"/>
          </a:graphicData>
        </a:graphic>
      </p:graphicFrame>
      <p:pic>
        <p:nvPicPr>
          <p:cNvPr id="4" name="Imagen 3"/>
          <p:cNvPicPr>
            <a:picLocks noChangeAspect="1"/>
          </p:cNvPicPr>
          <p:nvPr/>
        </p:nvPicPr>
        <p:blipFill rotWithShape="1">
          <a:blip r:embed="rId5"/>
          <a:srcRect l="40864" t="74796" r="43787" b="22015"/>
          <a:stretch/>
        </p:blipFill>
        <p:spPr>
          <a:xfrm>
            <a:off x="1743960" y="5684363"/>
            <a:ext cx="2592370" cy="236668"/>
          </a:xfrm>
          <a:prstGeom prst="rect">
            <a:avLst/>
          </a:prstGeom>
        </p:spPr>
      </p:pic>
      <p:sp>
        <p:nvSpPr>
          <p:cNvPr id="10" name="Cuadro de texto 17"/>
          <p:cNvSpPr txBox="1"/>
          <p:nvPr/>
        </p:nvSpPr>
        <p:spPr>
          <a:xfrm>
            <a:off x="97086" y="2330980"/>
            <a:ext cx="5643838" cy="337352"/>
          </a:xfrm>
          <a:prstGeom prst="rect">
            <a:avLst/>
          </a:prstGeom>
          <a:solidFill>
            <a:schemeClr val="accent5">
              <a:lumMod val="7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400" b="1" dirty="0">
                <a:effectLst/>
                <a:latin typeface="Arial" panose="020B0604020202020204" pitchFamily="34" charset="0"/>
                <a:ea typeface="Calibri" panose="020F0502020204030204" pitchFamily="34" charset="0"/>
                <a:cs typeface="Arial" panose="020B0604020202020204" pitchFamily="34" charset="0"/>
              </a:rPr>
              <a:t>Comisión Presidencial Contra la Corrupción</a:t>
            </a:r>
            <a:endParaRPr lang="es-GT"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4860" y="1090906"/>
            <a:ext cx="1388289" cy="1271381"/>
          </a:xfrm>
          <a:prstGeom prst="rect">
            <a:avLst/>
          </a:prstGeom>
        </p:spPr>
      </p:pic>
      <p:sp>
        <p:nvSpPr>
          <p:cNvPr id="12" name="Cuadro de texto 120"/>
          <p:cNvSpPr txBox="1"/>
          <p:nvPr/>
        </p:nvSpPr>
        <p:spPr>
          <a:xfrm>
            <a:off x="5991605" y="2330978"/>
            <a:ext cx="6103382" cy="310227"/>
          </a:xfrm>
          <a:prstGeom prst="rect">
            <a:avLst/>
          </a:prstGeom>
          <a:solidFill>
            <a:srgbClr val="00B0F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400" b="1" dirty="0">
                <a:effectLst/>
                <a:latin typeface="Arial" panose="020B0604020202020204" pitchFamily="34" charset="0"/>
                <a:ea typeface="Calibri" panose="020F0502020204030204" pitchFamily="34" charset="0"/>
                <a:cs typeface="Arial" panose="020B0604020202020204" pitchFamily="34" charset="0"/>
              </a:rPr>
              <a:t>Comisión Presidencial de Asuntos Municipales</a:t>
            </a:r>
            <a:endParaRPr lang="es-GT"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Imagen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3891" y="1214307"/>
            <a:ext cx="2336521" cy="1104489"/>
          </a:xfrm>
          <a:prstGeom prst="rect">
            <a:avLst/>
          </a:prstGeom>
        </p:spPr>
      </p:pic>
      <p:graphicFrame>
        <p:nvGraphicFramePr>
          <p:cNvPr id="14" name="Gráfico 13">
            <a:extLst>
              <a:ext uri="{FF2B5EF4-FFF2-40B4-BE49-F238E27FC236}">
                <a16:creationId xmlns:a16="http://schemas.microsoft.com/office/drawing/2014/main" id="{DF33A3FD-E6BA-40B3-86EE-998638D01AEF}"/>
              </a:ext>
            </a:extLst>
          </p:cNvPr>
          <p:cNvGraphicFramePr>
            <a:graphicFrameLocks/>
          </p:cNvGraphicFramePr>
          <p:nvPr>
            <p:extLst>
              <p:ext uri="{D42A27DB-BD31-4B8C-83A1-F6EECF244321}">
                <p14:modId xmlns:p14="http://schemas.microsoft.com/office/powerpoint/2010/main" val="1162612469"/>
              </p:ext>
            </p:extLst>
          </p:nvPr>
        </p:nvGraphicFramePr>
        <p:xfrm>
          <a:off x="5991605" y="2778694"/>
          <a:ext cx="6103382" cy="3323342"/>
        </p:xfrm>
        <a:graphic>
          <a:graphicData uri="http://schemas.openxmlformats.org/drawingml/2006/chart">
            <c:chart xmlns:c="http://schemas.openxmlformats.org/drawingml/2006/chart" xmlns:r="http://schemas.openxmlformats.org/officeDocument/2006/relationships" r:id="rId8"/>
          </a:graphicData>
        </a:graphic>
      </p:graphicFrame>
      <p:sp>
        <p:nvSpPr>
          <p:cNvPr id="3" name="Marcador de número de diapositiva 2"/>
          <p:cNvSpPr>
            <a:spLocks noGrp="1"/>
          </p:cNvSpPr>
          <p:nvPr>
            <p:ph type="sldNum" sz="quarter" idx="12"/>
          </p:nvPr>
        </p:nvSpPr>
        <p:spPr/>
        <p:txBody>
          <a:bodyPr/>
          <a:lstStyle/>
          <a:p>
            <a:fld id="{AC1786D2-DB81-A449-B4DB-38FB3FA40359}" type="slidenum">
              <a:rPr lang="es-GT" smtClean="0"/>
              <a:t>11</a:t>
            </a:fld>
            <a:endParaRPr lang="es-GT"/>
          </a:p>
        </p:txBody>
      </p:sp>
    </p:spTree>
    <p:extLst>
      <p:ext uri="{BB962C8B-B14F-4D97-AF65-F5344CB8AC3E}">
        <p14:creationId xmlns:p14="http://schemas.microsoft.com/office/powerpoint/2010/main" val="3279454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1768839" y="432242"/>
            <a:ext cx="8619345" cy="97224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800" b="1" dirty="0">
                <a:latin typeface="Arial" panose="020B0604020202020204" pitchFamily="34" charset="0"/>
                <a:cs typeface="Arial" panose="020B0604020202020204" pitchFamily="34" charset="0"/>
              </a:rPr>
              <a:t>¿DESCRIBIR </a:t>
            </a:r>
            <a:r>
              <a:rPr lang="es-GT" sz="2800" b="1" dirty="0">
                <a:solidFill>
                  <a:prstClr val="black"/>
                </a:solidFill>
                <a:latin typeface="Arial" panose="020B0604020202020204" pitchFamily="34" charset="0"/>
                <a:cs typeface="Arial" panose="020B0604020202020204" pitchFamily="34" charset="0"/>
              </a:rPr>
              <a:t>CUÁL ES LA IMPORTANCIA DEL PAGO DE SERVIDORES PÚBLICOS?</a:t>
            </a:r>
            <a:endParaRPr kumimoji="0" lang="es-GT"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sp>
        <p:nvSpPr>
          <p:cNvPr id="5" name="CuadroTexto 4">
            <a:extLst>
              <a:ext uri="{FF2B5EF4-FFF2-40B4-BE49-F238E27FC236}">
                <a16:creationId xmlns:a16="http://schemas.microsoft.com/office/drawing/2014/main" id="{29113240-27C0-863D-852C-585C6CC40BD8}"/>
              </a:ext>
            </a:extLst>
          </p:cNvPr>
          <p:cNvSpPr txBox="1"/>
          <p:nvPr/>
        </p:nvSpPr>
        <p:spPr>
          <a:xfrm>
            <a:off x="884464" y="1861233"/>
            <a:ext cx="10531396" cy="4109330"/>
          </a:xfrm>
          <a:prstGeom prst="rect">
            <a:avLst/>
          </a:prstGeom>
          <a:noFill/>
        </p:spPr>
        <p:txBody>
          <a:bodyPr wrap="square" rtlCol="0">
            <a:spAutoFit/>
          </a:bodyPr>
          <a:lstStyle/>
          <a:p>
            <a:pPr algn="just">
              <a:lnSpc>
                <a:spcPct val="150000"/>
              </a:lnSpc>
            </a:pPr>
            <a:r>
              <a:rPr lang="es-GT" sz="1600" dirty="0">
                <a:latin typeface="Arial" panose="020B0604020202020204" pitchFamily="34" charset="0"/>
                <a:cs typeface="Arial" panose="020B0604020202020204" pitchFamily="34" charset="0"/>
              </a:rPr>
              <a:t>Las erogaciones que se realizan para el pago de los servidores públicos, son de suma importancia, debido a que el </a:t>
            </a:r>
            <a:r>
              <a:rPr lang="es-MX" sz="1600" dirty="0">
                <a:latin typeface="Arial" panose="020B0604020202020204" pitchFamily="34" charset="0"/>
                <a:cs typeface="Arial" panose="020B0604020202020204" pitchFamily="34" charset="0"/>
              </a:rPr>
              <a:t>trabajo que desempeñan permite cumplir con las funciones que le corresponden, de conformidad con la Ley del Organismo Ejecutivo, Decreto Número 114-97 del Congreso de la República de Guatemala y el Reglamento Orgánico Interno de la Secretaría General de la Presidencia de la República, Acuerdo Gubernativo Número 80-2020.</a:t>
            </a:r>
          </a:p>
          <a:p>
            <a:pPr algn="just">
              <a:lnSpc>
                <a:spcPct val="150000"/>
              </a:lnSpc>
            </a:pPr>
            <a:endParaRPr lang="es-MX" sz="1600" dirty="0">
              <a:latin typeface="Arial" panose="020B0604020202020204" pitchFamily="34" charset="0"/>
              <a:cs typeface="Arial" panose="020B0604020202020204" pitchFamily="34" charset="0"/>
            </a:endParaRPr>
          </a:p>
          <a:p>
            <a:pPr algn="just">
              <a:lnSpc>
                <a:spcPct val="150000"/>
              </a:lnSpc>
            </a:pPr>
            <a:r>
              <a:rPr lang="es-MX" sz="1600" dirty="0">
                <a:latin typeface="Arial" panose="020B0604020202020204" pitchFamily="34" charset="0"/>
                <a:cs typeface="Arial" panose="020B0604020202020204" pitchFamily="34" charset="0"/>
              </a:rPr>
              <a:t>La función principal de la Secretaría General de la Presidencia de la República, es velar para que los asuntos de Gobierno del Despacho del Presidente de la República, se tramiten en observancia del ordenamiento jurídico con eficiencia, eficacia y probidad dentro del ámbito de su competencia, por lo que el recurso humano reviste vital importancia para el funcionamiento de la misma, brindando certeza jurídica y administrativa de carácter constante e inmediato al Presidente de la República.</a:t>
            </a:r>
            <a:endParaRPr lang="es-GT" sz="1600" dirty="0">
              <a:solidFill>
                <a:schemeClr val="accent1">
                  <a:lumMod val="50000"/>
                </a:schemeClr>
              </a:solidFill>
              <a:latin typeface="Arial" panose="020B0604020202020204" pitchFamily="34" charset="0"/>
              <a:cs typeface="Arial" panose="020B0604020202020204" pitchFamily="34" charset="0"/>
            </a:endParaRPr>
          </a:p>
        </p:txBody>
      </p:sp>
      <p:pic>
        <p:nvPicPr>
          <p:cNvPr id="3" name="Picture 2" descr="Desarrollando capacidades de ciencia de datos en Directivos Públicos">
            <a:extLst>
              <a:ext uri="{FF2B5EF4-FFF2-40B4-BE49-F238E27FC236}">
                <a16:creationId xmlns:a16="http://schemas.microsoft.com/office/drawing/2014/main" id="{845FA974-79DE-9400-EAB0-630BDEBDBA0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87531" y="432242"/>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número de diapositiva 3"/>
          <p:cNvSpPr>
            <a:spLocks noGrp="1"/>
          </p:cNvSpPr>
          <p:nvPr>
            <p:ph type="sldNum" sz="quarter" idx="12"/>
          </p:nvPr>
        </p:nvSpPr>
        <p:spPr/>
        <p:txBody>
          <a:bodyPr/>
          <a:lstStyle/>
          <a:p>
            <a:fld id="{AC1786D2-DB81-A449-B4DB-38FB3FA40359}" type="slidenum">
              <a:rPr lang="es-GT" smtClean="0"/>
              <a:t>12</a:t>
            </a:fld>
            <a:endParaRPr lang="es-GT"/>
          </a:p>
        </p:txBody>
      </p:sp>
    </p:spTree>
    <p:extLst>
      <p:ext uri="{BB962C8B-B14F-4D97-AF65-F5344CB8AC3E}">
        <p14:creationId xmlns:p14="http://schemas.microsoft.com/office/powerpoint/2010/main" val="2621874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2014249" y="591166"/>
            <a:ext cx="8913581" cy="81331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r>
              <a:rPr lang="es-GT" sz="2600" b="1" dirty="0">
                <a:latin typeface="Arial" panose="020B0604020202020204" pitchFamily="34" charset="0"/>
                <a:cs typeface="Arial" panose="020B0604020202020204" pitchFamily="34" charset="0"/>
              </a:rPr>
              <a:t>PAGO DE SALARIOS A SERVIDORES PÚBLICOS DE LA SECRETARÍA GENERAL DE LA PRESIDENCIA DE LA REPÚBLICA </a:t>
            </a:r>
            <a:r>
              <a:rPr lang="es-GT" sz="2600" b="1" dirty="0" smtClean="0">
                <a:latin typeface="Arial" panose="020B0604020202020204" pitchFamily="34" charset="0"/>
                <a:cs typeface="Arial" panose="020B0604020202020204" pitchFamily="34" charset="0"/>
              </a:rPr>
              <a:t>DURANTE EL AÑO 2022</a:t>
            </a:r>
            <a:endParaRPr lang="es-GT" sz="2600" b="1" kern="0" dirty="0">
              <a:solidFill>
                <a:srgbClr val="000000"/>
              </a:solidFill>
              <a:latin typeface="Arial" panose="020B0604020202020204" pitchFamily="34" charset="0"/>
              <a:cs typeface="Arial" panose="020B0604020202020204" pitchFamily="34" charset="0"/>
              <a:sym typeface="Arial"/>
            </a:endParaRPr>
          </a:p>
        </p:txBody>
      </p:sp>
      <p:pic>
        <p:nvPicPr>
          <p:cNvPr id="3" name="Picture 2" descr="Desarrollando capacidades de ciencia de datos en Directivos Públicos">
            <a:extLst>
              <a:ext uri="{FF2B5EF4-FFF2-40B4-BE49-F238E27FC236}">
                <a16:creationId xmlns:a16="http://schemas.microsoft.com/office/drawing/2014/main" id="{8ADDE21B-9301-8360-1D45-CCAAC9E9B96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66698" y="308763"/>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53D14D2C-E81F-F02E-5EB9-BF272BEC3EC6}"/>
              </a:ext>
            </a:extLst>
          </p:cNvPr>
          <p:cNvSpPr txBox="1">
            <a:spLocks/>
          </p:cNvSpPr>
          <p:nvPr/>
        </p:nvSpPr>
        <p:spPr>
          <a:xfrm>
            <a:off x="592069" y="1673623"/>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21,129,788.00</a:t>
            </a:r>
          </a:p>
          <a:p>
            <a:pPr algn="just">
              <a:lnSpc>
                <a:spcPct val="150000"/>
              </a:lnSpc>
            </a:pPr>
            <a:r>
              <a:rPr lang="es-GT" sz="2700" b="0" dirty="0" smtClean="0">
                <a:solidFill>
                  <a:schemeClr val="tx1"/>
                </a:solidFill>
                <a:latin typeface="Arial" panose="020B0604020202020204" pitchFamily="34" charset="0"/>
                <a:cs typeface="Arial" panose="020B0604020202020204" pitchFamily="34" charset="0"/>
              </a:rPr>
              <a:t>Presupuesto utilizado al </a:t>
            </a:r>
            <a:r>
              <a:rPr lang="es-GT" sz="2700" u="sng" dirty="0" smtClean="0">
                <a:solidFill>
                  <a:schemeClr val="tx1"/>
                </a:solidFill>
                <a:latin typeface="Arial" panose="020B0604020202020204" pitchFamily="34" charset="0"/>
                <a:cs typeface="Arial" panose="020B0604020202020204" pitchFamily="34" charset="0"/>
              </a:rPr>
              <a:t>tercer cuatrimestre 2022</a:t>
            </a:r>
            <a:r>
              <a:rPr lang="es-GT" sz="2700" dirty="0" smtClean="0">
                <a:solidFill>
                  <a:schemeClr val="tx1"/>
                </a:solidFill>
                <a:latin typeface="Arial" panose="020B0604020202020204" pitchFamily="34" charset="0"/>
                <a:cs typeface="Arial" panose="020B0604020202020204" pitchFamily="34" charset="0"/>
              </a:rPr>
              <a:t> </a:t>
            </a:r>
            <a:r>
              <a:rPr lang="es-GT" sz="2700" b="0" dirty="0" smtClean="0">
                <a:solidFill>
                  <a:schemeClr val="tx1"/>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sz="4500" b="1" dirty="0" smtClean="0">
                <a:solidFill>
                  <a:srgbClr val="0070C0"/>
                </a:solidFill>
                <a:latin typeface="Arial" panose="020B0604020202020204" pitchFamily="34" charset="0"/>
                <a:cs typeface="Arial" panose="020B0604020202020204" pitchFamily="34" charset="0"/>
              </a:rPr>
              <a:t>Q</a:t>
            </a:r>
            <a:r>
              <a:rPr lang="es-GT" sz="4500" b="1" dirty="0">
                <a:solidFill>
                  <a:srgbClr val="0070C0"/>
                </a:solidFill>
                <a:latin typeface="Arial" panose="020B0604020202020204" pitchFamily="34" charset="0"/>
                <a:cs typeface="Arial" panose="020B0604020202020204" pitchFamily="34" charset="0"/>
              </a:rPr>
              <a:t>. 21,042,902.56</a:t>
            </a:r>
          </a:p>
          <a:p>
            <a:pPr algn="just">
              <a:lnSpc>
                <a:spcPct val="150000"/>
              </a:lnSpc>
            </a:pPr>
            <a:r>
              <a:rPr lang="es-GT" sz="2700" b="0" dirty="0" smtClean="0">
                <a:solidFill>
                  <a:schemeClr val="tx1"/>
                </a:solidFill>
                <a:latin typeface="Arial" panose="020B0604020202020204" pitchFamily="34" charset="0"/>
                <a:cs typeface="Arial" panose="020B0604020202020204" pitchFamily="34" charset="0"/>
              </a:rPr>
              <a:t>Saldo sin ejecutar </a:t>
            </a:r>
            <a:r>
              <a:rPr lang="es-GT" sz="2700" b="0" dirty="0">
                <a:solidFill>
                  <a:schemeClr val="tx1"/>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86,885.44</a:t>
            </a:r>
          </a:p>
        </p:txBody>
      </p:sp>
      <p:sp>
        <p:nvSpPr>
          <p:cNvPr id="6" name="Título 1">
            <a:extLst>
              <a:ext uri="{FF2B5EF4-FFF2-40B4-BE49-F238E27FC236}">
                <a16:creationId xmlns:a16="http://schemas.microsoft.com/office/drawing/2014/main" id="{F88C390D-38B0-EAF3-260C-0D0B6821A691}"/>
              </a:ext>
            </a:extLst>
          </p:cNvPr>
          <p:cNvSpPr txBox="1">
            <a:spLocks/>
          </p:cNvSpPr>
          <p:nvPr/>
        </p:nvSpPr>
        <p:spPr>
          <a:xfrm>
            <a:off x="8272712" y="2633187"/>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smtClean="0">
                <a:solidFill>
                  <a:schemeClr val="tx1"/>
                </a:solidFill>
                <a:latin typeface="Arial" panose="020B0604020202020204" pitchFamily="34" charset="0"/>
                <a:cs typeface="Arial" panose="020B0604020202020204" pitchFamily="34" charset="0"/>
              </a:rPr>
              <a:t>86.21%</a:t>
            </a:r>
            <a:r>
              <a:rPr lang="es-GT" sz="2200" b="0" dirty="0" smtClean="0">
                <a:solidFill>
                  <a:schemeClr val="tx1"/>
                </a:solidFill>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de </a:t>
            </a:r>
            <a:r>
              <a:rPr lang="es-GT" sz="2200" b="0" dirty="0" smtClean="0">
                <a:solidFill>
                  <a:schemeClr val="tx1"/>
                </a:solidFill>
                <a:latin typeface="Arial" panose="020B0604020202020204" pitchFamily="34" charset="0"/>
                <a:cs typeface="Arial" panose="020B0604020202020204" pitchFamily="34" charset="0"/>
              </a:rPr>
              <a:t>la </a:t>
            </a:r>
            <a:r>
              <a:rPr lang="es-MX" sz="2200" dirty="0" smtClean="0">
                <a:solidFill>
                  <a:schemeClr val="tx1"/>
                </a:solidFill>
                <a:latin typeface="Arial" panose="020B0604020202020204" pitchFamily="34" charset="0"/>
                <a:cs typeface="Arial" panose="020B0604020202020204" pitchFamily="34" charset="0"/>
              </a:rPr>
              <a:t>Secretaría </a:t>
            </a:r>
            <a:r>
              <a:rPr lang="es-MX" sz="2200" dirty="0">
                <a:solidFill>
                  <a:schemeClr val="tx1"/>
                </a:solidFill>
                <a:latin typeface="Arial" panose="020B0604020202020204" pitchFamily="34" charset="0"/>
                <a:cs typeface="Arial" panose="020B0604020202020204" pitchFamily="34" charset="0"/>
              </a:rPr>
              <a:t>General de la Presidencia de la </a:t>
            </a:r>
            <a:r>
              <a:rPr lang="es-MX" sz="2200" dirty="0" smtClean="0">
                <a:solidFill>
                  <a:schemeClr val="tx1"/>
                </a:solidFill>
                <a:latin typeface="Arial" panose="020B0604020202020204" pitchFamily="34" charset="0"/>
                <a:cs typeface="Arial" panose="020B0604020202020204" pitchFamily="34" charset="0"/>
              </a:rPr>
              <a:t>República</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5" name="Marcador de número de diapositiva 4"/>
          <p:cNvSpPr>
            <a:spLocks noGrp="1"/>
          </p:cNvSpPr>
          <p:nvPr>
            <p:ph type="sldNum" sz="quarter" idx="12"/>
          </p:nvPr>
        </p:nvSpPr>
        <p:spPr/>
        <p:txBody>
          <a:bodyPr/>
          <a:lstStyle/>
          <a:p>
            <a:fld id="{AC1786D2-DB81-A449-B4DB-38FB3FA40359}" type="slidenum">
              <a:rPr lang="es-GT" smtClean="0"/>
              <a:t>13</a:t>
            </a:fld>
            <a:endParaRPr lang="es-GT"/>
          </a:p>
        </p:txBody>
      </p:sp>
    </p:spTree>
    <p:extLst>
      <p:ext uri="{BB962C8B-B14F-4D97-AF65-F5344CB8AC3E}">
        <p14:creationId xmlns:p14="http://schemas.microsoft.com/office/powerpoint/2010/main" val="2953324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Desarrollando capacidades de ciencia de datos en Directivos Públicos">
            <a:extLst>
              <a:ext uri="{FF2B5EF4-FFF2-40B4-BE49-F238E27FC236}">
                <a16:creationId xmlns:a16="http://schemas.microsoft.com/office/drawing/2014/main" id="{8ADDE21B-9301-8360-1D45-CCAAC9E9B96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66698" y="308763"/>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76DFDB85-8F6D-CC44-7271-0E53284AD93C}"/>
              </a:ext>
            </a:extLst>
          </p:cNvPr>
          <p:cNvSpPr txBox="1"/>
          <p:nvPr/>
        </p:nvSpPr>
        <p:spPr>
          <a:xfrm>
            <a:off x="1589104" y="726091"/>
            <a:ext cx="9685537" cy="892552"/>
          </a:xfrm>
          <a:prstGeom prst="rect">
            <a:avLst/>
          </a:prstGeom>
          <a:noFill/>
        </p:spPr>
        <p:txBody>
          <a:bodyPr wrap="square" rtlCol="0">
            <a:spAutoFit/>
          </a:bodyPr>
          <a:lstStyle/>
          <a:p>
            <a:pPr lvl="0"/>
            <a:r>
              <a:rPr lang="es-GT" sz="2600" b="1" dirty="0">
                <a:latin typeface="Arial" panose="020B0604020202020204" pitchFamily="34" charset="0"/>
                <a:cs typeface="Arial" panose="020B0604020202020204" pitchFamily="34" charset="0"/>
              </a:rPr>
              <a:t>PAGO DE SALARIOS A SERVIDORES PÚBLICOS A LA FECHA</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8" name="Título 1">
            <a:extLst>
              <a:ext uri="{FF2B5EF4-FFF2-40B4-BE49-F238E27FC236}">
                <a16:creationId xmlns:a16="http://schemas.microsoft.com/office/drawing/2014/main" id="{E40743F2-234A-4544-BBAC-8877FB423F76}"/>
              </a:ext>
            </a:extLst>
          </p:cNvPr>
          <p:cNvSpPr txBox="1">
            <a:spLocks/>
          </p:cNvSpPr>
          <p:nvPr/>
        </p:nvSpPr>
        <p:spPr>
          <a:xfrm>
            <a:off x="8219217" y="1734081"/>
            <a:ext cx="3327219" cy="214652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1800" b="0" dirty="0">
                <a:latin typeface="Arial" panose="020B0604020202020204" pitchFamily="34" charset="0"/>
                <a:cs typeface="Arial" panose="020B0604020202020204" pitchFamily="34" charset="0"/>
              </a:rPr>
              <a:t/>
            </a:r>
            <a:br>
              <a:rPr lang="es-GT" sz="1800" b="0" dirty="0">
                <a:latin typeface="Arial" panose="020B0604020202020204" pitchFamily="34" charset="0"/>
                <a:cs typeface="Arial" panose="020B0604020202020204" pitchFamily="34" charset="0"/>
              </a:rPr>
            </a:br>
            <a:r>
              <a:rPr lang="es-GT" sz="1800" b="0" dirty="0">
                <a:latin typeface="Arial" panose="020B0604020202020204" pitchFamily="34" charset="0"/>
                <a:cs typeface="Arial" panose="020B0604020202020204" pitchFamily="34" charset="0"/>
              </a:rPr>
              <a:t>Para la </a:t>
            </a:r>
            <a:r>
              <a:rPr lang="es-GT"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Contra la Corrupción </a:t>
            </a:r>
            <a:r>
              <a:rPr lang="es-GT" sz="1900" b="0" dirty="0" smtClean="0">
                <a:solidFill>
                  <a:schemeClr val="tx1"/>
                </a:solidFill>
                <a:latin typeface="Arial" panose="020B0604020202020204" pitchFamily="34" charset="0"/>
                <a:cs typeface="Arial" panose="020B0604020202020204" pitchFamily="34" charset="0"/>
              </a:rPr>
              <a:t>este </a:t>
            </a:r>
            <a:r>
              <a:rPr lang="es-GT" sz="1900" b="0" dirty="0">
                <a:solidFill>
                  <a:schemeClr val="tx1"/>
                </a:solidFill>
                <a:latin typeface="Arial" panose="020B0604020202020204" pitchFamily="34" charset="0"/>
                <a:cs typeface="Arial" panose="020B0604020202020204" pitchFamily="34" charset="0"/>
              </a:rPr>
              <a:t>rubro constituye el </a:t>
            </a:r>
            <a:r>
              <a:rPr lang="es-GT" sz="1900" dirty="0" smtClean="0">
                <a:solidFill>
                  <a:schemeClr val="tx1"/>
                </a:solidFill>
                <a:latin typeface="Arial" panose="020B0604020202020204" pitchFamily="34" charset="0"/>
                <a:cs typeface="Arial" panose="020B0604020202020204" pitchFamily="34" charset="0"/>
              </a:rPr>
              <a:t>90.05</a:t>
            </a:r>
            <a:r>
              <a:rPr lang="es-GT" sz="1800" dirty="0" smtClean="0">
                <a:solidFill>
                  <a:schemeClr val="tx1"/>
                </a:solidFill>
                <a:latin typeface="Arial" panose="020B0604020202020204" pitchFamily="34" charset="0"/>
                <a:cs typeface="Arial" panose="020B0604020202020204" pitchFamily="34" charset="0"/>
              </a:rPr>
              <a:t>%</a:t>
            </a:r>
            <a:r>
              <a:rPr lang="es-GT" sz="1900" b="0" dirty="0" smtClean="0">
                <a:solidFill>
                  <a:schemeClr val="tx1"/>
                </a:solidFill>
                <a:latin typeface="Arial" panose="020B0604020202020204" pitchFamily="34" charset="0"/>
                <a:cs typeface="Arial" panose="020B0604020202020204" pitchFamily="34" charset="0"/>
              </a:rPr>
              <a:t> </a:t>
            </a:r>
            <a:r>
              <a:rPr lang="es-GT" sz="1800" b="0" dirty="0" smtClean="0">
                <a:solidFill>
                  <a:schemeClr val="tx1"/>
                </a:solidFill>
                <a:latin typeface="Arial" panose="020B0604020202020204" pitchFamily="34" charset="0"/>
                <a:cs typeface="Arial" panose="020B0604020202020204" pitchFamily="34" charset="0"/>
              </a:rPr>
              <a:t>del total de su presupuesto.</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grpSp>
        <p:nvGrpSpPr>
          <p:cNvPr id="9" name="Grupo 8"/>
          <p:cNvGrpSpPr/>
          <p:nvPr/>
        </p:nvGrpSpPr>
        <p:grpSpPr>
          <a:xfrm>
            <a:off x="2074970" y="1696461"/>
            <a:ext cx="5747350" cy="2500033"/>
            <a:chOff x="4781146" y="1754979"/>
            <a:chExt cx="5792258" cy="2607248"/>
          </a:xfrm>
        </p:grpSpPr>
        <p:sp>
          <p:nvSpPr>
            <p:cNvPr id="10" name="Título 1">
              <a:extLst>
                <a:ext uri="{FF2B5EF4-FFF2-40B4-BE49-F238E27FC236}">
                  <a16:creationId xmlns:a16="http://schemas.microsoft.com/office/drawing/2014/main" id="{E40743F2-234A-4544-BBAC-8877FB423F76}"/>
                </a:ext>
              </a:extLst>
            </p:cNvPr>
            <p:cNvSpPr txBox="1">
              <a:spLocks/>
            </p:cNvSpPr>
            <p:nvPr/>
          </p:nvSpPr>
          <p:spPr>
            <a:xfrm>
              <a:off x="4781146" y="2071020"/>
              <a:ext cx="5792258" cy="22912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100" b="0" dirty="0">
                  <a:solidFill>
                    <a:schemeClr val="tx1"/>
                  </a:solidFill>
                  <a:latin typeface="Arial" panose="020B0604020202020204" pitchFamily="34" charset="0"/>
                  <a:cs typeface="Arial" panose="020B0604020202020204" pitchFamily="34" charset="0"/>
                </a:rPr>
                <a:t>Presupuesto vigente total para el pago de servidores públicos</a:t>
              </a:r>
            </a:p>
            <a:p>
              <a:pPr marL="0" lvl="1" algn="just">
                <a:lnSpc>
                  <a:spcPct val="150000"/>
                </a:lnSpc>
                <a:spcBef>
                  <a:spcPct val="0"/>
                </a:spcBef>
              </a:pPr>
              <a:r>
                <a:rPr lang="es-GT" b="1" dirty="0">
                  <a:solidFill>
                    <a:srgbClr val="0070C0"/>
                  </a:solidFill>
                  <a:latin typeface="Arial" panose="020B0604020202020204" pitchFamily="34" charset="0"/>
                  <a:cs typeface="Arial" panose="020B0604020202020204" pitchFamily="34" charset="0"/>
                </a:rPr>
                <a:t>Q. </a:t>
              </a:r>
              <a:r>
                <a:rPr lang="es-GT" b="1" dirty="0" smtClean="0">
                  <a:solidFill>
                    <a:srgbClr val="0070C0"/>
                  </a:solidFill>
                  <a:latin typeface="Arial" panose="020B0604020202020204" pitchFamily="34" charset="0"/>
                  <a:cs typeface="Arial" panose="020B0604020202020204" pitchFamily="34" charset="0"/>
                </a:rPr>
                <a:t>9,343,200.00</a:t>
              </a:r>
              <a:endParaRPr lang="es-GT" b="1" dirty="0">
                <a:solidFill>
                  <a:srgbClr val="0070C0"/>
                </a:solidFill>
                <a:latin typeface="Arial" panose="020B0604020202020204" pitchFamily="34" charset="0"/>
                <a:cs typeface="Arial" panose="020B0604020202020204" pitchFamily="34" charset="0"/>
              </a:endParaRPr>
            </a:p>
            <a:p>
              <a:pPr algn="just">
                <a:lnSpc>
                  <a:spcPct val="150000"/>
                </a:lnSpc>
              </a:pPr>
              <a:r>
                <a:rPr lang="es-GT" sz="1100" b="0" dirty="0" smtClean="0">
                  <a:solidFill>
                    <a:schemeClr val="tx1"/>
                  </a:solidFill>
                  <a:latin typeface="Arial" panose="020B0604020202020204" pitchFamily="34" charset="0"/>
                  <a:cs typeface="Arial" panose="020B0604020202020204" pitchFamily="34" charset="0"/>
                </a:rPr>
                <a:t>Presupuesto </a:t>
              </a:r>
              <a:r>
                <a:rPr lang="es-GT" sz="1100" b="0" dirty="0">
                  <a:solidFill>
                    <a:schemeClr val="tx1"/>
                  </a:solidFill>
                  <a:latin typeface="Arial" panose="020B0604020202020204" pitchFamily="34" charset="0"/>
                  <a:cs typeface="Arial" panose="020B0604020202020204" pitchFamily="34" charset="0"/>
                </a:rPr>
                <a:t>utilizado </a:t>
              </a:r>
              <a:r>
                <a:rPr lang="es-GT" sz="1100" b="0" dirty="0" smtClean="0">
                  <a:solidFill>
                    <a:schemeClr val="tx1"/>
                  </a:solidFill>
                  <a:latin typeface="Arial" panose="020B0604020202020204" pitchFamily="34" charset="0"/>
                  <a:cs typeface="Arial" panose="020B0604020202020204" pitchFamily="34" charset="0"/>
                </a:rPr>
                <a:t>al </a:t>
              </a:r>
              <a:r>
                <a:rPr lang="es-GT" sz="1100" u="sng" dirty="0">
                  <a:solidFill>
                    <a:schemeClr val="tx1"/>
                  </a:solidFill>
                  <a:latin typeface="Arial" panose="020B0604020202020204" pitchFamily="34" charset="0"/>
                  <a:cs typeface="Arial" panose="020B0604020202020204" pitchFamily="34" charset="0"/>
                </a:rPr>
                <a:t>T</a:t>
              </a:r>
              <a:r>
                <a:rPr lang="es-GT" sz="1100" u="sng" dirty="0" smtClean="0">
                  <a:solidFill>
                    <a:schemeClr val="tx1"/>
                  </a:solidFill>
                  <a:latin typeface="Arial" panose="020B0604020202020204" pitchFamily="34" charset="0"/>
                  <a:cs typeface="Arial" panose="020B0604020202020204" pitchFamily="34" charset="0"/>
                </a:rPr>
                <a:t>ercer </a:t>
              </a:r>
              <a:r>
                <a:rPr lang="es-GT" sz="1100" u="sng" dirty="0">
                  <a:solidFill>
                    <a:schemeClr val="tx1"/>
                  </a:solidFill>
                  <a:latin typeface="Arial" panose="020B0604020202020204" pitchFamily="34" charset="0"/>
                  <a:cs typeface="Arial" panose="020B0604020202020204" pitchFamily="34" charset="0"/>
                </a:rPr>
                <a:t>cuatrimestre </a:t>
              </a:r>
              <a:r>
                <a:rPr lang="es-GT" sz="1100" u="sng" dirty="0" smtClean="0">
                  <a:solidFill>
                    <a:schemeClr val="tx1"/>
                  </a:solidFill>
                  <a:latin typeface="Arial" panose="020B0604020202020204" pitchFamily="34" charset="0"/>
                  <a:cs typeface="Arial" panose="020B0604020202020204" pitchFamily="34" charset="0"/>
                </a:rPr>
                <a:t>2022</a:t>
              </a:r>
              <a:r>
                <a:rPr lang="es-GT" sz="1100" dirty="0" smtClean="0">
                  <a:solidFill>
                    <a:schemeClr val="tx1"/>
                  </a:solidFill>
                  <a:latin typeface="Arial" panose="020B0604020202020204" pitchFamily="34" charset="0"/>
                  <a:cs typeface="Arial" panose="020B0604020202020204" pitchFamily="34" charset="0"/>
                </a:rPr>
                <a:t> </a:t>
              </a:r>
              <a:r>
                <a:rPr lang="es-GT" sz="1100" b="0" dirty="0">
                  <a:solidFill>
                    <a:schemeClr val="tx1"/>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b="1" dirty="0">
                  <a:solidFill>
                    <a:srgbClr val="0070C0"/>
                  </a:solidFill>
                  <a:latin typeface="Arial" panose="020B0604020202020204" pitchFamily="34" charset="0"/>
                  <a:cs typeface="Arial" panose="020B0604020202020204" pitchFamily="34" charset="0"/>
                </a:rPr>
                <a:t>Q. 9,086,889.12</a:t>
              </a:r>
            </a:p>
            <a:p>
              <a:pPr algn="just">
                <a:lnSpc>
                  <a:spcPct val="150000"/>
                </a:lnSpc>
              </a:pPr>
              <a:r>
                <a:rPr lang="es-GT" sz="1100" b="0" dirty="0" smtClean="0">
                  <a:solidFill>
                    <a:schemeClr val="tx1"/>
                  </a:solidFill>
                  <a:latin typeface="Arial" panose="020B0604020202020204" pitchFamily="34" charset="0"/>
                  <a:cs typeface="Arial" panose="020B0604020202020204" pitchFamily="34" charset="0"/>
                </a:rPr>
                <a:t>Presupuesto </a:t>
              </a:r>
              <a:r>
                <a:rPr lang="es-GT" sz="1100" b="0" dirty="0">
                  <a:solidFill>
                    <a:schemeClr val="tx1"/>
                  </a:solidFill>
                  <a:latin typeface="Arial" panose="020B0604020202020204" pitchFamily="34" charset="0"/>
                  <a:cs typeface="Arial" panose="020B0604020202020204" pitchFamily="34" charset="0"/>
                </a:rPr>
                <a:t>pendiente de utilizar para el pago de servidores públicos</a:t>
              </a:r>
            </a:p>
            <a:p>
              <a:pPr marL="0" lvl="1" algn="just">
                <a:lnSpc>
                  <a:spcPct val="150000"/>
                </a:lnSpc>
                <a:spcBef>
                  <a:spcPct val="0"/>
                </a:spcBef>
              </a:pPr>
              <a:r>
                <a:rPr lang="es-GT" b="1" dirty="0">
                  <a:solidFill>
                    <a:srgbClr val="0070C0"/>
                  </a:solidFill>
                  <a:latin typeface="Arial" panose="020B0604020202020204" pitchFamily="34" charset="0"/>
                  <a:cs typeface="Arial" panose="020B0604020202020204" pitchFamily="34" charset="0"/>
                </a:rPr>
                <a:t>Q. 256,310.88</a:t>
              </a:r>
            </a:p>
            <a:p>
              <a:pPr algn="just">
                <a:lnSpc>
                  <a:spcPct val="150000"/>
                </a:lnSpc>
              </a:pPr>
              <a:endParaRPr lang="es-GT" sz="900" b="0" dirty="0">
                <a:solidFill>
                  <a:schemeClr val="accent1">
                    <a:lumMod val="50000"/>
                  </a:schemeClr>
                </a:solidFill>
                <a:latin typeface="Arial" panose="020B0604020202020204" pitchFamily="34" charset="0"/>
                <a:cs typeface="Arial" panose="020B0604020202020204" pitchFamily="34" charset="0"/>
              </a:endParaRPr>
            </a:p>
          </p:txBody>
        </p:sp>
        <p:sp>
          <p:nvSpPr>
            <p:cNvPr id="11" name="Título 1">
              <a:extLst>
                <a:ext uri="{FF2B5EF4-FFF2-40B4-BE49-F238E27FC236}">
                  <a16:creationId xmlns:a16="http://schemas.microsoft.com/office/drawing/2014/main" id="{67D0DB10-AE31-47D2-A485-453D2186D26D}"/>
                </a:ext>
              </a:extLst>
            </p:cNvPr>
            <p:cNvSpPr txBox="1">
              <a:spLocks/>
            </p:cNvSpPr>
            <p:nvPr/>
          </p:nvSpPr>
          <p:spPr>
            <a:xfrm>
              <a:off x="4781146" y="1754979"/>
              <a:ext cx="5792258" cy="321798"/>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Contra la Corrupción</a:t>
              </a:r>
              <a:endParaRPr lang="es-GT"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12" name="Grupo 11"/>
          <p:cNvGrpSpPr/>
          <p:nvPr/>
        </p:nvGrpSpPr>
        <p:grpSpPr>
          <a:xfrm>
            <a:off x="2021098" y="4037893"/>
            <a:ext cx="5810186" cy="2688406"/>
            <a:chOff x="904718" y="3660197"/>
            <a:chExt cx="5810186" cy="2688406"/>
          </a:xfrm>
        </p:grpSpPr>
        <p:sp>
          <p:nvSpPr>
            <p:cNvPr id="13" name="Título 1">
              <a:extLst>
                <a:ext uri="{FF2B5EF4-FFF2-40B4-BE49-F238E27FC236}">
                  <a16:creationId xmlns:a16="http://schemas.microsoft.com/office/drawing/2014/main" id="{67D0DB10-AE31-47D2-A485-453D2186D26D}"/>
                </a:ext>
              </a:extLst>
            </p:cNvPr>
            <p:cNvSpPr txBox="1">
              <a:spLocks/>
            </p:cNvSpPr>
            <p:nvPr/>
          </p:nvSpPr>
          <p:spPr>
            <a:xfrm>
              <a:off x="922646" y="3660197"/>
              <a:ext cx="5792258" cy="321798"/>
            </a:xfrm>
            <a:prstGeom prst="rect">
              <a:avLst/>
            </a:prstGeom>
            <a:solidFill>
              <a:srgbClr val="00B0F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de Asuntos Municipales</a:t>
              </a:r>
              <a:endParaRPr lang="es-GT"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ítulo 1">
              <a:extLst>
                <a:ext uri="{FF2B5EF4-FFF2-40B4-BE49-F238E27FC236}">
                  <a16:creationId xmlns:a16="http://schemas.microsoft.com/office/drawing/2014/main" id="{E40743F2-234A-4544-BBAC-8877FB423F76}"/>
                </a:ext>
              </a:extLst>
            </p:cNvPr>
            <p:cNvSpPr txBox="1">
              <a:spLocks/>
            </p:cNvSpPr>
            <p:nvPr/>
          </p:nvSpPr>
          <p:spPr>
            <a:xfrm>
              <a:off x="904718" y="3660197"/>
              <a:ext cx="5792258" cy="268840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100" b="0" dirty="0" smtClean="0">
                  <a:solidFill>
                    <a:schemeClr val="tx1"/>
                  </a:solidFill>
                  <a:latin typeface="Arial" panose="020B0604020202020204" pitchFamily="34" charset="0"/>
                  <a:cs typeface="Arial" panose="020B0604020202020204" pitchFamily="34" charset="0"/>
                </a:rPr>
                <a:t>Presupuesto </a:t>
              </a:r>
              <a:r>
                <a:rPr lang="es-GT" sz="1100" b="0" dirty="0">
                  <a:solidFill>
                    <a:schemeClr val="tx1"/>
                  </a:solidFill>
                  <a:latin typeface="Arial" panose="020B0604020202020204" pitchFamily="34" charset="0"/>
                  <a:cs typeface="Arial" panose="020B0604020202020204" pitchFamily="34" charset="0"/>
                </a:rPr>
                <a:t>vigente total para el pago de servidores públicos</a:t>
              </a:r>
            </a:p>
            <a:p>
              <a:pPr marL="0" lvl="1" algn="just">
                <a:lnSpc>
                  <a:spcPct val="150000"/>
                </a:lnSpc>
                <a:spcBef>
                  <a:spcPct val="0"/>
                </a:spcBef>
              </a:pPr>
              <a:r>
                <a:rPr lang="es-GT" b="1" dirty="0">
                  <a:solidFill>
                    <a:srgbClr val="0070C0"/>
                  </a:solidFill>
                  <a:latin typeface="Arial" panose="020B0604020202020204" pitchFamily="34" charset="0"/>
                  <a:cs typeface="Arial" panose="020B0604020202020204" pitchFamily="34" charset="0"/>
                </a:rPr>
                <a:t>Q. 3,688,050.00</a:t>
              </a:r>
            </a:p>
            <a:p>
              <a:pPr algn="just">
                <a:lnSpc>
                  <a:spcPct val="150000"/>
                </a:lnSpc>
              </a:pPr>
              <a:r>
                <a:rPr lang="es-GT" sz="1100" b="0" dirty="0" smtClean="0">
                  <a:solidFill>
                    <a:schemeClr val="tx1"/>
                  </a:solidFill>
                  <a:latin typeface="Arial" panose="020B0604020202020204" pitchFamily="34" charset="0"/>
                  <a:cs typeface="Arial" panose="020B0604020202020204" pitchFamily="34" charset="0"/>
                </a:rPr>
                <a:t>Presupuesto </a:t>
              </a:r>
              <a:r>
                <a:rPr lang="es-GT" sz="1100" b="0" dirty="0">
                  <a:solidFill>
                    <a:schemeClr val="tx1"/>
                  </a:solidFill>
                  <a:latin typeface="Arial" panose="020B0604020202020204" pitchFamily="34" charset="0"/>
                  <a:cs typeface="Arial" panose="020B0604020202020204" pitchFamily="34" charset="0"/>
                </a:rPr>
                <a:t>utilizado al </a:t>
              </a:r>
              <a:r>
                <a:rPr lang="es-GT" sz="1100" u="sng" dirty="0" smtClean="0">
                  <a:solidFill>
                    <a:schemeClr val="tx1"/>
                  </a:solidFill>
                  <a:latin typeface="Arial" panose="020B0604020202020204" pitchFamily="34" charset="0"/>
                  <a:cs typeface="Arial" panose="020B0604020202020204" pitchFamily="34" charset="0"/>
                </a:rPr>
                <a:t>Tercero </a:t>
              </a:r>
              <a:r>
                <a:rPr lang="es-GT" sz="1100" u="sng" dirty="0">
                  <a:solidFill>
                    <a:schemeClr val="tx1"/>
                  </a:solidFill>
                  <a:latin typeface="Arial" panose="020B0604020202020204" pitchFamily="34" charset="0"/>
                  <a:cs typeface="Arial" panose="020B0604020202020204" pitchFamily="34" charset="0"/>
                </a:rPr>
                <a:t>cuatrimestre </a:t>
              </a:r>
              <a:r>
                <a:rPr lang="es-GT" sz="1100" u="sng" dirty="0" smtClean="0">
                  <a:solidFill>
                    <a:schemeClr val="tx1"/>
                  </a:solidFill>
                  <a:latin typeface="Arial" panose="020B0604020202020204" pitchFamily="34" charset="0"/>
                  <a:cs typeface="Arial" panose="020B0604020202020204" pitchFamily="34" charset="0"/>
                </a:rPr>
                <a:t>2022</a:t>
              </a:r>
              <a:r>
                <a:rPr lang="es-GT" sz="1100" dirty="0" smtClean="0">
                  <a:solidFill>
                    <a:schemeClr val="tx1"/>
                  </a:solidFill>
                  <a:latin typeface="Arial" panose="020B0604020202020204" pitchFamily="34" charset="0"/>
                  <a:cs typeface="Arial" panose="020B0604020202020204" pitchFamily="34" charset="0"/>
                </a:rPr>
                <a:t> </a:t>
              </a:r>
              <a:r>
                <a:rPr lang="es-GT" sz="1100" b="0" dirty="0">
                  <a:solidFill>
                    <a:schemeClr val="tx1"/>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b="1" dirty="0">
                  <a:solidFill>
                    <a:srgbClr val="0070C0"/>
                  </a:solidFill>
                  <a:latin typeface="Arial" panose="020B0604020202020204" pitchFamily="34" charset="0"/>
                  <a:cs typeface="Arial" panose="020B0604020202020204" pitchFamily="34" charset="0"/>
                </a:rPr>
                <a:t>Q. </a:t>
              </a:r>
              <a:r>
                <a:rPr lang="es-GT" b="1" dirty="0" smtClean="0">
                  <a:solidFill>
                    <a:srgbClr val="0070C0"/>
                  </a:solidFill>
                  <a:latin typeface="Arial" panose="020B0604020202020204" pitchFamily="34" charset="0"/>
                  <a:cs typeface="Arial" panose="020B0604020202020204" pitchFamily="34" charset="0"/>
                </a:rPr>
                <a:t>3,602,989.82</a:t>
              </a:r>
            </a:p>
            <a:p>
              <a:pPr marL="0" lvl="1" algn="just">
                <a:lnSpc>
                  <a:spcPct val="150000"/>
                </a:lnSpc>
                <a:spcBef>
                  <a:spcPct val="0"/>
                </a:spcBef>
              </a:pPr>
              <a:r>
                <a:rPr lang="es-GT" sz="1100" b="0" dirty="0" smtClean="0">
                  <a:solidFill>
                    <a:schemeClr val="tx1"/>
                  </a:solidFill>
                  <a:latin typeface="Arial" panose="020B0604020202020204" pitchFamily="34" charset="0"/>
                  <a:cs typeface="Arial" panose="020B0604020202020204" pitchFamily="34" charset="0"/>
                </a:rPr>
                <a:t>Presupuesto </a:t>
              </a:r>
              <a:r>
                <a:rPr lang="es-GT" sz="1100" b="0" dirty="0">
                  <a:solidFill>
                    <a:schemeClr val="tx1"/>
                  </a:solidFill>
                  <a:latin typeface="Arial" panose="020B0604020202020204" pitchFamily="34" charset="0"/>
                  <a:cs typeface="Arial" panose="020B0604020202020204" pitchFamily="34" charset="0"/>
                </a:rPr>
                <a:t>pendiente de utilizar para el pago de servidores públicos</a:t>
              </a:r>
            </a:p>
            <a:p>
              <a:pPr marL="0" lvl="1" algn="just">
                <a:lnSpc>
                  <a:spcPct val="150000"/>
                </a:lnSpc>
                <a:spcBef>
                  <a:spcPct val="0"/>
                </a:spcBef>
              </a:pPr>
              <a:r>
                <a:rPr lang="es-GT" b="1" dirty="0">
                  <a:solidFill>
                    <a:srgbClr val="0070C0"/>
                  </a:solidFill>
                  <a:latin typeface="Arial" panose="020B0604020202020204" pitchFamily="34" charset="0"/>
                  <a:cs typeface="Arial" panose="020B0604020202020204" pitchFamily="34" charset="0"/>
                </a:rPr>
                <a:t>Q. </a:t>
              </a:r>
              <a:r>
                <a:rPr lang="es-GT" b="1" dirty="0" smtClean="0">
                  <a:solidFill>
                    <a:srgbClr val="0070C0"/>
                  </a:solidFill>
                  <a:latin typeface="Arial" panose="020B0604020202020204" pitchFamily="34" charset="0"/>
                  <a:cs typeface="Arial" panose="020B0604020202020204" pitchFamily="34" charset="0"/>
                </a:rPr>
                <a:t>85,060.18</a:t>
              </a:r>
              <a:endParaRPr lang="es-GT"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900" b="0" dirty="0">
                <a:solidFill>
                  <a:schemeClr val="accent1">
                    <a:lumMod val="50000"/>
                  </a:schemeClr>
                </a:solidFill>
                <a:latin typeface="Arial" panose="020B0604020202020204" pitchFamily="34" charset="0"/>
                <a:cs typeface="Arial" panose="020B0604020202020204" pitchFamily="34" charset="0"/>
              </a:endParaRPr>
            </a:p>
          </p:txBody>
        </p:sp>
      </p:grpSp>
      <p:sp>
        <p:nvSpPr>
          <p:cNvPr id="15" name="Título 1">
            <a:extLst>
              <a:ext uri="{FF2B5EF4-FFF2-40B4-BE49-F238E27FC236}">
                <a16:creationId xmlns:a16="http://schemas.microsoft.com/office/drawing/2014/main" id="{E40743F2-234A-4544-BBAC-8877FB423F76}"/>
              </a:ext>
            </a:extLst>
          </p:cNvPr>
          <p:cNvSpPr txBox="1">
            <a:spLocks/>
          </p:cNvSpPr>
          <p:nvPr/>
        </p:nvSpPr>
        <p:spPr>
          <a:xfrm>
            <a:off x="8219216" y="4175698"/>
            <a:ext cx="3327219" cy="217381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1800" b="0" dirty="0">
                <a:latin typeface="Arial" panose="020B0604020202020204" pitchFamily="34" charset="0"/>
                <a:cs typeface="Arial" panose="020B0604020202020204" pitchFamily="34" charset="0"/>
              </a:rPr>
              <a:t/>
            </a:r>
            <a:br>
              <a:rPr lang="es-GT" sz="1800" b="0" dirty="0">
                <a:latin typeface="Arial" panose="020B0604020202020204" pitchFamily="34" charset="0"/>
                <a:cs typeface="Arial" panose="020B0604020202020204" pitchFamily="34" charset="0"/>
              </a:rPr>
            </a:br>
            <a:r>
              <a:rPr lang="es-GT" sz="1800" b="0" dirty="0" smtClean="0">
                <a:latin typeface="Arial" panose="020B0604020202020204" pitchFamily="34" charset="0"/>
                <a:cs typeface="Arial" panose="020B0604020202020204" pitchFamily="34" charset="0"/>
              </a:rPr>
              <a:t>Para la </a:t>
            </a:r>
            <a:r>
              <a:rPr lang="es-GT"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de Asuntos Municipales </a:t>
            </a:r>
            <a:r>
              <a:rPr lang="es-GT" sz="1900" b="0" dirty="0">
                <a:solidFill>
                  <a:schemeClr val="tx1"/>
                </a:solidFill>
                <a:latin typeface="Arial" panose="020B0604020202020204" pitchFamily="34" charset="0"/>
                <a:cs typeface="Arial" panose="020B0604020202020204" pitchFamily="34" charset="0"/>
              </a:rPr>
              <a:t>este rubro constituye el </a:t>
            </a:r>
            <a:r>
              <a:rPr lang="es-GT" sz="1900" dirty="0" smtClean="0">
                <a:solidFill>
                  <a:schemeClr val="tx1"/>
                </a:solidFill>
                <a:latin typeface="Arial" panose="020B0604020202020204" pitchFamily="34" charset="0"/>
                <a:cs typeface="Arial" panose="020B0604020202020204" pitchFamily="34" charset="0"/>
              </a:rPr>
              <a:t>79.36</a:t>
            </a:r>
            <a:r>
              <a:rPr lang="es-GT" sz="1800" dirty="0" smtClean="0">
                <a:solidFill>
                  <a:schemeClr val="tx1"/>
                </a:solidFill>
                <a:latin typeface="Arial" panose="020B0604020202020204" pitchFamily="34" charset="0"/>
                <a:cs typeface="Arial" panose="020B0604020202020204" pitchFamily="34" charset="0"/>
              </a:rPr>
              <a:t>% </a:t>
            </a:r>
            <a:r>
              <a:rPr lang="es-GT" sz="1800" b="0" dirty="0" smtClean="0">
                <a:solidFill>
                  <a:schemeClr val="tx1"/>
                </a:solidFill>
                <a:latin typeface="Arial" panose="020B0604020202020204" pitchFamily="34" charset="0"/>
                <a:cs typeface="Arial" panose="020B0604020202020204" pitchFamily="34" charset="0"/>
              </a:rPr>
              <a:t>del total de su presupuesto.</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16" name="Imagen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698" y="1999508"/>
            <a:ext cx="1690344" cy="1547999"/>
          </a:xfrm>
          <a:prstGeom prst="rect">
            <a:avLst/>
          </a:prstGeom>
        </p:spPr>
      </p:pic>
      <p:pic>
        <p:nvPicPr>
          <p:cNvPr id="17" name="Imagen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586" y="4596055"/>
            <a:ext cx="1675512" cy="1078300"/>
          </a:xfrm>
          <a:prstGeom prst="rect">
            <a:avLst/>
          </a:prstGeom>
        </p:spPr>
      </p:pic>
      <p:sp>
        <p:nvSpPr>
          <p:cNvPr id="2" name="Marcador de número de diapositiva 1"/>
          <p:cNvSpPr>
            <a:spLocks noGrp="1"/>
          </p:cNvSpPr>
          <p:nvPr>
            <p:ph type="sldNum" sz="quarter" idx="12"/>
          </p:nvPr>
        </p:nvSpPr>
        <p:spPr/>
        <p:txBody>
          <a:bodyPr/>
          <a:lstStyle/>
          <a:p>
            <a:fld id="{AC1786D2-DB81-A449-B4DB-38FB3FA40359}" type="slidenum">
              <a:rPr lang="es-GT" smtClean="0"/>
              <a:t>14</a:t>
            </a:fld>
            <a:endParaRPr lang="es-GT"/>
          </a:p>
        </p:txBody>
      </p:sp>
    </p:spTree>
    <p:extLst>
      <p:ext uri="{BB962C8B-B14F-4D97-AF65-F5344CB8AC3E}">
        <p14:creationId xmlns:p14="http://schemas.microsoft.com/office/powerpoint/2010/main" val="1600299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2014249" y="857394"/>
            <a:ext cx="8673737" cy="54708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600" b="1" dirty="0">
                <a:latin typeface="Arial" panose="020B0604020202020204" pitchFamily="34" charset="0"/>
                <a:cs typeface="Arial" panose="020B0604020202020204" pitchFamily="34" charset="0"/>
              </a:rPr>
              <a:t>¿EXPLICAR EN QUÉ INVIERTE  </a:t>
            </a:r>
            <a:r>
              <a:rPr lang="es-GT" sz="2600" b="1" dirty="0" smtClean="0">
                <a:latin typeface="Arial" panose="020B0604020202020204" pitchFamily="34" charset="0"/>
                <a:cs typeface="Arial" panose="020B0604020202020204" pitchFamily="34" charset="0"/>
              </a:rPr>
              <a:t>LA SECRETARÍA GENERAL DE LA PRESIDENCIA DE LA REPÚBLICA?</a:t>
            </a:r>
            <a:endParaRPr kumimoji="0" lang="es-GT" sz="26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pic>
        <p:nvPicPr>
          <p:cNvPr id="3" name="Picture 4" descr="Edificio - Iconos gratis de edificios">
            <a:extLst>
              <a:ext uri="{FF2B5EF4-FFF2-40B4-BE49-F238E27FC236}">
                <a16:creationId xmlns:a16="http://schemas.microsoft.com/office/drawing/2014/main" id="{85C07227-B94D-8AF3-C4ED-84E4BD48CA3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54542" y="380211"/>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ACDD41ED-9971-F958-9E98-FF1C88AF5874}"/>
              </a:ext>
            </a:extLst>
          </p:cNvPr>
          <p:cNvSpPr txBox="1">
            <a:spLocks/>
          </p:cNvSpPr>
          <p:nvPr/>
        </p:nvSpPr>
        <p:spPr>
          <a:xfrm>
            <a:off x="693795" y="1668678"/>
            <a:ext cx="10740919" cy="5425305"/>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MX" sz="2000" b="0" dirty="0">
                <a:solidFill>
                  <a:schemeClr val="tx1"/>
                </a:solidFill>
                <a:latin typeface="Arial" panose="020B0604020202020204" pitchFamily="34" charset="0"/>
                <a:cs typeface="Arial" panose="020B0604020202020204" pitchFamily="34" charset="0"/>
              </a:rPr>
              <a:t>El presupuesto de Inversión vigente de la Secretaría General de la Presidencia de la República, se encuentra principalmente en los renglones de gasto 322 Mobiliario y equipo de oficina, 324 Equipo Educacional y Recreativo, 325 Equipo de Transporte, 326 Equipo para Comunicaciones, 328 Equipo de cómputo y 329 Otras maquinarias y equipos.</a:t>
            </a: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5" name="Marcador de número de diapositiva 4"/>
          <p:cNvSpPr>
            <a:spLocks noGrp="1"/>
          </p:cNvSpPr>
          <p:nvPr>
            <p:ph type="sldNum" sz="quarter" idx="12"/>
          </p:nvPr>
        </p:nvSpPr>
        <p:spPr/>
        <p:txBody>
          <a:bodyPr/>
          <a:lstStyle/>
          <a:p>
            <a:fld id="{AC1786D2-DB81-A449-B4DB-38FB3FA40359}" type="slidenum">
              <a:rPr lang="es-GT" smtClean="0"/>
              <a:t>15</a:t>
            </a:fld>
            <a:endParaRPr lang="es-GT"/>
          </a:p>
        </p:txBody>
      </p:sp>
    </p:spTree>
    <p:extLst>
      <p:ext uri="{BB962C8B-B14F-4D97-AF65-F5344CB8AC3E}">
        <p14:creationId xmlns:p14="http://schemas.microsoft.com/office/powerpoint/2010/main" val="2896938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1759131" y="857394"/>
            <a:ext cx="9091121" cy="54708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800" b="1" dirty="0">
                <a:solidFill>
                  <a:prstClr val="black"/>
                </a:solidFill>
                <a:latin typeface="Arial" panose="020B0604020202020204" pitchFamily="34" charset="0"/>
                <a:cs typeface="Arial" panose="020B0604020202020204" pitchFamily="34" charset="0"/>
              </a:rPr>
              <a:t>MONTO UTILIZADO EN INVERSIÓN </a:t>
            </a:r>
            <a:r>
              <a:rPr lang="es-GT" sz="2800" b="1" dirty="0" smtClean="0">
                <a:solidFill>
                  <a:prstClr val="black"/>
                </a:solidFill>
                <a:latin typeface="Arial" panose="020B0604020202020204" pitchFamily="34" charset="0"/>
                <a:cs typeface="Arial" panose="020B0604020202020204" pitchFamily="34" charset="0"/>
              </a:rPr>
              <a:t>DURANTE 2022</a:t>
            </a:r>
          </a:p>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kumimoji="0" lang="es-MX" sz="28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Calibri"/>
              </a:rPr>
              <a:t>SECRETARÍA GENERAL DE LA PRESIDENCIA DE LA</a:t>
            </a:r>
            <a:r>
              <a:rPr kumimoji="0" lang="es-MX" sz="2800" b="1"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sym typeface="Calibri"/>
              </a:rPr>
              <a:t> REPÚBLICA</a:t>
            </a:r>
            <a:endParaRPr kumimoji="0" lang="es-GT"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pic>
        <p:nvPicPr>
          <p:cNvPr id="3" name="Picture 4" descr="Edificio - Iconos gratis de edificios">
            <a:extLst>
              <a:ext uri="{FF2B5EF4-FFF2-40B4-BE49-F238E27FC236}">
                <a16:creationId xmlns:a16="http://schemas.microsoft.com/office/drawing/2014/main" id="{F383B959-6C3F-DBAB-8952-5FBA2882A38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65783" y="365102"/>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07248955-CFDA-F5B1-B99B-92ADCA177167}"/>
              </a:ext>
            </a:extLst>
          </p:cNvPr>
          <p:cNvSpPr txBox="1">
            <a:spLocks/>
          </p:cNvSpPr>
          <p:nvPr/>
        </p:nvSpPr>
        <p:spPr>
          <a:xfrm>
            <a:off x="705394" y="184160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473,182.00</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a:t>
            </a:r>
            <a:r>
              <a:rPr lang="es-GT" sz="2700" u="sng" dirty="0">
                <a:solidFill>
                  <a:schemeClr val="tx1"/>
                </a:solidFill>
                <a:latin typeface="Arial" panose="020B0604020202020204" pitchFamily="34" charset="0"/>
                <a:cs typeface="Arial" panose="020B0604020202020204" pitchFamily="34" charset="0"/>
              </a:rPr>
              <a:t> tercer cuatrimestre 2022</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la inversión</a:t>
            </a:r>
          </a:p>
          <a:p>
            <a:pPr marL="0" lvl="1" algn="just">
              <a:lnSpc>
                <a:spcPct val="150000"/>
              </a:lnSpc>
              <a:spcBef>
                <a:spcPct val="0"/>
              </a:spcBef>
            </a:pPr>
            <a:r>
              <a:rPr lang="es-GT" sz="4500" b="1" dirty="0" smtClean="0">
                <a:solidFill>
                  <a:srgbClr val="0070C0"/>
                </a:solidFill>
                <a:latin typeface="Arial" panose="020B0604020202020204" pitchFamily="34" charset="0"/>
                <a:cs typeface="Arial" panose="020B0604020202020204" pitchFamily="34" charset="0"/>
              </a:rPr>
              <a:t>Q</a:t>
            </a:r>
            <a:r>
              <a:rPr lang="es-GT" sz="4500" b="1" dirty="0">
                <a:solidFill>
                  <a:srgbClr val="0070C0"/>
                </a:solidFill>
                <a:latin typeface="Arial" panose="020B0604020202020204" pitchFamily="34" charset="0"/>
                <a:cs typeface="Arial" panose="020B0604020202020204" pitchFamily="34" charset="0"/>
              </a:rPr>
              <a:t>. 473,169.28</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Saldo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12.72</a:t>
            </a: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7CFA67EC-D254-EF20-441D-CBD9748F958A}"/>
              </a:ext>
            </a:extLst>
          </p:cNvPr>
          <p:cNvSpPr txBox="1">
            <a:spLocks/>
          </p:cNvSpPr>
          <p:nvPr/>
        </p:nvSpPr>
        <p:spPr>
          <a:xfrm>
            <a:off x="8260397" y="2691198"/>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82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smtClean="0">
                <a:solidFill>
                  <a:schemeClr val="tx1"/>
                </a:solidFill>
                <a:latin typeface="Arial" panose="020B0604020202020204" pitchFamily="34" charset="0"/>
                <a:cs typeface="Arial" panose="020B0604020202020204" pitchFamily="34" charset="0"/>
              </a:rPr>
              <a:t>1.94%</a:t>
            </a:r>
            <a:r>
              <a:rPr lang="es-GT" sz="2200" b="0" dirty="0" smtClean="0">
                <a:solidFill>
                  <a:schemeClr val="tx1"/>
                </a:solidFill>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de </a:t>
            </a:r>
            <a:r>
              <a:rPr lang="es-GT" sz="2200" b="0" dirty="0" smtClean="0">
                <a:solidFill>
                  <a:schemeClr val="tx1"/>
                </a:solidFill>
                <a:latin typeface="Arial" panose="020B0604020202020204" pitchFamily="34" charset="0"/>
                <a:cs typeface="Arial" panose="020B0604020202020204" pitchFamily="34" charset="0"/>
              </a:rPr>
              <a:t>la </a:t>
            </a:r>
            <a:r>
              <a:rPr lang="es-GT" sz="2200" dirty="0" smtClean="0">
                <a:solidFill>
                  <a:schemeClr val="tx1"/>
                </a:solidFill>
                <a:latin typeface="Arial" panose="020B0604020202020204" pitchFamily="34" charset="0"/>
                <a:cs typeface="Arial" panose="020B0604020202020204" pitchFamily="34" charset="0"/>
              </a:rPr>
              <a:t>Secretaría General de la Presidencia de la República.</a:t>
            </a:r>
            <a:endParaRPr lang="es-GT" sz="2000" dirty="0">
              <a:solidFill>
                <a:schemeClr val="accent1">
                  <a:lumMod val="50000"/>
                </a:schemeClr>
              </a:solidFill>
              <a:latin typeface="Arial" panose="020B0604020202020204" pitchFamily="34" charset="0"/>
              <a:cs typeface="Arial" panose="020B0604020202020204" pitchFamily="34" charset="0"/>
            </a:endParaRPr>
          </a:p>
        </p:txBody>
      </p:sp>
      <p:sp>
        <p:nvSpPr>
          <p:cNvPr id="5" name="Marcador de número de diapositiva 4"/>
          <p:cNvSpPr>
            <a:spLocks noGrp="1"/>
          </p:cNvSpPr>
          <p:nvPr>
            <p:ph type="sldNum" sz="quarter" idx="12"/>
          </p:nvPr>
        </p:nvSpPr>
        <p:spPr/>
        <p:txBody>
          <a:bodyPr/>
          <a:lstStyle/>
          <a:p>
            <a:fld id="{AC1786D2-DB81-A449-B4DB-38FB3FA40359}" type="slidenum">
              <a:rPr lang="es-GT" smtClean="0"/>
              <a:t>16</a:t>
            </a:fld>
            <a:endParaRPr lang="es-GT"/>
          </a:p>
        </p:txBody>
      </p:sp>
    </p:spTree>
    <p:extLst>
      <p:ext uri="{BB962C8B-B14F-4D97-AF65-F5344CB8AC3E}">
        <p14:creationId xmlns:p14="http://schemas.microsoft.com/office/powerpoint/2010/main" val="3919945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1759131" y="857394"/>
            <a:ext cx="8673737" cy="54708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800" b="1" dirty="0">
                <a:solidFill>
                  <a:prstClr val="black"/>
                </a:solidFill>
                <a:latin typeface="Arial" panose="020B0604020202020204" pitchFamily="34" charset="0"/>
                <a:cs typeface="Arial" panose="020B0604020202020204" pitchFamily="34" charset="0"/>
              </a:rPr>
              <a:t>MONTO UTILIZADO EN INVERSIÓN A LA FECHA</a:t>
            </a:r>
            <a:endParaRPr kumimoji="0" lang="es-GT"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pic>
        <p:nvPicPr>
          <p:cNvPr id="3" name="Picture 4" descr="Edificio - Iconos gratis de edificios">
            <a:extLst>
              <a:ext uri="{FF2B5EF4-FFF2-40B4-BE49-F238E27FC236}">
                <a16:creationId xmlns:a16="http://schemas.microsoft.com/office/drawing/2014/main" id="{F383B959-6C3F-DBAB-8952-5FBA2882A38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65783" y="365102"/>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E40743F2-234A-4544-BBAC-8877FB423F76}"/>
              </a:ext>
            </a:extLst>
          </p:cNvPr>
          <p:cNvSpPr txBox="1">
            <a:spLocks/>
          </p:cNvSpPr>
          <p:nvPr/>
        </p:nvSpPr>
        <p:spPr>
          <a:xfrm>
            <a:off x="1984410" y="1778632"/>
            <a:ext cx="10351970" cy="2050048"/>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20000"/>
              </a:lnSpc>
            </a:pPr>
            <a:r>
              <a:rPr lang="es-GT" sz="16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lnSpc>
                <a:spcPct val="120000"/>
              </a:lnSpc>
              <a:spcBef>
                <a:spcPct val="0"/>
              </a:spcBef>
            </a:pPr>
            <a:r>
              <a:rPr lang="es-GT" sz="1600" b="1" dirty="0">
                <a:solidFill>
                  <a:srgbClr val="0070C0"/>
                </a:solidFill>
                <a:latin typeface="Arial" panose="020B0604020202020204" pitchFamily="34" charset="0"/>
                <a:cs typeface="Arial" panose="020B0604020202020204" pitchFamily="34" charset="0"/>
              </a:rPr>
              <a:t>Q. </a:t>
            </a:r>
            <a:r>
              <a:rPr lang="es-GT" sz="1600" b="1" dirty="0" smtClean="0">
                <a:solidFill>
                  <a:srgbClr val="0070C0"/>
                </a:solidFill>
                <a:latin typeface="Arial" panose="020B0604020202020204" pitchFamily="34" charset="0"/>
                <a:cs typeface="Arial" panose="020B0604020202020204" pitchFamily="34" charset="0"/>
              </a:rPr>
              <a:t>799.00</a:t>
            </a:r>
          </a:p>
          <a:p>
            <a:pPr algn="just">
              <a:lnSpc>
                <a:spcPct val="150000"/>
              </a:lnSpc>
            </a:pPr>
            <a:endParaRPr lang="es-GT" sz="500" b="0" dirty="0" smtClean="0">
              <a:solidFill>
                <a:schemeClr val="tx1"/>
              </a:solidFill>
              <a:latin typeface="Arial" panose="020B0604020202020204" pitchFamily="34" charset="0"/>
              <a:cs typeface="Arial" panose="020B0604020202020204" pitchFamily="34" charset="0"/>
            </a:endParaRPr>
          </a:p>
          <a:p>
            <a:pPr algn="just">
              <a:lnSpc>
                <a:spcPct val="120000"/>
              </a:lnSpc>
            </a:pPr>
            <a:r>
              <a:rPr lang="es-GT" sz="1600" b="0" dirty="0" smtClean="0">
                <a:solidFill>
                  <a:schemeClr val="tx1"/>
                </a:solidFill>
                <a:latin typeface="Arial" panose="020B0604020202020204" pitchFamily="34" charset="0"/>
                <a:cs typeface="Arial" panose="020B0604020202020204" pitchFamily="34" charset="0"/>
              </a:rPr>
              <a:t>Presupuesto </a:t>
            </a:r>
            <a:r>
              <a:rPr lang="es-GT" sz="1600" b="0" dirty="0">
                <a:solidFill>
                  <a:schemeClr val="tx1"/>
                </a:solidFill>
                <a:latin typeface="Arial" panose="020B0604020202020204" pitchFamily="34" charset="0"/>
                <a:cs typeface="Arial" panose="020B0604020202020204" pitchFamily="34" charset="0"/>
              </a:rPr>
              <a:t>utilizado al </a:t>
            </a:r>
            <a:r>
              <a:rPr lang="es-GT" sz="1600" u="sng" dirty="0" smtClean="0">
                <a:solidFill>
                  <a:schemeClr val="tx1"/>
                </a:solidFill>
                <a:latin typeface="Arial" panose="020B0604020202020204" pitchFamily="34" charset="0"/>
                <a:cs typeface="Arial" panose="020B0604020202020204" pitchFamily="34" charset="0"/>
              </a:rPr>
              <a:t>Tercer </a:t>
            </a:r>
            <a:r>
              <a:rPr lang="es-GT" sz="1600" u="sng" dirty="0">
                <a:solidFill>
                  <a:schemeClr val="tx1"/>
                </a:solidFill>
                <a:latin typeface="Arial" panose="020B0604020202020204" pitchFamily="34" charset="0"/>
                <a:cs typeface="Arial" panose="020B0604020202020204" pitchFamily="34" charset="0"/>
              </a:rPr>
              <a:t>C</a:t>
            </a:r>
            <a:r>
              <a:rPr lang="es-GT" sz="1600" u="sng" dirty="0" smtClean="0">
                <a:solidFill>
                  <a:schemeClr val="tx1"/>
                </a:solidFill>
                <a:latin typeface="Arial" panose="020B0604020202020204" pitchFamily="34" charset="0"/>
                <a:cs typeface="Arial" panose="020B0604020202020204" pitchFamily="34" charset="0"/>
              </a:rPr>
              <a:t>uatrimestre 2022</a:t>
            </a:r>
            <a:r>
              <a:rPr lang="es-GT" sz="1600" dirty="0" smtClean="0">
                <a:solidFill>
                  <a:schemeClr val="tx1"/>
                </a:solidFill>
                <a:latin typeface="Arial" panose="020B0604020202020204" pitchFamily="34" charset="0"/>
                <a:cs typeface="Arial" panose="020B0604020202020204" pitchFamily="34" charset="0"/>
              </a:rPr>
              <a:t> </a:t>
            </a:r>
            <a:r>
              <a:rPr lang="es-GT" sz="1600" b="0" dirty="0">
                <a:solidFill>
                  <a:schemeClr val="tx1"/>
                </a:solidFill>
                <a:latin typeface="Arial" panose="020B0604020202020204" pitchFamily="34" charset="0"/>
                <a:cs typeface="Arial" panose="020B0604020202020204" pitchFamily="34" charset="0"/>
              </a:rPr>
              <a:t>para la inversión</a:t>
            </a:r>
          </a:p>
          <a:p>
            <a:pPr marL="0" lvl="1" algn="just">
              <a:lnSpc>
                <a:spcPct val="120000"/>
              </a:lnSpc>
              <a:spcBef>
                <a:spcPct val="0"/>
              </a:spcBef>
            </a:pPr>
            <a:r>
              <a:rPr lang="es-GT" sz="1600" b="1" dirty="0">
                <a:solidFill>
                  <a:srgbClr val="0070C0"/>
                </a:solidFill>
                <a:latin typeface="Arial" panose="020B0604020202020204" pitchFamily="34" charset="0"/>
                <a:cs typeface="Arial" panose="020B0604020202020204" pitchFamily="34" charset="0"/>
              </a:rPr>
              <a:t>Q. </a:t>
            </a:r>
            <a:r>
              <a:rPr lang="es-GT" sz="1600" b="1" dirty="0" smtClean="0">
                <a:solidFill>
                  <a:srgbClr val="0070C0"/>
                </a:solidFill>
                <a:latin typeface="Arial" panose="020B0604020202020204" pitchFamily="34" charset="0"/>
                <a:cs typeface="Arial" panose="020B0604020202020204" pitchFamily="34" charset="0"/>
              </a:rPr>
              <a:t>799.00</a:t>
            </a:r>
          </a:p>
          <a:p>
            <a:pPr algn="just">
              <a:lnSpc>
                <a:spcPct val="150000"/>
              </a:lnSpc>
            </a:pPr>
            <a:endParaRPr lang="es-GT" sz="800" b="0" dirty="0" smtClean="0">
              <a:solidFill>
                <a:schemeClr val="tx1"/>
              </a:solidFill>
              <a:latin typeface="Arial" panose="020B0604020202020204" pitchFamily="34" charset="0"/>
              <a:cs typeface="Arial" panose="020B0604020202020204" pitchFamily="34" charset="0"/>
            </a:endParaRPr>
          </a:p>
          <a:p>
            <a:pPr algn="just">
              <a:lnSpc>
                <a:spcPct val="120000"/>
              </a:lnSpc>
            </a:pPr>
            <a:r>
              <a:rPr lang="es-GT" sz="1600" b="0" dirty="0" smtClean="0">
                <a:solidFill>
                  <a:schemeClr val="tx1"/>
                </a:solidFill>
                <a:latin typeface="Arial" panose="020B0604020202020204" pitchFamily="34" charset="0"/>
                <a:cs typeface="Arial" panose="020B0604020202020204" pitchFamily="34" charset="0"/>
              </a:rPr>
              <a:t>Presupuesto </a:t>
            </a:r>
            <a:r>
              <a:rPr lang="es-GT" sz="1600" b="0" dirty="0">
                <a:solidFill>
                  <a:schemeClr val="tx1"/>
                </a:solidFill>
                <a:latin typeface="Arial" panose="020B0604020202020204" pitchFamily="34" charset="0"/>
                <a:cs typeface="Arial" panose="020B0604020202020204" pitchFamily="34" charset="0"/>
              </a:rPr>
              <a:t>pendiente de utilizar para la inversión</a:t>
            </a:r>
          </a:p>
          <a:p>
            <a:pPr marL="0" lvl="1" algn="just">
              <a:lnSpc>
                <a:spcPct val="120000"/>
              </a:lnSpc>
              <a:spcBef>
                <a:spcPct val="0"/>
              </a:spcBef>
            </a:pPr>
            <a:r>
              <a:rPr lang="es-GT" sz="1600" b="1" dirty="0">
                <a:solidFill>
                  <a:srgbClr val="0070C0"/>
                </a:solidFill>
                <a:latin typeface="Arial" panose="020B0604020202020204" pitchFamily="34" charset="0"/>
                <a:cs typeface="Arial" panose="020B0604020202020204" pitchFamily="34" charset="0"/>
              </a:rPr>
              <a:t>Q. </a:t>
            </a:r>
            <a:r>
              <a:rPr lang="es-GT" sz="1600" b="1" dirty="0" smtClean="0">
                <a:solidFill>
                  <a:srgbClr val="0070C0"/>
                </a:solidFill>
                <a:latin typeface="Arial" panose="020B0604020202020204" pitchFamily="34" charset="0"/>
                <a:cs typeface="Arial" panose="020B0604020202020204" pitchFamily="34" charset="0"/>
              </a:rPr>
              <a:t> </a:t>
            </a:r>
            <a:r>
              <a:rPr lang="es-GT" sz="1600" b="1" dirty="0">
                <a:solidFill>
                  <a:srgbClr val="0070C0"/>
                </a:solidFill>
                <a:latin typeface="Arial" panose="020B0604020202020204" pitchFamily="34" charset="0"/>
                <a:cs typeface="Arial" panose="020B0604020202020204" pitchFamily="34" charset="0"/>
              </a:rPr>
              <a:t>0</a:t>
            </a:r>
            <a:r>
              <a:rPr lang="es-GT" sz="1600" b="1" dirty="0" smtClean="0">
                <a:solidFill>
                  <a:srgbClr val="0070C0"/>
                </a:solidFill>
                <a:latin typeface="Arial" panose="020B0604020202020204" pitchFamily="34" charset="0"/>
                <a:cs typeface="Arial" panose="020B0604020202020204" pitchFamily="34" charset="0"/>
              </a:rPr>
              <a:t>.00</a:t>
            </a:r>
            <a:endParaRPr lang="es-GT" sz="1600" b="1" dirty="0">
              <a:solidFill>
                <a:srgbClr val="0070C0"/>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E40743F2-234A-4544-BBAC-8877FB423F76}"/>
              </a:ext>
            </a:extLst>
          </p:cNvPr>
          <p:cNvSpPr txBox="1">
            <a:spLocks/>
          </p:cNvSpPr>
          <p:nvPr/>
        </p:nvSpPr>
        <p:spPr>
          <a:xfrm>
            <a:off x="8579001" y="1414399"/>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400" b="0" dirty="0">
                <a:latin typeface="Arial" panose="020B0604020202020204" pitchFamily="34" charset="0"/>
                <a:cs typeface="Arial" panose="020B0604020202020204" pitchFamily="34" charset="0"/>
              </a:rPr>
              <a:t>Para la </a:t>
            </a:r>
            <a:r>
              <a:rPr lang="es-GT"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Contra la Corrupción </a:t>
            </a:r>
            <a:r>
              <a:rPr lang="es-GT" sz="2200" b="0" dirty="0" smtClean="0">
                <a:solidFill>
                  <a:schemeClr val="tx1"/>
                </a:solidFill>
                <a:latin typeface="Arial" panose="020B0604020202020204" pitchFamily="34" charset="0"/>
                <a:cs typeface="Arial" panose="020B0604020202020204" pitchFamily="34" charset="0"/>
              </a:rPr>
              <a:t>0.0079</a:t>
            </a:r>
            <a:r>
              <a:rPr lang="es-GT" sz="2200" dirty="0" smtClean="0">
                <a:solidFill>
                  <a:schemeClr val="tx1"/>
                </a:solidFill>
                <a:latin typeface="Arial" panose="020B0604020202020204" pitchFamily="34" charset="0"/>
                <a:cs typeface="Arial" panose="020B0604020202020204" pitchFamily="34" charset="0"/>
              </a:rPr>
              <a:t>%</a:t>
            </a:r>
            <a:r>
              <a:rPr lang="es-GT" sz="2200" b="0" dirty="0" smtClean="0">
                <a:solidFill>
                  <a:schemeClr val="tx1"/>
                </a:solidFill>
                <a:latin typeface="Arial" panose="020B0604020202020204" pitchFamily="34" charset="0"/>
                <a:cs typeface="Arial" panose="020B0604020202020204" pitchFamily="34" charset="0"/>
              </a:rPr>
              <a:t> del </a:t>
            </a:r>
            <a:r>
              <a:rPr lang="es-GT" sz="2200" b="0" dirty="0">
                <a:solidFill>
                  <a:schemeClr val="tx1"/>
                </a:solidFill>
                <a:latin typeface="Arial" panose="020B0604020202020204" pitchFamily="34" charset="0"/>
                <a:cs typeface="Arial" panose="020B0604020202020204" pitchFamily="34" charset="0"/>
              </a:rPr>
              <a:t>total </a:t>
            </a:r>
            <a:r>
              <a:rPr lang="es-GT" sz="2200" b="0" dirty="0" smtClean="0">
                <a:solidFill>
                  <a:schemeClr val="tx1"/>
                </a:solidFill>
                <a:latin typeface="Arial" panose="020B0604020202020204" pitchFamily="34" charset="0"/>
                <a:cs typeface="Arial" panose="020B0604020202020204" pitchFamily="34" charset="0"/>
              </a:rPr>
              <a:t>de su presupuesto.</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id="{E40743F2-234A-4544-BBAC-8877FB423F76}"/>
              </a:ext>
            </a:extLst>
          </p:cNvPr>
          <p:cNvSpPr txBox="1">
            <a:spLocks/>
          </p:cNvSpPr>
          <p:nvPr/>
        </p:nvSpPr>
        <p:spPr>
          <a:xfrm>
            <a:off x="1984409" y="3838285"/>
            <a:ext cx="8666074" cy="2661804"/>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pPr>
            <a:r>
              <a:rPr lang="es-GT" sz="16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spcBef>
                <a:spcPct val="0"/>
              </a:spcBef>
            </a:pPr>
            <a:r>
              <a:rPr lang="es-GT" sz="1600" b="1" dirty="0">
                <a:solidFill>
                  <a:srgbClr val="0070C0"/>
                </a:solidFill>
                <a:latin typeface="Arial" panose="020B0604020202020204" pitchFamily="34" charset="0"/>
                <a:cs typeface="Arial" panose="020B0604020202020204" pitchFamily="34" charset="0"/>
              </a:rPr>
              <a:t>Q. </a:t>
            </a:r>
            <a:r>
              <a:rPr lang="es-GT" sz="1600" b="1" dirty="0" smtClean="0">
                <a:solidFill>
                  <a:srgbClr val="0070C0"/>
                </a:solidFill>
                <a:latin typeface="Arial" panose="020B0604020202020204" pitchFamily="34" charset="0"/>
                <a:cs typeface="Arial" panose="020B0604020202020204" pitchFamily="34" charset="0"/>
              </a:rPr>
              <a:t>118,051.00</a:t>
            </a:r>
          </a:p>
          <a:p>
            <a:pPr marL="0" lvl="1" algn="just">
              <a:spcBef>
                <a:spcPct val="0"/>
              </a:spcBef>
            </a:pPr>
            <a:endParaRPr lang="es-GT" sz="9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100" b="0" dirty="0">
              <a:solidFill>
                <a:schemeClr val="tx1"/>
              </a:solidFill>
              <a:latin typeface="Arial" panose="020B0604020202020204" pitchFamily="34" charset="0"/>
              <a:cs typeface="Arial" panose="020B0604020202020204" pitchFamily="34" charset="0"/>
            </a:endParaRPr>
          </a:p>
          <a:p>
            <a:pPr algn="just">
              <a:lnSpc>
                <a:spcPct val="100000"/>
              </a:lnSpc>
            </a:pPr>
            <a:r>
              <a:rPr lang="es-GT" sz="1600" b="0" dirty="0">
                <a:solidFill>
                  <a:schemeClr val="tx1"/>
                </a:solidFill>
                <a:latin typeface="Arial" panose="020B0604020202020204" pitchFamily="34" charset="0"/>
                <a:cs typeface="Arial" panose="020B0604020202020204" pitchFamily="34" charset="0"/>
              </a:rPr>
              <a:t>Presupuesto utilizado al </a:t>
            </a:r>
            <a:r>
              <a:rPr lang="es-GT" sz="1600" u="sng" dirty="0" smtClean="0">
                <a:solidFill>
                  <a:schemeClr val="tx1"/>
                </a:solidFill>
                <a:latin typeface="Arial" panose="020B0604020202020204" pitchFamily="34" charset="0"/>
                <a:cs typeface="Arial" panose="020B0604020202020204" pitchFamily="34" charset="0"/>
              </a:rPr>
              <a:t>Tercer </a:t>
            </a:r>
            <a:r>
              <a:rPr lang="es-GT" sz="1600" u="sng" dirty="0">
                <a:solidFill>
                  <a:schemeClr val="tx1"/>
                </a:solidFill>
                <a:latin typeface="Arial" panose="020B0604020202020204" pitchFamily="34" charset="0"/>
                <a:cs typeface="Arial" panose="020B0604020202020204" pitchFamily="34" charset="0"/>
              </a:rPr>
              <a:t>C</a:t>
            </a:r>
            <a:r>
              <a:rPr lang="es-GT" sz="1600" u="sng" dirty="0" smtClean="0">
                <a:solidFill>
                  <a:schemeClr val="tx1"/>
                </a:solidFill>
                <a:latin typeface="Arial" panose="020B0604020202020204" pitchFamily="34" charset="0"/>
                <a:cs typeface="Arial" panose="020B0604020202020204" pitchFamily="34" charset="0"/>
              </a:rPr>
              <a:t>uatrimestre 2022</a:t>
            </a:r>
            <a:r>
              <a:rPr lang="es-GT" sz="1600" dirty="0" smtClean="0">
                <a:solidFill>
                  <a:schemeClr val="tx1"/>
                </a:solidFill>
                <a:latin typeface="Arial" panose="020B0604020202020204" pitchFamily="34" charset="0"/>
                <a:cs typeface="Arial" panose="020B0604020202020204" pitchFamily="34" charset="0"/>
              </a:rPr>
              <a:t> </a:t>
            </a:r>
            <a:r>
              <a:rPr lang="es-GT" sz="1600" b="0" dirty="0">
                <a:solidFill>
                  <a:schemeClr val="tx1"/>
                </a:solidFill>
                <a:latin typeface="Arial" panose="020B0604020202020204" pitchFamily="34" charset="0"/>
                <a:cs typeface="Arial" panose="020B0604020202020204" pitchFamily="34" charset="0"/>
              </a:rPr>
              <a:t>para la inversión</a:t>
            </a:r>
          </a:p>
          <a:p>
            <a:pPr marL="0" lvl="1" algn="just">
              <a:spcBef>
                <a:spcPct val="0"/>
              </a:spcBef>
            </a:pPr>
            <a:r>
              <a:rPr lang="es-GT" sz="1600" b="1" dirty="0">
                <a:solidFill>
                  <a:srgbClr val="0070C0"/>
                </a:solidFill>
                <a:latin typeface="Arial" panose="020B0604020202020204" pitchFamily="34" charset="0"/>
                <a:cs typeface="Arial" panose="020B0604020202020204" pitchFamily="34" charset="0"/>
              </a:rPr>
              <a:t>Q. </a:t>
            </a:r>
            <a:r>
              <a:rPr lang="es-GT" sz="1600" b="1" dirty="0" smtClean="0">
                <a:solidFill>
                  <a:srgbClr val="0070C0"/>
                </a:solidFill>
                <a:latin typeface="Arial" panose="020B0604020202020204" pitchFamily="34" charset="0"/>
                <a:cs typeface="Arial" panose="020B0604020202020204" pitchFamily="34" charset="0"/>
              </a:rPr>
              <a:t>118,051.00   </a:t>
            </a:r>
          </a:p>
          <a:p>
            <a:pPr marL="0" lvl="1" algn="just">
              <a:spcBef>
                <a:spcPct val="0"/>
              </a:spcBef>
            </a:pPr>
            <a:endParaRPr lang="es-GT" sz="9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00" b="0" dirty="0">
              <a:solidFill>
                <a:schemeClr val="tx1"/>
              </a:solidFill>
              <a:latin typeface="Arial" panose="020B0604020202020204" pitchFamily="34" charset="0"/>
              <a:cs typeface="Arial" panose="020B0604020202020204" pitchFamily="34" charset="0"/>
            </a:endParaRPr>
          </a:p>
          <a:p>
            <a:pPr algn="just">
              <a:lnSpc>
                <a:spcPct val="100000"/>
              </a:lnSpc>
            </a:pPr>
            <a:r>
              <a:rPr lang="es-GT" sz="1600" b="0" dirty="0">
                <a:solidFill>
                  <a:schemeClr val="tx1"/>
                </a:solidFill>
                <a:latin typeface="Arial" panose="020B0604020202020204" pitchFamily="34" charset="0"/>
                <a:cs typeface="Arial" panose="020B0604020202020204" pitchFamily="34" charset="0"/>
              </a:rPr>
              <a:t>Presupuesto pendiente de utilizar para la inversión</a:t>
            </a:r>
          </a:p>
          <a:p>
            <a:pPr marL="0" lvl="1" algn="just">
              <a:spcBef>
                <a:spcPct val="0"/>
              </a:spcBef>
            </a:pPr>
            <a:r>
              <a:rPr lang="es-GT" sz="1600" b="1" dirty="0">
                <a:solidFill>
                  <a:srgbClr val="0070C0"/>
                </a:solidFill>
                <a:latin typeface="Arial" panose="020B0604020202020204" pitchFamily="34" charset="0"/>
                <a:cs typeface="Arial" panose="020B0604020202020204" pitchFamily="34" charset="0"/>
              </a:rPr>
              <a:t>Q. </a:t>
            </a:r>
            <a:r>
              <a:rPr lang="es-GT" sz="1600" b="1" dirty="0" smtClean="0">
                <a:solidFill>
                  <a:srgbClr val="0070C0"/>
                </a:solidFill>
                <a:latin typeface="Arial" panose="020B0604020202020204" pitchFamily="34" charset="0"/>
                <a:cs typeface="Arial" panose="020B0604020202020204" pitchFamily="34" charset="0"/>
              </a:rPr>
              <a:t> 0.00</a:t>
            </a:r>
            <a:endParaRPr lang="es-GT" sz="1600" b="1" dirty="0">
              <a:solidFill>
                <a:srgbClr val="0070C0"/>
              </a:solidFill>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67D0DB10-AE31-47D2-A485-453D2186D26D}"/>
              </a:ext>
            </a:extLst>
          </p:cNvPr>
          <p:cNvSpPr txBox="1">
            <a:spLocks/>
          </p:cNvSpPr>
          <p:nvPr/>
        </p:nvSpPr>
        <p:spPr>
          <a:xfrm>
            <a:off x="2063178" y="1499819"/>
            <a:ext cx="6257013" cy="321798"/>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Contra la Corrupción</a:t>
            </a:r>
            <a:endParaRPr lang="es-GT"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Título 1">
            <a:extLst>
              <a:ext uri="{FF2B5EF4-FFF2-40B4-BE49-F238E27FC236}">
                <a16:creationId xmlns:a16="http://schemas.microsoft.com/office/drawing/2014/main" id="{67D0DB10-AE31-47D2-A485-453D2186D26D}"/>
              </a:ext>
            </a:extLst>
          </p:cNvPr>
          <p:cNvSpPr txBox="1">
            <a:spLocks/>
          </p:cNvSpPr>
          <p:nvPr/>
        </p:nvSpPr>
        <p:spPr>
          <a:xfrm>
            <a:off x="2063177" y="3924387"/>
            <a:ext cx="6257013" cy="321798"/>
          </a:xfrm>
          <a:prstGeom prst="rect">
            <a:avLst/>
          </a:prstGeom>
          <a:solidFill>
            <a:srgbClr val="00B0F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de Asuntos Municipales</a:t>
            </a:r>
            <a:endParaRPr lang="es-GT"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Título 1">
            <a:extLst>
              <a:ext uri="{FF2B5EF4-FFF2-40B4-BE49-F238E27FC236}">
                <a16:creationId xmlns:a16="http://schemas.microsoft.com/office/drawing/2014/main" id="{E40743F2-234A-4544-BBAC-8877FB423F76}"/>
              </a:ext>
            </a:extLst>
          </p:cNvPr>
          <p:cNvSpPr txBox="1">
            <a:spLocks/>
          </p:cNvSpPr>
          <p:nvPr/>
        </p:nvSpPr>
        <p:spPr>
          <a:xfrm>
            <a:off x="8649629" y="3838285"/>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82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400" b="0" dirty="0">
                <a:latin typeface="Arial" panose="020B0604020202020204" pitchFamily="34" charset="0"/>
                <a:cs typeface="Arial" panose="020B0604020202020204" pitchFamily="34" charset="0"/>
              </a:rPr>
              <a:t>Para la </a:t>
            </a:r>
            <a:r>
              <a:rPr lang="es-GT"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a:t>
            </a:r>
            <a:r>
              <a:rPr lang="es-GT"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es-GT"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Asuntos Municipales </a:t>
            </a:r>
            <a:r>
              <a:rPr lang="es-GT" sz="2200" b="0" dirty="0" smtClean="0">
                <a:solidFill>
                  <a:schemeClr val="tx1"/>
                </a:solidFill>
                <a:latin typeface="Arial" panose="020B0604020202020204" pitchFamily="34" charset="0"/>
                <a:cs typeface="Arial" panose="020B0604020202020204" pitchFamily="34" charset="0"/>
              </a:rPr>
              <a:t>este rubro constituye el 2.60</a:t>
            </a:r>
            <a:r>
              <a:rPr lang="es-GT" sz="2200" dirty="0" smtClean="0">
                <a:solidFill>
                  <a:schemeClr val="tx1"/>
                </a:solidFill>
                <a:latin typeface="Arial" panose="020B0604020202020204" pitchFamily="34" charset="0"/>
                <a:cs typeface="Arial" panose="020B0604020202020204" pitchFamily="34" charset="0"/>
              </a:rPr>
              <a:t>%</a:t>
            </a:r>
            <a:r>
              <a:rPr lang="es-GT" sz="2200" b="0" dirty="0" smtClean="0">
                <a:solidFill>
                  <a:schemeClr val="tx1"/>
                </a:solidFill>
                <a:latin typeface="Arial" panose="020B0604020202020204" pitchFamily="34" charset="0"/>
                <a:cs typeface="Arial" panose="020B0604020202020204" pitchFamily="34" charset="0"/>
              </a:rPr>
              <a:t> del </a:t>
            </a:r>
            <a:r>
              <a:rPr lang="es-GT" sz="2200" b="0" dirty="0">
                <a:solidFill>
                  <a:schemeClr val="tx1"/>
                </a:solidFill>
                <a:latin typeface="Arial" panose="020B0604020202020204" pitchFamily="34" charset="0"/>
                <a:cs typeface="Arial" panose="020B0604020202020204" pitchFamily="34" charset="0"/>
              </a:rPr>
              <a:t>total </a:t>
            </a:r>
            <a:r>
              <a:rPr lang="es-GT" sz="2200" b="0" dirty="0" smtClean="0">
                <a:solidFill>
                  <a:schemeClr val="tx1"/>
                </a:solidFill>
                <a:latin typeface="Arial" panose="020B0604020202020204" pitchFamily="34" charset="0"/>
                <a:cs typeface="Arial" panose="020B0604020202020204" pitchFamily="34" charset="0"/>
              </a:rPr>
              <a:t>de su presupuesto.</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13" name="Imagen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834" y="1831222"/>
            <a:ext cx="1690344" cy="1547999"/>
          </a:xfrm>
          <a:prstGeom prst="rect">
            <a:avLst/>
          </a:prstGeom>
        </p:spPr>
      </p:pic>
      <p:pic>
        <p:nvPicPr>
          <p:cNvPr id="14" name="Imagen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552" y="4341892"/>
            <a:ext cx="1718625" cy="1172788"/>
          </a:xfrm>
          <a:prstGeom prst="rect">
            <a:avLst/>
          </a:prstGeom>
        </p:spPr>
      </p:pic>
      <p:sp>
        <p:nvSpPr>
          <p:cNvPr id="4" name="Marcador de número de diapositiva 3"/>
          <p:cNvSpPr>
            <a:spLocks noGrp="1"/>
          </p:cNvSpPr>
          <p:nvPr>
            <p:ph type="sldNum" sz="quarter" idx="12"/>
          </p:nvPr>
        </p:nvSpPr>
        <p:spPr/>
        <p:txBody>
          <a:bodyPr/>
          <a:lstStyle/>
          <a:p>
            <a:fld id="{AC1786D2-DB81-A449-B4DB-38FB3FA40359}" type="slidenum">
              <a:rPr lang="es-GT" smtClean="0"/>
              <a:t>17</a:t>
            </a:fld>
            <a:endParaRPr lang="es-GT"/>
          </a:p>
        </p:txBody>
      </p:sp>
    </p:spTree>
    <p:extLst>
      <p:ext uri="{BB962C8B-B14F-4D97-AF65-F5344CB8AC3E}">
        <p14:creationId xmlns:p14="http://schemas.microsoft.com/office/powerpoint/2010/main" val="2701061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2143880" y="754012"/>
            <a:ext cx="8798940" cy="54708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s-GT" sz="2800" b="1" dirty="0">
                <a:latin typeface="Arial" panose="020B0604020202020204" pitchFamily="34" charset="0"/>
                <a:cs typeface="Arial" panose="020B0604020202020204" pitchFamily="34" charset="0"/>
              </a:rPr>
              <a:t>¿</a:t>
            </a:r>
            <a:r>
              <a:rPr lang="es-GT" sz="1000" b="1" dirty="0">
                <a:latin typeface="Arial" panose="020B0604020202020204" pitchFamily="34" charset="0"/>
                <a:cs typeface="Arial" panose="020B0604020202020204" pitchFamily="34" charset="0"/>
              </a:rPr>
              <a:t> </a:t>
            </a:r>
            <a:r>
              <a:rPr lang="es-GT" sz="2800" b="1" dirty="0">
                <a:latin typeface="Arial" panose="020B0604020202020204" pitchFamily="34" charset="0"/>
                <a:cs typeface="Arial" panose="020B0604020202020204" pitchFamily="34" charset="0"/>
              </a:rPr>
              <a:t>QUE FINALIDADES ATIENDE LA SECRETARÍA GENERAL DE LA PRESIDENCIA DE LA </a:t>
            </a:r>
            <a:r>
              <a:rPr lang="es-GT" sz="2800" b="1" dirty="0" smtClean="0">
                <a:latin typeface="Arial" panose="020B0604020202020204" pitchFamily="34" charset="0"/>
                <a:cs typeface="Arial" panose="020B0604020202020204" pitchFamily="34" charset="0"/>
              </a:rPr>
              <a:t>REPÚBLICA</a:t>
            </a:r>
            <a:r>
              <a:rPr lang="es-GT" sz="2800" dirty="0" smtClean="0">
                <a:latin typeface="Arial" panose="020B0604020202020204" pitchFamily="34" charset="0"/>
                <a:cs typeface="Arial" panose="020B0604020202020204" pitchFamily="34" charset="0"/>
              </a:rPr>
              <a:t>?</a:t>
            </a:r>
            <a:endParaRPr lang="es-GT" sz="2800" b="1" dirty="0">
              <a:latin typeface="Arial" panose="020B0604020202020204" pitchFamily="34" charset="0"/>
              <a:cs typeface="Arial" panose="020B0604020202020204" pitchFamily="34" charset="0"/>
            </a:endParaRPr>
          </a:p>
        </p:txBody>
      </p:sp>
      <p:pic>
        <p:nvPicPr>
          <p:cNvPr id="8" name="Picture 2" descr="Target arm | Icono Gratis">
            <a:extLst>
              <a:ext uri="{FF2B5EF4-FFF2-40B4-BE49-F238E27FC236}">
                <a16:creationId xmlns:a16="http://schemas.microsoft.com/office/drawing/2014/main" id="{5F459389-D2A5-A070-9E54-AB43C1814A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54" y="313209"/>
            <a:ext cx="1477870" cy="1477870"/>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7E05D628-EB45-7A92-CE7E-E2C2FB97F0D9}"/>
              </a:ext>
            </a:extLst>
          </p:cNvPr>
          <p:cNvSpPr txBox="1">
            <a:spLocks/>
          </p:cNvSpPr>
          <p:nvPr/>
        </p:nvSpPr>
        <p:spPr>
          <a:xfrm>
            <a:off x="439271" y="1816459"/>
            <a:ext cx="11000254"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De acuerdo con el Manual de Clasificaciones Presupuestarias para el Sector Público de Guatemala, la principal finalidad que se atiende es Servicios Públicos Generales con un </a:t>
            </a:r>
            <a:r>
              <a:rPr lang="es-GT" sz="2000" dirty="0">
                <a:solidFill>
                  <a:schemeClr val="tx1"/>
                </a:solidFill>
                <a:latin typeface="Arial" panose="020B0604020202020204" pitchFamily="34" charset="0"/>
                <a:cs typeface="Arial" panose="020B0604020202020204" pitchFamily="34" charset="0"/>
              </a:rPr>
              <a:t>100%</a:t>
            </a:r>
            <a:r>
              <a:rPr lang="es-GT" sz="2000" b="0" dirty="0">
                <a:solidFill>
                  <a:schemeClr val="tx1"/>
                </a:solidFill>
                <a:latin typeface="Arial" panose="020B0604020202020204" pitchFamily="34" charset="0"/>
                <a:cs typeface="Arial" panose="020B0604020202020204" pitchFamily="34" charset="0"/>
              </a:rPr>
              <a:t> del presupuesto total de la Secretaría General de la Presidencia de la </a:t>
            </a:r>
            <a:r>
              <a:rPr lang="es-GT" sz="2000" b="0" dirty="0" smtClean="0">
                <a:solidFill>
                  <a:schemeClr val="tx1"/>
                </a:solidFill>
                <a:latin typeface="Arial" panose="020B0604020202020204" pitchFamily="34" charset="0"/>
                <a:cs typeface="Arial" panose="020B0604020202020204" pitchFamily="34" charset="0"/>
              </a:rPr>
              <a:t>República, Comisión Presidencial </a:t>
            </a:r>
            <a:r>
              <a:rPr lang="es-GT" sz="2000" b="0" dirty="0">
                <a:solidFill>
                  <a:schemeClr val="tx1"/>
                </a:solidFill>
                <a:latin typeface="Arial" panose="020B0604020202020204" pitchFamily="34" charset="0"/>
                <a:cs typeface="Arial" panose="020B0604020202020204" pitchFamily="34" charset="0"/>
              </a:rPr>
              <a:t>Contra la Corrupción </a:t>
            </a:r>
            <a:r>
              <a:rPr lang="es-GT" sz="2000" b="0" dirty="0" smtClean="0">
                <a:solidFill>
                  <a:schemeClr val="tx1"/>
                </a:solidFill>
                <a:latin typeface="Arial" panose="020B0604020202020204" pitchFamily="34" charset="0"/>
                <a:cs typeface="Arial" panose="020B0604020202020204" pitchFamily="34" charset="0"/>
              </a:rPr>
              <a:t>y </a:t>
            </a:r>
            <a:r>
              <a:rPr lang="es-GT" sz="2000" b="0" dirty="0">
                <a:solidFill>
                  <a:schemeClr val="tx1"/>
                </a:solidFill>
                <a:latin typeface="Arial" panose="020B0604020202020204" pitchFamily="34" charset="0"/>
                <a:cs typeface="Arial" panose="020B0604020202020204" pitchFamily="34" charset="0"/>
              </a:rPr>
              <a:t>Comisión </a:t>
            </a:r>
            <a:r>
              <a:rPr lang="es-GT" sz="2000" b="0" dirty="0" smtClean="0">
                <a:solidFill>
                  <a:schemeClr val="tx1"/>
                </a:solidFill>
                <a:latin typeface="Arial" panose="020B0604020202020204" pitchFamily="34" charset="0"/>
                <a:cs typeface="Arial" panose="020B0604020202020204" pitchFamily="34" charset="0"/>
              </a:rPr>
              <a:t>Presidencial de Asuntos </a:t>
            </a:r>
            <a:r>
              <a:rPr lang="es-GT" sz="2000" b="0" dirty="0">
                <a:solidFill>
                  <a:schemeClr val="tx1"/>
                </a:solidFill>
                <a:latin typeface="Arial" panose="020B0604020202020204" pitchFamily="34" charset="0"/>
                <a:cs typeface="Arial" panose="020B0604020202020204" pitchFamily="34" charset="0"/>
              </a:rPr>
              <a:t>Municipales.</a:t>
            </a:r>
            <a:endParaRPr lang="es-GT" sz="2000" b="0" dirty="0">
              <a:solidFill>
                <a:schemeClr val="accent1">
                  <a:lumMod val="50000"/>
                </a:schemeClr>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3" name="Marcador de número de diapositiva 2"/>
          <p:cNvSpPr>
            <a:spLocks noGrp="1"/>
          </p:cNvSpPr>
          <p:nvPr>
            <p:ph type="sldNum" sz="quarter" idx="12"/>
          </p:nvPr>
        </p:nvSpPr>
        <p:spPr/>
        <p:txBody>
          <a:bodyPr/>
          <a:lstStyle/>
          <a:p>
            <a:fld id="{AC1786D2-DB81-A449-B4DB-38FB3FA40359}" type="slidenum">
              <a:rPr lang="es-GT" smtClean="0"/>
              <a:t>18</a:t>
            </a:fld>
            <a:endParaRPr lang="es-GT"/>
          </a:p>
        </p:txBody>
      </p:sp>
    </p:spTree>
    <p:extLst>
      <p:ext uri="{BB962C8B-B14F-4D97-AF65-F5344CB8AC3E}">
        <p14:creationId xmlns:p14="http://schemas.microsoft.com/office/powerpoint/2010/main" val="1622892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689834" y="480467"/>
            <a:ext cx="8798940" cy="54708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800" b="1" dirty="0">
                <a:latin typeface="Arial" panose="020B0604020202020204" pitchFamily="34" charset="0"/>
                <a:cs typeface="Arial" panose="020B0604020202020204" pitchFamily="34" charset="0"/>
              </a:rPr>
              <a:t>EJECUCIÓN PRESUPUESTARIA POR FINALIDAD AL TERCER CUATRIMESTRE 2022</a:t>
            </a:r>
            <a:endParaRPr kumimoji="0" lang="es-GT"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graphicFrame>
        <p:nvGraphicFramePr>
          <p:cNvPr id="5" name="Gráfico 4">
            <a:extLst>
              <a:ext uri="{FF2B5EF4-FFF2-40B4-BE49-F238E27FC236}">
                <a16:creationId xmlns:a16="http://schemas.microsoft.com/office/drawing/2014/main" id="{B78277C6-A84A-4603-A315-C3389A552752}"/>
              </a:ext>
            </a:extLst>
          </p:cNvPr>
          <p:cNvGraphicFramePr/>
          <p:nvPr>
            <p:extLst>
              <p:ext uri="{D42A27DB-BD31-4B8C-83A1-F6EECF244321}">
                <p14:modId xmlns:p14="http://schemas.microsoft.com/office/powerpoint/2010/main" val="4009677911"/>
              </p:ext>
            </p:extLst>
          </p:nvPr>
        </p:nvGraphicFramePr>
        <p:xfrm>
          <a:off x="1753386" y="1695818"/>
          <a:ext cx="8173039" cy="4270343"/>
        </p:xfrm>
        <a:graphic>
          <a:graphicData uri="http://schemas.openxmlformats.org/drawingml/2006/chart">
            <c:chart xmlns:c="http://schemas.openxmlformats.org/drawingml/2006/chart" xmlns:r="http://schemas.openxmlformats.org/officeDocument/2006/relationships" r:id="rId4"/>
          </a:graphicData>
        </a:graphic>
      </p:graphicFrame>
      <p:sp>
        <p:nvSpPr>
          <p:cNvPr id="6" name="Cuadro de texto 17"/>
          <p:cNvSpPr txBox="1"/>
          <p:nvPr/>
        </p:nvSpPr>
        <p:spPr>
          <a:xfrm>
            <a:off x="2017335" y="1301904"/>
            <a:ext cx="7654565" cy="393913"/>
          </a:xfrm>
          <a:prstGeom prst="rect">
            <a:avLst/>
          </a:prstGeom>
          <a:solidFill>
            <a:schemeClr val="accent5">
              <a:lumMod val="7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600" b="1" dirty="0" smtClean="0">
                <a:effectLst/>
                <a:latin typeface="Arial" panose="020B0604020202020204" pitchFamily="34" charset="0"/>
                <a:ea typeface="Calibri" panose="020F0502020204030204" pitchFamily="34" charset="0"/>
                <a:cs typeface="Arial" panose="020B0604020202020204" pitchFamily="34" charset="0"/>
              </a:rPr>
              <a:t>Secretaría General de la Presidencia de la República</a:t>
            </a:r>
            <a:endParaRPr lang="es-GT"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Marcador de número de diapositiva 2"/>
          <p:cNvSpPr>
            <a:spLocks noGrp="1"/>
          </p:cNvSpPr>
          <p:nvPr>
            <p:ph type="sldNum" sz="quarter" idx="12"/>
          </p:nvPr>
        </p:nvSpPr>
        <p:spPr/>
        <p:txBody>
          <a:bodyPr/>
          <a:lstStyle/>
          <a:p>
            <a:fld id="{AC1786D2-DB81-A449-B4DB-38FB3FA40359}" type="slidenum">
              <a:rPr lang="es-GT" smtClean="0"/>
              <a:t>19</a:t>
            </a:fld>
            <a:endParaRPr lang="es-GT"/>
          </a:p>
        </p:txBody>
      </p:sp>
    </p:spTree>
    <p:extLst>
      <p:ext uri="{BB962C8B-B14F-4D97-AF65-F5344CB8AC3E}">
        <p14:creationId xmlns:p14="http://schemas.microsoft.com/office/powerpoint/2010/main" val="1613508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6">
            <a:extLst>
              <a:ext uri="{FF2B5EF4-FFF2-40B4-BE49-F238E27FC236}">
                <a16:creationId xmlns:a16="http://schemas.microsoft.com/office/drawing/2014/main" id="{18262C89-C627-47B8-A075-7CF424768A2F}"/>
              </a:ext>
            </a:extLst>
          </p:cNvPr>
          <p:cNvSpPr txBox="1">
            <a:spLocks/>
          </p:cNvSpPr>
          <p:nvPr/>
        </p:nvSpPr>
        <p:spPr>
          <a:xfrm>
            <a:off x="846159" y="1786551"/>
            <a:ext cx="10646230" cy="4614170"/>
          </a:xfrm>
          <a:prstGeom prst="rect">
            <a:avLst/>
          </a:prstGeom>
          <a:noFill/>
          <a:ln>
            <a:noFill/>
          </a:ln>
        </p:spPr>
        <p:txBody>
          <a:bodyPr spcFirstLastPara="1" wrap="square" lIns="91425" tIns="45700" rIns="91425" bIns="45700" anchor="t" anchorCtr="0">
            <a:normAutofit fontScale="40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lvl="1" indent="0" algn="just">
              <a:lnSpc>
                <a:spcPct val="150000"/>
              </a:lnSpc>
              <a:buNone/>
            </a:pPr>
            <a:r>
              <a:rPr lang="es-GT" sz="2800" dirty="0">
                <a:latin typeface="Arial" panose="020B0604020202020204" pitchFamily="34" charset="0"/>
                <a:cs typeface="Arial" panose="020B0604020202020204" pitchFamily="34" charset="0"/>
              </a:rPr>
              <a:t>De conformidad con las normas que regulan su funcionamiento, las principales funciones son:</a:t>
            </a:r>
          </a:p>
          <a:p>
            <a:pPr lvl="1" algn="just">
              <a:lnSpc>
                <a:spcPct val="150000"/>
              </a:lnSpc>
              <a:buClr>
                <a:srgbClr val="0070C0"/>
              </a:buClr>
              <a:buFont typeface="Wingdings" panose="05000000000000000000" pitchFamily="2" charset="2"/>
              <a:buChar char="§"/>
            </a:pPr>
            <a:r>
              <a:rPr lang="es-MX" sz="2800" dirty="0">
                <a:latin typeface="Arial" panose="020B0604020202020204" pitchFamily="34" charset="0"/>
                <a:cs typeface="Arial" panose="020B0604020202020204" pitchFamily="34" charset="0"/>
              </a:rPr>
              <a:t>Dar fe administrativa de los Acuerdos Gubernativos y demás disposiciones del Presidente de la República, suscribiéndolos.</a:t>
            </a:r>
          </a:p>
          <a:p>
            <a:pPr lvl="1" algn="just">
              <a:lnSpc>
                <a:spcPct val="150000"/>
              </a:lnSpc>
              <a:buClr>
                <a:srgbClr val="0070C0"/>
              </a:buClr>
              <a:buFont typeface="Wingdings" panose="05000000000000000000" pitchFamily="2" charset="2"/>
              <a:buChar char="§"/>
            </a:pPr>
            <a:r>
              <a:rPr lang="es-MX" sz="2800" dirty="0">
                <a:latin typeface="Arial" panose="020B0604020202020204" pitchFamily="34" charset="0"/>
                <a:cs typeface="Arial" panose="020B0604020202020204" pitchFamily="34" charset="0"/>
              </a:rPr>
              <a:t>Distribuir las consultas técnicas y legales a los órganos de asesoría de la Presidencia.</a:t>
            </a:r>
          </a:p>
          <a:p>
            <a:pPr lvl="1" algn="just">
              <a:lnSpc>
                <a:spcPct val="150000"/>
              </a:lnSpc>
              <a:buClr>
                <a:srgbClr val="0070C0"/>
              </a:buClr>
              <a:buFont typeface="Wingdings" panose="05000000000000000000" pitchFamily="2" charset="2"/>
              <a:buChar char="§"/>
            </a:pPr>
            <a:r>
              <a:rPr lang="es-MX" sz="2800" dirty="0">
                <a:latin typeface="Arial" panose="020B0604020202020204" pitchFamily="34" charset="0"/>
                <a:cs typeface="Arial" panose="020B0604020202020204" pitchFamily="34" charset="0"/>
              </a:rPr>
              <a:t>Revisar los expedientes que se sometan a conocimiento y aprobación del Presidente de la República.</a:t>
            </a:r>
          </a:p>
          <a:p>
            <a:pPr lvl="1" algn="just">
              <a:lnSpc>
                <a:spcPct val="150000"/>
              </a:lnSpc>
              <a:buClr>
                <a:srgbClr val="0070C0"/>
              </a:buClr>
              <a:buFont typeface="Wingdings" panose="05000000000000000000" pitchFamily="2" charset="2"/>
              <a:buChar char="§"/>
            </a:pPr>
            <a:r>
              <a:rPr lang="es-MX" sz="2800" dirty="0">
                <a:latin typeface="Arial" panose="020B0604020202020204" pitchFamily="34" charset="0"/>
                <a:cs typeface="Arial" panose="020B0604020202020204" pitchFamily="34" charset="0"/>
              </a:rPr>
              <a:t>Velar porque el despacho del Presidente se tramite con la prontitud necesaria.</a:t>
            </a:r>
          </a:p>
          <a:p>
            <a:pPr lvl="1" algn="just">
              <a:lnSpc>
                <a:spcPct val="150000"/>
              </a:lnSpc>
              <a:buClr>
                <a:srgbClr val="0070C0"/>
              </a:buClr>
              <a:buFont typeface="Wingdings" panose="05000000000000000000" pitchFamily="2" charset="2"/>
              <a:buChar char="§"/>
            </a:pPr>
            <a:r>
              <a:rPr lang="es-GT" sz="2800" dirty="0">
                <a:latin typeface="Arial" panose="020B0604020202020204" pitchFamily="34" charset="0"/>
                <a:cs typeface="Arial" panose="020B0604020202020204" pitchFamily="34" charset="0"/>
              </a:rPr>
              <a:t>Tramitar los asuntos de Gobierno del Despacho del Presidente de la República;</a:t>
            </a:r>
          </a:p>
          <a:p>
            <a:pPr lvl="1" algn="just">
              <a:lnSpc>
                <a:spcPct val="150000"/>
              </a:lnSpc>
              <a:buClr>
                <a:srgbClr val="0070C0"/>
              </a:buClr>
              <a:buFont typeface="Wingdings" panose="05000000000000000000" pitchFamily="2" charset="2"/>
              <a:buChar char="§"/>
            </a:pPr>
            <a:r>
              <a:rPr lang="es-MX" sz="2800" dirty="0">
                <a:latin typeface="Arial" panose="020B0604020202020204" pitchFamily="34" charset="0"/>
                <a:cs typeface="Arial" panose="020B0604020202020204" pitchFamily="34" charset="0"/>
              </a:rPr>
              <a:t>Garantizar la seguridad y certeza jurídica del accionar de la Presidencia de la República;</a:t>
            </a:r>
            <a:endParaRPr lang="es-GT" sz="2800" dirty="0">
              <a:latin typeface="Arial" panose="020B0604020202020204" pitchFamily="34" charset="0"/>
              <a:cs typeface="Arial" panose="020B0604020202020204" pitchFamily="34" charset="0"/>
            </a:endParaRPr>
          </a:p>
          <a:p>
            <a:pPr lvl="1" algn="just">
              <a:lnSpc>
                <a:spcPct val="150000"/>
              </a:lnSpc>
              <a:buClr>
                <a:srgbClr val="0070C0"/>
              </a:buClr>
              <a:buFont typeface="Wingdings" panose="05000000000000000000" pitchFamily="2" charset="2"/>
              <a:buChar char="§"/>
            </a:pPr>
            <a:r>
              <a:rPr lang="es-GT" sz="2800" dirty="0">
                <a:latin typeface="Arial" panose="020B0604020202020204" pitchFamily="34" charset="0"/>
                <a:cs typeface="Arial" panose="020B0604020202020204" pitchFamily="34" charset="0"/>
              </a:rPr>
              <a:t>Actuar como enlace entre la Presidencia de la República y demás entidades del Organismo Ejecutivo;</a:t>
            </a:r>
          </a:p>
          <a:p>
            <a:pPr lvl="1" algn="just">
              <a:lnSpc>
                <a:spcPct val="150000"/>
              </a:lnSpc>
              <a:buClr>
                <a:srgbClr val="0070C0"/>
              </a:buClr>
              <a:buFont typeface="Wingdings" panose="05000000000000000000" pitchFamily="2" charset="2"/>
              <a:buChar char="§"/>
            </a:pPr>
            <a:r>
              <a:rPr lang="es-GT" sz="2800" dirty="0">
                <a:latin typeface="Arial" panose="020B0604020202020204" pitchFamily="34" charset="0"/>
                <a:cs typeface="Arial" panose="020B0604020202020204" pitchFamily="34" charset="0"/>
              </a:rPr>
              <a:t>Emitir circulares a los Ministerios de Estado, Secretarías de la Presidencia de la República y demás entidades de la Administración Pública, para dar fluidez a los asuntos o procedimientos administrativos que le son propios;</a:t>
            </a:r>
          </a:p>
          <a:p>
            <a:pPr lvl="1" algn="just">
              <a:lnSpc>
                <a:spcPct val="150000"/>
              </a:lnSpc>
              <a:buClr>
                <a:srgbClr val="0070C0"/>
              </a:buClr>
              <a:buFont typeface="Wingdings" panose="05000000000000000000" pitchFamily="2" charset="2"/>
              <a:buChar char="§"/>
            </a:pPr>
            <a:r>
              <a:rPr lang="es-MX" sz="2800" dirty="0">
                <a:latin typeface="Arial" panose="020B0604020202020204" pitchFamily="34" charset="0"/>
                <a:cs typeface="Arial" panose="020B0604020202020204" pitchFamily="34" charset="0"/>
              </a:rPr>
              <a:t>Ejercer, por delegación del Presidente de la República, el control de las entidades administrativas dependientes de la Presidencia de la República;</a:t>
            </a:r>
            <a:endParaRPr lang="es-GT" sz="2800" dirty="0">
              <a:latin typeface="Arial" panose="020B0604020202020204" pitchFamily="34" charset="0"/>
              <a:cs typeface="Arial" panose="020B0604020202020204" pitchFamily="34" charset="0"/>
            </a:endParaRPr>
          </a:p>
          <a:p>
            <a:pPr lvl="1" algn="just">
              <a:lnSpc>
                <a:spcPct val="150000"/>
              </a:lnSpc>
              <a:buClr>
                <a:srgbClr val="0070C0"/>
              </a:buClr>
              <a:buFont typeface="Wingdings" panose="05000000000000000000" pitchFamily="2" charset="2"/>
              <a:buChar char="§"/>
            </a:pPr>
            <a:r>
              <a:rPr lang="es-GT" sz="2800" dirty="0">
                <a:latin typeface="Arial" panose="020B0604020202020204" pitchFamily="34" charset="0"/>
                <a:cs typeface="Arial" panose="020B0604020202020204" pitchFamily="34" charset="0"/>
              </a:rPr>
              <a:t>Promover, por instrucciones del Presidente de la República, el régimen jurídico-administrativo del Estado que propicie la eficiencia y eficacia;</a:t>
            </a:r>
          </a:p>
          <a:p>
            <a:pPr lvl="1" algn="just">
              <a:lnSpc>
                <a:spcPct val="150000"/>
              </a:lnSpc>
              <a:buClr>
                <a:srgbClr val="0070C0"/>
              </a:buClr>
              <a:buFont typeface="Wingdings" panose="05000000000000000000" pitchFamily="2" charset="2"/>
              <a:buChar char="§"/>
            </a:pPr>
            <a:r>
              <a:rPr lang="es-MX" sz="2800" dirty="0">
                <a:latin typeface="Arial" panose="020B0604020202020204" pitchFamily="34" charset="0"/>
                <a:cs typeface="Arial" panose="020B0604020202020204" pitchFamily="34" charset="0"/>
              </a:rPr>
              <a:t>Coordinar, por instrucciones del Presidente de la República, porque la administración pública se desarrolle en armonía con los principios que la orientan.</a:t>
            </a:r>
            <a:endParaRPr lang="es-GT" sz="2800" dirty="0">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7" name="Título 1">
            <a:extLst>
              <a:ext uri="{FF2B5EF4-FFF2-40B4-BE49-F238E27FC236}">
                <a16:creationId xmlns:a16="http://schemas.microsoft.com/office/drawing/2014/main" id="{530AB1E2-E7D9-478E-8E9C-68FC91F36907}"/>
              </a:ext>
            </a:extLst>
          </p:cNvPr>
          <p:cNvSpPr txBox="1">
            <a:spLocks/>
          </p:cNvSpPr>
          <p:nvPr/>
        </p:nvSpPr>
        <p:spPr>
          <a:xfrm>
            <a:off x="1304431" y="1027557"/>
            <a:ext cx="9029177" cy="54708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s-GT" sz="2800" b="1" dirty="0">
                <a:latin typeface="Arial" panose="020B0604020202020204" pitchFamily="34" charset="0"/>
                <a:cs typeface="Arial" panose="020B0604020202020204" pitchFamily="34" charset="0"/>
              </a:rPr>
              <a:t>PRINCIPALES FUNCIONES DE </a:t>
            </a:r>
            <a:r>
              <a:rPr lang="es-MX" sz="2800" b="1" dirty="0" smtClean="0">
                <a:latin typeface="Arial" panose="020B0604020202020204" pitchFamily="34" charset="0"/>
                <a:cs typeface="Arial" panose="020B0604020202020204" pitchFamily="34" charset="0"/>
              </a:rPr>
              <a:t>SECRETARÍA </a:t>
            </a:r>
            <a:r>
              <a:rPr lang="es-MX" sz="2800" b="1" dirty="0">
                <a:latin typeface="Arial" panose="020B0604020202020204" pitchFamily="34" charset="0"/>
                <a:cs typeface="Arial" panose="020B0604020202020204" pitchFamily="34" charset="0"/>
              </a:rPr>
              <a:t>GENERAL DE LA PRESIDENCIA DE LA REPÚBLICA</a:t>
            </a:r>
            <a:endParaRPr lang="es-GT" sz="2800" b="1" dirty="0">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C1786D2-DB81-A449-B4DB-38FB3FA40359}" type="slidenum">
              <a:rPr lang="es-GT" smtClean="0"/>
              <a:t>2</a:t>
            </a:fld>
            <a:endParaRPr lang="es-GT"/>
          </a:p>
        </p:txBody>
      </p:sp>
    </p:spTree>
    <p:extLst>
      <p:ext uri="{BB962C8B-B14F-4D97-AF65-F5344CB8AC3E}">
        <p14:creationId xmlns:p14="http://schemas.microsoft.com/office/powerpoint/2010/main" val="1691346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689834" y="480467"/>
            <a:ext cx="8798940" cy="54708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800" b="1" dirty="0">
                <a:latin typeface="Arial" panose="020B0604020202020204" pitchFamily="34" charset="0"/>
                <a:cs typeface="Arial" panose="020B0604020202020204" pitchFamily="34" charset="0"/>
              </a:rPr>
              <a:t>EJECUCIÓN PRESUPUESTARIA POR FINALIDAD AL TERCER CUATRIMESTRE 2022</a:t>
            </a:r>
            <a:endParaRPr kumimoji="0" lang="es-GT"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2608" y="1563527"/>
            <a:ext cx="1363338" cy="1248530"/>
          </a:xfrm>
          <a:prstGeom prst="rect">
            <a:avLst/>
          </a:prstGeom>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9354" y="1659544"/>
            <a:ext cx="2166535" cy="1056497"/>
          </a:xfrm>
          <a:prstGeom prst="rect">
            <a:avLst/>
          </a:prstGeom>
        </p:spPr>
      </p:pic>
      <p:graphicFrame>
        <p:nvGraphicFramePr>
          <p:cNvPr id="9" name="Gráfico 8"/>
          <p:cNvGraphicFramePr>
            <a:graphicFrameLocks/>
          </p:cNvGraphicFramePr>
          <p:nvPr>
            <p:extLst>
              <p:ext uri="{D42A27DB-BD31-4B8C-83A1-F6EECF244321}">
                <p14:modId xmlns:p14="http://schemas.microsoft.com/office/powerpoint/2010/main" val="2320611034"/>
              </p:ext>
            </p:extLst>
          </p:nvPr>
        </p:nvGraphicFramePr>
        <p:xfrm>
          <a:off x="501622" y="3133118"/>
          <a:ext cx="5239302" cy="27533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Gráfico 9">
            <a:extLst>
              <a:ext uri="{FF2B5EF4-FFF2-40B4-BE49-F238E27FC236}">
                <a16:creationId xmlns:a16="http://schemas.microsoft.com/office/drawing/2014/main" id="{767B6C65-0CD0-40A3-9416-69F7F35C8F6A}"/>
              </a:ext>
            </a:extLst>
          </p:cNvPr>
          <p:cNvGraphicFramePr>
            <a:graphicFrameLocks/>
          </p:cNvGraphicFramePr>
          <p:nvPr>
            <p:extLst>
              <p:ext uri="{D42A27DB-BD31-4B8C-83A1-F6EECF244321}">
                <p14:modId xmlns:p14="http://schemas.microsoft.com/office/powerpoint/2010/main" val="1952778937"/>
              </p:ext>
            </p:extLst>
          </p:nvPr>
        </p:nvGraphicFramePr>
        <p:xfrm>
          <a:off x="6429079" y="3133118"/>
          <a:ext cx="5250731" cy="2753344"/>
        </p:xfrm>
        <a:graphic>
          <a:graphicData uri="http://schemas.openxmlformats.org/drawingml/2006/chart">
            <c:chart xmlns:c="http://schemas.openxmlformats.org/drawingml/2006/chart" xmlns:r="http://schemas.openxmlformats.org/officeDocument/2006/relationships" r:id="rId7"/>
          </a:graphicData>
        </a:graphic>
      </p:graphicFrame>
      <p:sp>
        <p:nvSpPr>
          <p:cNvPr id="11" name="Cuadro de texto 17"/>
          <p:cNvSpPr txBox="1"/>
          <p:nvPr/>
        </p:nvSpPr>
        <p:spPr>
          <a:xfrm>
            <a:off x="501622" y="2775264"/>
            <a:ext cx="5239302" cy="337352"/>
          </a:xfrm>
          <a:prstGeom prst="rect">
            <a:avLst/>
          </a:prstGeom>
          <a:solidFill>
            <a:schemeClr val="accent5">
              <a:lumMod val="7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400" b="1" dirty="0">
                <a:effectLst/>
                <a:latin typeface="Arial" panose="020B0604020202020204" pitchFamily="34" charset="0"/>
                <a:ea typeface="Calibri" panose="020F0502020204030204" pitchFamily="34" charset="0"/>
                <a:cs typeface="Arial" panose="020B0604020202020204" pitchFamily="34" charset="0"/>
              </a:rPr>
              <a:t>Comisión Presidencial Contra la Corrupción</a:t>
            </a:r>
            <a:endParaRPr lang="es-GT"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Cuadro de texto 120"/>
          <p:cNvSpPr txBox="1"/>
          <p:nvPr/>
        </p:nvSpPr>
        <p:spPr>
          <a:xfrm>
            <a:off x="6429079" y="2775262"/>
            <a:ext cx="5250731" cy="337354"/>
          </a:xfrm>
          <a:prstGeom prst="rect">
            <a:avLst/>
          </a:prstGeom>
          <a:solidFill>
            <a:srgbClr val="00B0F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400" b="1" dirty="0">
                <a:effectLst/>
                <a:latin typeface="Arial" panose="020B0604020202020204" pitchFamily="34" charset="0"/>
                <a:ea typeface="Calibri" panose="020F0502020204030204" pitchFamily="34" charset="0"/>
                <a:cs typeface="Arial" panose="020B0604020202020204" pitchFamily="34" charset="0"/>
              </a:rPr>
              <a:t>Comisión Presidencial de Asuntos Municipales</a:t>
            </a:r>
            <a:endParaRPr lang="es-GT"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Marcador de número de diapositiva 4"/>
          <p:cNvSpPr>
            <a:spLocks noGrp="1"/>
          </p:cNvSpPr>
          <p:nvPr>
            <p:ph type="sldNum" sz="quarter" idx="12"/>
          </p:nvPr>
        </p:nvSpPr>
        <p:spPr/>
        <p:txBody>
          <a:bodyPr/>
          <a:lstStyle/>
          <a:p>
            <a:fld id="{AC1786D2-DB81-A449-B4DB-38FB3FA40359}" type="slidenum">
              <a:rPr lang="es-GT" smtClean="0"/>
              <a:t>20</a:t>
            </a:fld>
            <a:endParaRPr lang="es-GT"/>
          </a:p>
        </p:txBody>
      </p:sp>
    </p:spTree>
    <p:extLst>
      <p:ext uri="{BB962C8B-B14F-4D97-AF65-F5344CB8AC3E}">
        <p14:creationId xmlns:p14="http://schemas.microsoft.com/office/powerpoint/2010/main" val="209493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2968834" y="2461468"/>
            <a:ext cx="734439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4000" b="1" i="0" u="none" strike="noStrike" kern="1200" cap="none" spc="0" normalizeH="0" baseline="0" noProof="0" dirty="0">
                <a:ln>
                  <a:noFill/>
                </a:ln>
                <a:solidFill>
                  <a:srgbClr val="FFC000"/>
                </a:solidFill>
                <a:effectLst/>
                <a:uLnTx/>
                <a:uFillTx/>
                <a:latin typeface="Montserrat" pitchFamily="2" charset="77"/>
                <a:ea typeface="+mn-ea"/>
                <a:cs typeface="+mn-cs"/>
              </a:rPr>
              <a:t>RESULTADOS ESPECÍFICOS</a:t>
            </a:r>
          </a:p>
          <a:p>
            <a:pPr marL="0" marR="0" lvl="0" indent="0" algn="ctr" defTabSz="914400" rtl="0" eaLnBrk="1" fontAlgn="auto" latinLnBrk="0" hangingPunct="1">
              <a:lnSpc>
                <a:spcPct val="100000"/>
              </a:lnSpc>
              <a:spcBef>
                <a:spcPts val="0"/>
              </a:spcBef>
              <a:spcAft>
                <a:spcPts val="0"/>
              </a:spcAft>
              <a:buClrTx/>
              <a:buSzTx/>
              <a:buFontTx/>
              <a:buNone/>
              <a:tabLst/>
              <a:defRPr/>
            </a:pPr>
            <a:r>
              <a:rPr lang="es-GT" sz="4000" b="1" dirty="0">
                <a:solidFill>
                  <a:prstClr val="white"/>
                </a:solidFill>
                <a:latin typeface="Montserrat" pitchFamily="2" charset="77"/>
              </a:rPr>
              <a:t>PRINCIPALES AVANCES Y RESULTADOS</a:t>
            </a:r>
            <a:endParaRPr kumimoji="0" lang="es-GT" sz="4000" b="1" i="0" u="none" strike="noStrike" kern="1200" cap="none" spc="0" normalizeH="0" baseline="0" noProof="0" dirty="0">
              <a:ln>
                <a:noFill/>
              </a:ln>
              <a:solidFill>
                <a:prstClr val="white"/>
              </a:solidFill>
              <a:effectLst/>
              <a:uLnTx/>
              <a:uFillTx/>
              <a:latin typeface="Montserrat" pitchFamily="2" charset="77"/>
              <a:ea typeface="+mn-ea"/>
              <a:cs typeface="+mn-cs"/>
            </a:endParaRPr>
          </a:p>
        </p:txBody>
      </p:sp>
      <p:sp>
        <p:nvSpPr>
          <p:cNvPr id="7" name="Elipse 6">
            <a:extLst>
              <a:ext uri="{FF2B5EF4-FFF2-40B4-BE49-F238E27FC236}">
                <a16:creationId xmlns:a16="http://schemas.microsoft.com/office/drawing/2014/main" id="{CAD103A4-3EDE-631B-A7DD-8A5E10EFEAB6}"/>
              </a:ext>
            </a:extLst>
          </p:cNvPr>
          <p:cNvSpPr/>
          <p:nvPr/>
        </p:nvSpPr>
        <p:spPr>
          <a:xfrm>
            <a:off x="976185" y="2461468"/>
            <a:ext cx="1768846" cy="1768846"/>
          </a:xfrm>
          <a:prstGeom prst="ellipse">
            <a:avLst/>
          </a:prstGeom>
          <a:solidFill>
            <a:srgbClr val="C0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sz="5400" b="1" dirty="0">
                <a:solidFill>
                  <a:srgbClr val="001E6C"/>
                </a:solidFill>
                <a:latin typeface="Montserrat ExtraBold" pitchFamily="2" charset="77"/>
              </a:rPr>
              <a:t>2</a:t>
            </a:r>
            <a:endParaRPr kumimoji="0" lang="es-GT" sz="5400" b="1" i="0" u="none" strike="noStrike" kern="1200" cap="none" spc="0" normalizeH="0" baseline="0" noProof="0" dirty="0">
              <a:ln>
                <a:noFill/>
              </a:ln>
              <a:solidFill>
                <a:srgbClr val="001E6C"/>
              </a:solidFill>
              <a:effectLst/>
              <a:uLnTx/>
              <a:uFillTx/>
              <a:latin typeface="Montserrat ExtraBold" pitchFamily="2" charset="77"/>
              <a:ea typeface="+mn-ea"/>
              <a:cs typeface="+mn-cs"/>
            </a:endParaRPr>
          </a:p>
        </p:txBody>
      </p:sp>
      <p:sp>
        <p:nvSpPr>
          <p:cNvPr id="2" name="Marcador de número de diapositiva 1"/>
          <p:cNvSpPr>
            <a:spLocks noGrp="1"/>
          </p:cNvSpPr>
          <p:nvPr>
            <p:ph type="sldNum" sz="quarter" idx="12"/>
          </p:nvPr>
        </p:nvSpPr>
        <p:spPr/>
        <p:txBody>
          <a:bodyPr/>
          <a:lstStyle/>
          <a:p>
            <a:fld id="{AC1786D2-DB81-A449-B4DB-38FB3FA40359}" type="slidenum">
              <a:rPr lang="es-GT" smtClean="0"/>
              <a:t>21</a:t>
            </a:fld>
            <a:endParaRPr lang="es-GT"/>
          </a:p>
        </p:txBody>
      </p:sp>
    </p:spTree>
    <p:extLst>
      <p:ext uri="{BB962C8B-B14F-4D97-AF65-F5344CB8AC3E}">
        <p14:creationId xmlns:p14="http://schemas.microsoft.com/office/powerpoint/2010/main" val="163265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EBE1786A-DC88-4AE6-87C4-CB693E7650A1}"/>
              </a:ext>
            </a:extLst>
          </p:cNvPr>
          <p:cNvSpPr txBox="1">
            <a:spLocks/>
          </p:cNvSpPr>
          <p:nvPr/>
        </p:nvSpPr>
        <p:spPr>
          <a:xfrm>
            <a:off x="2567512" y="408665"/>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8" name="Marcador de contenido 6">
            <a:extLst>
              <a:ext uri="{FF2B5EF4-FFF2-40B4-BE49-F238E27FC236}">
                <a16:creationId xmlns:a16="http://schemas.microsoft.com/office/drawing/2014/main" id="{FDEFACA7-B903-4B3E-851C-F8FB7B3942D0}"/>
              </a:ext>
            </a:extLst>
          </p:cNvPr>
          <p:cNvSpPr txBox="1">
            <a:spLocks/>
          </p:cNvSpPr>
          <p:nvPr/>
        </p:nvSpPr>
        <p:spPr>
          <a:xfrm>
            <a:off x="373656" y="1837115"/>
            <a:ext cx="5998863" cy="376240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200000"/>
              </a:lnSpc>
              <a:buNone/>
            </a:pPr>
            <a:r>
              <a:rPr lang="es-MX" sz="1400" dirty="0">
                <a:latin typeface="Arial" panose="020B0604020202020204" pitchFamily="34" charset="0"/>
                <a:cs typeface="Arial" panose="020B0604020202020204" pitchFamily="34" charset="0"/>
              </a:rPr>
              <a:t>A través de la Secretaría General de la Presidencia de la República, </a:t>
            </a:r>
            <a:r>
              <a:rPr lang="es-MX" sz="1400" dirty="0" smtClean="0">
                <a:latin typeface="Arial" panose="020B0604020202020204" pitchFamily="34" charset="0"/>
                <a:cs typeface="Arial" panose="020B0604020202020204" pitchFamily="34" charset="0"/>
              </a:rPr>
              <a:t>durante el tercer cuatrimestre de 2022 se </a:t>
            </a:r>
            <a:r>
              <a:rPr lang="es-MX" sz="1400" dirty="0">
                <a:latin typeface="Arial" panose="020B0604020202020204" pitchFamily="34" charset="0"/>
                <a:cs typeface="Arial" panose="020B0604020202020204" pitchFamily="34" charset="0"/>
              </a:rPr>
              <a:t>presentaron </a:t>
            </a:r>
            <a:r>
              <a:rPr lang="es-MX" sz="1400" dirty="0" smtClean="0">
                <a:latin typeface="Arial" panose="020B0604020202020204" pitchFamily="34" charset="0"/>
                <a:cs typeface="Arial" panose="020B0604020202020204" pitchFamily="34" charset="0"/>
              </a:rPr>
              <a:t>6 </a:t>
            </a:r>
            <a:r>
              <a:rPr lang="es-MX" sz="1400" dirty="0">
                <a:latin typeface="Arial" panose="020B0604020202020204" pitchFamily="34" charset="0"/>
                <a:cs typeface="Arial" panose="020B0604020202020204" pitchFamily="34" charset="0"/>
              </a:rPr>
              <a:t>iniciativas de ley al Congreso de la República</a:t>
            </a:r>
            <a:r>
              <a:rPr lang="es-MX" sz="1400" dirty="0" smtClean="0">
                <a:latin typeface="Arial" panose="020B0604020202020204" pitchFamily="34" charset="0"/>
                <a:cs typeface="Arial" panose="020B0604020202020204" pitchFamily="34" charset="0"/>
              </a:rPr>
              <a:t>, completando un total de </a:t>
            </a:r>
            <a:r>
              <a:rPr lang="es-MX"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23</a:t>
            </a:r>
            <a:r>
              <a:rPr lang="es-MX" sz="1400" dirty="0" smtClean="0">
                <a:latin typeface="Arial" panose="020B0604020202020204" pitchFamily="34" charset="0"/>
                <a:cs typeface="Arial" panose="020B0604020202020204" pitchFamily="34" charset="0"/>
              </a:rPr>
              <a:t> iniciativas de ley presentadas de enero a diciembre 2022, lo que contribuye en </a:t>
            </a:r>
            <a:r>
              <a:rPr lang="es-MX" sz="1400" dirty="0">
                <a:latin typeface="Arial" panose="020B0604020202020204" pitchFamily="34" charset="0"/>
                <a:cs typeface="Arial" panose="020B0604020202020204" pitchFamily="34" charset="0"/>
              </a:rPr>
              <a:t>una de las metas establecidas en la Política General de Gobierno 2020-2024, siendo la siguiente: </a:t>
            </a:r>
            <a:endParaRPr lang="es-MX" sz="1400" dirty="0" smtClean="0">
              <a:latin typeface="Arial" panose="020B0604020202020204" pitchFamily="34" charset="0"/>
              <a:cs typeface="Arial" panose="020B0604020202020204" pitchFamily="34" charset="0"/>
            </a:endParaRPr>
          </a:p>
          <a:p>
            <a:pPr marL="0" indent="0" algn="ctr">
              <a:lnSpc>
                <a:spcPct val="200000"/>
              </a:lnSpc>
              <a:buNone/>
            </a:pPr>
            <a:r>
              <a:rPr lang="es-MX" sz="1400" b="1" i="1" dirty="0" smtClean="0">
                <a:latin typeface="Arial" panose="020B0604020202020204" pitchFamily="34" charset="0"/>
                <a:cs typeface="Arial" panose="020B0604020202020204" pitchFamily="34" charset="0"/>
              </a:rPr>
              <a:t>“</a:t>
            </a:r>
            <a:r>
              <a:rPr lang="es-MX" sz="1400" b="1" i="1" dirty="0">
                <a:latin typeface="Arial" panose="020B0604020202020204" pitchFamily="34" charset="0"/>
                <a:cs typeface="Arial" panose="020B0604020202020204" pitchFamily="34" charset="0"/>
              </a:rPr>
              <a:t>Para el año 2023 se ha implementado la agenda legislativa en apoyo a la Política General de Gobierno 2020-2024 (58 iniciativas de ley presentadas al Congreso de la República).”</a:t>
            </a:r>
          </a:p>
        </p:txBody>
      </p:sp>
      <p:sp>
        <p:nvSpPr>
          <p:cNvPr id="9" name="CuadroTexto 8">
            <a:extLst>
              <a:ext uri="{FF2B5EF4-FFF2-40B4-BE49-F238E27FC236}">
                <a16:creationId xmlns:a16="http://schemas.microsoft.com/office/drawing/2014/main" id="{76DFDB85-8F6D-CC44-7271-0E53284AD93C}"/>
              </a:ext>
            </a:extLst>
          </p:cNvPr>
          <p:cNvSpPr txBox="1"/>
          <p:nvPr/>
        </p:nvSpPr>
        <p:spPr>
          <a:xfrm>
            <a:off x="620325" y="1071296"/>
            <a:ext cx="105357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2600" b="1" dirty="0" smtClean="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Iniciativas de Ley</a:t>
            </a:r>
            <a:endParaRPr kumimoji="0" lang="es-GT" sz="2600" b="1" i="0" u="none" strike="noStrike" kern="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rial"/>
            </a:endParaRPr>
          </a:p>
        </p:txBody>
      </p:sp>
      <p:pic>
        <p:nvPicPr>
          <p:cNvPr id="10" name="Imagen 9"/>
          <p:cNvPicPr>
            <a:picLocks noChangeAspect="1"/>
          </p:cNvPicPr>
          <p:nvPr/>
        </p:nvPicPr>
        <p:blipFill rotWithShape="1">
          <a:blip r:embed="rId4">
            <a:extLst>
              <a:ext uri="{28A0092B-C50C-407E-A947-70E740481C1C}">
                <a14:useLocalDpi xmlns:a14="http://schemas.microsoft.com/office/drawing/2010/main" val="0"/>
              </a:ext>
            </a:extLst>
          </a:blip>
          <a:srcRect l="14629" t="16692" r="13957" b="17054"/>
          <a:stretch/>
        </p:blipFill>
        <p:spPr>
          <a:xfrm>
            <a:off x="7343480" y="1921957"/>
            <a:ext cx="3638748" cy="33759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Marcador de número de diapositiva 1"/>
          <p:cNvSpPr>
            <a:spLocks noGrp="1"/>
          </p:cNvSpPr>
          <p:nvPr>
            <p:ph type="sldNum" sz="quarter" idx="12"/>
          </p:nvPr>
        </p:nvSpPr>
        <p:spPr/>
        <p:txBody>
          <a:bodyPr/>
          <a:lstStyle/>
          <a:p>
            <a:fld id="{AC1786D2-DB81-A449-B4DB-38FB3FA40359}" type="slidenum">
              <a:rPr lang="es-GT" smtClean="0"/>
              <a:t>22</a:t>
            </a:fld>
            <a:endParaRPr lang="es-GT"/>
          </a:p>
        </p:txBody>
      </p:sp>
    </p:spTree>
    <p:extLst>
      <p:ext uri="{BB962C8B-B14F-4D97-AF65-F5344CB8AC3E}">
        <p14:creationId xmlns:p14="http://schemas.microsoft.com/office/powerpoint/2010/main" val="694983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EBE1786A-DC88-4AE6-87C4-CB693E7650A1}"/>
              </a:ext>
            </a:extLst>
          </p:cNvPr>
          <p:cNvSpPr txBox="1">
            <a:spLocks/>
          </p:cNvSpPr>
          <p:nvPr/>
        </p:nvSpPr>
        <p:spPr>
          <a:xfrm>
            <a:off x="2124452" y="338827"/>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3" name="Marcador de contenido 6">
            <a:extLst>
              <a:ext uri="{FF2B5EF4-FFF2-40B4-BE49-F238E27FC236}">
                <a16:creationId xmlns:a16="http://schemas.microsoft.com/office/drawing/2014/main" id="{FDEFACA7-B903-4B3E-851C-F8FB7B3942D0}"/>
              </a:ext>
            </a:extLst>
          </p:cNvPr>
          <p:cNvSpPr txBox="1">
            <a:spLocks/>
          </p:cNvSpPr>
          <p:nvPr/>
        </p:nvSpPr>
        <p:spPr>
          <a:xfrm>
            <a:off x="722448" y="1461832"/>
            <a:ext cx="9477354" cy="4887764"/>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s-MX" sz="1400" dirty="0">
                <a:latin typeface="Arial" panose="020B0604020202020204" pitchFamily="34" charset="0"/>
                <a:cs typeface="Arial" panose="020B0604020202020204" pitchFamily="34" charset="0"/>
              </a:rPr>
              <a:t>Se brindó apoyo jurídico en la emisión de </a:t>
            </a:r>
            <a:r>
              <a:rPr lang="es-MX" sz="1400" dirty="0" smtClean="0">
                <a:latin typeface="Arial" panose="020B0604020202020204" pitchFamily="34" charset="0"/>
                <a:cs typeface="Arial" panose="020B0604020202020204" pitchFamily="34" charset="0"/>
              </a:rPr>
              <a:t>los </a:t>
            </a:r>
            <a:r>
              <a:rPr lang="es-MX" sz="1400" dirty="0">
                <a:latin typeface="Arial" panose="020B0604020202020204" pitchFamily="34" charset="0"/>
                <a:cs typeface="Arial" panose="020B0604020202020204" pitchFamily="34" charset="0"/>
              </a:rPr>
              <a:t>Acuerdos Gubernativos siguientes:</a:t>
            </a:r>
          </a:p>
          <a:p>
            <a:pPr algn="just">
              <a:lnSpc>
                <a:spcPct val="150000"/>
              </a:lnSpc>
            </a:pPr>
            <a:r>
              <a:rPr lang="es-MX" sz="1400" dirty="0" smtClean="0">
                <a:latin typeface="Arial" panose="020B0604020202020204" pitchFamily="34" charset="0"/>
                <a:cs typeface="Arial" panose="020B0604020202020204" pitchFamily="34" charset="0"/>
              </a:rPr>
              <a:t>Acuerdo </a:t>
            </a:r>
            <a:r>
              <a:rPr lang="es-MX" sz="1400" dirty="0">
                <a:latin typeface="Arial" panose="020B0604020202020204" pitchFamily="34" charset="0"/>
                <a:cs typeface="Arial" panose="020B0604020202020204" pitchFamily="34" charset="0"/>
              </a:rPr>
              <a:t>Gubernativo Número 267-2022 de fecha 25 de octubre de 2022 mediante el cual </a:t>
            </a:r>
            <a:r>
              <a:rPr lang="es-MX" sz="1400">
                <a:latin typeface="Arial" panose="020B0604020202020204" pitchFamily="34" charset="0"/>
                <a:cs typeface="Arial" panose="020B0604020202020204" pitchFamily="34" charset="0"/>
              </a:rPr>
              <a:t>se </a:t>
            </a:r>
            <a:r>
              <a:rPr lang="es-MX" sz="1400" smtClean="0">
                <a:latin typeface="Arial" panose="020B0604020202020204" pitchFamily="34" charset="0"/>
                <a:cs typeface="Arial" panose="020B0604020202020204" pitchFamily="34" charset="0"/>
              </a:rPr>
              <a:t>otorgó </a:t>
            </a:r>
            <a:r>
              <a:rPr lang="es-MX" sz="1400" dirty="0">
                <a:latin typeface="Arial" panose="020B0604020202020204" pitchFamily="34" charset="0"/>
                <a:cs typeface="Arial" panose="020B0604020202020204" pitchFamily="34" charset="0"/>
              </a:rPr>
              <a:t>a partir del uno de noviembre de 2022, un incremento del 10% al monto total de las pensiones de los beneficiarios del Régimen de Clases Pasivas Civiles del Estado y los incorporados al mismo según Decreto Número 30-2011 del Congreso de la República de Guatemala. </a:t>
            </a:r>
          </a:p>
          <a:p>
            <a:pPr algn="just">
              <a:lnSpc>
                <a:spcPct val="150000"/>
              </a:lnSpc>
            </a:pPr>
            <a:r>
              <a:rPr lang="es-MX" sz="1400" dirty="0" smtClean="0">
                <a:latin typeface="Arial" panose="020B0604020202020204" pitchFamily="34" charset="0"/>
                <a:cs typeface="Arial" panose="020B0604020202020204" pitchFamily="34" charset="0"/>
              </a:rPr>
              <a:t>Acuerdo </a:t>
            </a:r>
            <a:r>
              <a:rPr lang="es-MX" sz="1400" dirty="0">
                <a:latin typeface="Arial" panose="020B0604020202020204" pitchFamily="34" charset="0"/>
                <a:cs typeface="Arial" panose="020B0604020202020204" pitchFamily="34" charset="0"/>
              </a:rPr>
              <a:t>Gubernativo Número 353-2022 de fecha 20 de diciembre de 2022 mediante el cual se fijaron los salarios mínimos para las actividades económicas por circunscripción económica en la república de Guatemala.</a:t>
            </a:r>
          </a:p>
          <a:p>
            <a:pPr>
              <a:lnSpc>
                <a:spcPct val="150000"/>
              </a:lnSpc>
            </a:pPr>
            <a:endParaRPr lang="es-GT" sz="14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76DFDB85-8F6D-CC44-7271-0E53284AD93C}"/>
              </a:ext>
            </a:extLst>
          </p:cNvPr>
          <p:cNvSpPr txBox="1"/>
          <p:nvPr/>
        </p:nvSpPr>
        <p:spPr>
          <a:xfrm>
            <a:off x="620325" y="893301"/>
            <a:ext cx="105357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2600" b="1" dirty="0" smtClean="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Acuerdos Gubernativos</a:t>
            </a:r>
            <a:endParaRPr kumimoji="0" lang="es-GT" sz="2600" b="1" i="0" u="none" strike="noStrike" kern="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rial"/>
            </a:endParaRPr>
          </a:p>
        </p:txBody>
      </p:sp>
      <p:pic>
        <p:nvPicPr>
          <p:cNvPr id="1028" name="Picture 4" descr="Presidente Giammattei anuncia nuevas disposiciones derivadas de la  emergencia de salud por COVID-19 | Recursos para Prensa - Gobierno de  Guatema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6772" y="3577863"/>
            <a:ext cx="3660890" cy="24417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0" name="Picture 6" descr="Los Q10 mil millones de recaudación adicional a la meta de este año se destinará el otro año para el pago de una indemnización a excombatientes del Conflicto Armado Interno, aumentar las asignaciones de las clases pasivas y una controversia Estado-invesionistas, entre otros. (Foto Prensa Libre: Hemeroteca P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4633" y="1562201"/>
            <a:ext cx="3385169" cy="1915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Marcador de número de diapositiva 1"/>
          <p:cNvSpPr>
            <a:spLocks noGrp="1"/>
          </p:cNvSpPr>
          <p:nvPr>
            <p:ph type="sldNum" sz="quarter" idx="12"/>
          </p:nvPr>
        </p:nvSpPr>
        <p:spPr/>
        <p:txBody>
          <a:bodyPr/>
          <a:lstStyle/>
          <a:p>
            <a:fld id="{AC1786D2-DB81-A449-B4DB-38FB3FA40359}" type="slidenum">
              <a:rPr lang="es-GT" smtClean="0"/>
              <a:t>23</a:t>
            </a:fld>
            <a:endParaRPr lang="es-GT"/>
          </a:p>
        </p:txBody>
      </p:sp>
    </p:spTree>
    <p:extLst>
      <p:ext uri="{BB962C8B-B14F-4D97-AF65-F5344CB8AC3E}">
        <p14:creationId xmlns:p14="http://schemas.microsoft.com/office/powerpoint/2010/main" val="370565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EBE1786A-DC88-4AE6-87C4-CB693E7650A1}"/>
              </a:ext>
            </a:extLst>
          </p:cNvPr>
          <p:cNvSpPr txBox="1">
            <a:spLocks/>
          </p:cNvSpPr>
          <p:nvPr/>
        </p:nvSpPr>
        <p:spPr>
          <a:xfrm>
            <a:off x="2124452" y="617198"/>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3" name="Marcador de contenido 6">
            <a:extLst>
              <a:ext uri="{FF2B5EF4-FFF2-40B4-BE49-F238E27FC236}">
                <a16:creationId xmlns:a16="http://schemas.microsoft.com/office/drawing/2014/main" id="{FDEFACA7-B903-4B3E-851C-F8FB7B3942D0}"/>
              </a:ext>
            </a:extLst>
          </p:cNvPr>
          <p:cNvSpPr txBox="1">
            <a:spLocks/>
          </p:cNvSpPr>
          <p:nvPr/>
        </p:nvSpPr>
        <p:spPr>
          <a:xfrm>
            <a:off x="254524" y="1527141"/>
            <a:ext cx="6667237" cy="369976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200000"/>
              </a:lnSpc>
              <a:buNone/>
            </a:pPr>
            <a:r>
              <a:rPr lang="es-MX" sz="1300" dirty="0" smtClean="0">
                <a:latin typeface="Arial" panose="020B0604020202020204" pitchFamily="34" charset="0"/>
                <a:cs typeface="Arial" panose="020B0604020202020204" pitchFamily="34" charset="0"/>
              </a:rPr>
              <a:t>Entre las </a:t>
            </a:r>
            <a:r>
              <a:rPr lang="es-MX" sz="1300" dirty="0">
                <a:latin typeface="Arial" panose="020B0604020202020204" pitchFamily="34" charset="0"/>
                <a:cs typeface="Arial" panose="020B0604020202020204" pitchFamily="34" charset="0"/>
              </a:rPr>
              <a:t>atribuciones que corresponden al Secretario General de la Presidencia de la República, se encuentra la suscripción de los contratos administrativos de las dependencias </a:t>
            </a:r>
            <a:r>
              <a:rPr lang="es-MX" sz="1300" dirty="0" smtClean="0">
                <a:latin typeface="Arial" panose="020B0604020202020204" pitchFamily="34" charset="0"/>
                <a:cs typeface="Arial" panose="020B0604020202020204" pitchFamily="34" charset="0"/>
              </a:rPr>
              <a:t>a cargo de la </a:t>
            </a:r>
            <a:r>
              <a:rPr lang="es-MX" sz="1300" dirty="0">
                <a:latin typeface="Arial" panose="020B0604020202020204" pitchFamily="34" charset="0"/>
                <a:cs typeface="Arial" panose="020B0604020202020204" pitchFamily="34" charset="0"/>
              </a:rPr>
              <a:t>Presidencia de la República, dicha atribución podrá ser delegada por medio de resolución, en el titular de la dependencia solicitante de la contratación, de conformidad con la Ley de Contrataciones del Estado, Decreto Número 57-92 del Congreso de la República; así como la aprobación de los contratos administrativos que correspondan a </a:t>
            </a:r>
            <a:r>
              <a:rPr lang="es-MX" sz="1300" dirty="0" smtClean="0">
                <a:latin typeface="Arial" panose="020B0604020202020204" pitchFamily="34" charset="0"/>
                <a:cs typeface="Arial" panose="020B0604020202020204" pitchFamily="34" charset="0"/>
              </a:rPr>
              <a:t>las dependencias adscritas a la </a:t>
            </a:r>
            <a:r>
              <a:rPr lang="es-MX" sz="1300" dirty="0">
                <a:latin typeface="Arial" panose="020B0604020202020204" pitchFamily="34" charset="0"/>
                <a:cs typeface="Arial" panose="020B0604020202020204" pitchFamily="34" charset="0"/>
              </a:rPr>
              <a:t>Presidencia de la </a:t>
            </a:r>
            <a:r>
              <a:rPr lang="es-MX" sz="1300" dirty="0" smtClean="0">
                <a:latin typeface="Arial" panose="020B0604020202020204" pitchFamily="34" charset="0"/>
                <a:cs typeface="Arial" panose="020B0604020202020204" pitchFamily="34" charset="0"/>
              </a:rPr>
              <a:t>República y </a:t>
            </a:r>
            <a:r>
              <a:rPr lang="es-MX" sz="1300" dirty="0">
                <a:latin typeface="Arial" panose="020B0604020202020204" pitchFamily="34" charset="0"/>
                <a:cs typeface="Arial" panose="020B0604020202020204" pitchFamily="34" charset="0"/>
              </a:rPr>
              <a:t>de la Secretaría General de la Presidencia de la República.</a:t>
            </a:r>
          </a:p>
          <a:p>
            <a:pPr marL="0" indent="0" algn="just">
              <a:lnSpc>
                <a:spcPct val="200000"/>
              </a:lnSpc>
              <a:buNone/>
            </a:pPr>
            <a:r>
              <a:rPr lang="es-MX" sz="1300" dirty="0" smtClean="0">
                <a:latin typeface="Arial" panose="020B0604020202020204" pitchFamily="34" charset="0"/>
                <a:cs typeface="Arial" panose="020B0604020202020204" pitchFamily="34" charset="0"/>
              </a:rPr>
              <a:t>Atendiéndose durante el ejercicio fiscal 2022, un </a:t>
            </a:r>
            <a:r>
              <a:rPr lang="es-MX" sz="1300" dirty="0">
                <a:latin typeface="Arial" panose="020B0604020202020204" pitchFamily="34" charset="0"/>
                <a:cs typeface="Arial" panose="020B0604020202020204" pitchFamily="34" charset="0"/>
              </a:rPr>
              <a:t>total de </a:t>
            </a:r>
            <a:r>
              <a:rPr lang="es-MX" sz="13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2680</a:t>
            </a:r>
            <a:r>
              <a:rPr lang="es-MX" sz="1300" dirty="0" smtClean="0">
                <a:latin typeface="Arial" panose="020B0604020202020204" pitchFamily="34" charset="0"/>
                <a:cs typeface="Arial" panose="020B0604020202020204" pitchFamily="34" charset="0"/>
              </a:rPr>
              <a:t> </a:t>
            </a:r>
            <a:r>
              <a:rPr lang="es-MX" sz="1300" dirty="0">
                <a:latin typeface="Arial" panose="020B0604020202020204" pitchFamily="34" charset="0"/>
                <a:cs typeface="Arial" panose="020B0604020202020204" pitchFamily="34" charset="0"/>
              </a:rPr>
              <a:t>expedientes de contratación de bienes y </a:t>
            </a:r>
            <a:r>
              <a:rPr lang="es-MX" sz="1300" dirty="0" smtClean="0">
                <a:latin typeface="Arial" panose="020B0604020202020204" pitchFamily="34" charset="0"/>
                <a:cs typeface="Arial" panose="020B0604020202020204" pitchFamily="34" charset="0"/>
              </a:rPr>
              <a:t>servicios.</a:t>
            </a:r>
            <a:endParaRPr lang="es-GT" sz="13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76DFDB85-8F6D-CC44-7271-0E53284AD93C}"/>
              </a:ext>
            </a:extLst>
          </p:cNvPr>
          <p:cNvSpPr txBox="1"/>
          <p:nvPr/>
        </p:nvSpPr>
        <p:spPr>
          <a:xfrm>
            <a:off x="620325" y="1102997"/>
            <a:ext cx="105357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2600" b="1" dirty="0" smtClean="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Expedientes tramitados</a:t>
            </a:r>
            <a:endParaRPr kumimoji="0" lang="es-GT" sz="2600" b="1" i="0" u="none" strike="noStrike" kern="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rial"/>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6091" y="2259772"/>
            <a:ext cx="4537525" cy="3019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Marcador de número de diapositiva 3"/>
          <p:cNvSpPr>
            <a:spLocks noGrp="1"/>
          </p:cNvSpPr>
          <p:nvPr>
            <p:ph type="sldNum" sz="quarter" idx="12"/>
          </p:nvPr>
        </p:nvSpPr>
        <p:spPr/>
        <p:txBody>
          <a:bodyPr/>
          <a:lstStyle/>
          <a:p>
            <a:fld id="{AC1786D2-DB81-A449-B4DB-38FB3FA40359}" type="slidenum">
              <a:rPr lang="es-GT" smtClean="0"/>
              <a:t>24</a:t>
            </a:fld>
            <a:endParaRPr lang="es-GT"/>
          </a:p>
        </p:txBody>
      </p:sp>
    </p:spTree>
    <p:extLst>
      <p:ext uri="{BB962C8B-B14F-4D97-AF65-F5344CB8AC3E}">
        <p14:creationId xmlns:p14="http://schemas.microsoft.com/office/powerpoint/2010/main" val="383401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EBE1786A-DC88-4AE6-87C4-CB693E7650A1}"/>
              </a:ext>
            </a:extLst>
          </p:cNvPr>
          <p:cNvSpPr txBox="1">
            <a:spLocks/>
          </p:cNvSpPr>
          <p:nvPr/>
        </p:nvSpPr>
        <p:spPr>
          <a:xfrm>
            <a:off x="2124452" y="312666"/>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l="42251" t="9502" r="11025" b="43452"/>
          <a:stretch/>
        </p:blipFill>
        <p:spPr>
          <a:xfrm>
            <a:off x="7177015" y="3610466"/>
            <a:ext cx="3983198" cy="25860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7015" y="914400"/>
            <a:ext cx="3983198" cy="2602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ángulo 6"/>
          <p:cNvSpPr/>
          <p:nvPr/>
        </p:nvSpPr>
        <p:spPr>
          <a:xfrm>
            <a:off x="540621" y="1737041"/>
            <a:ext cx="6196149" cy="3970318"/>
          </a:xfrm>
          <a:prstGeom prst="rect">
            <a:avLst/>
          </a:prstGeom>
        </p:spPr>
        <p:txBody>
          <a:bodyPr wrap="square">
            <a:spAutoFit/>
          </a:bodyPr>
          <a:lstStyle/>
          <a:p>
            <a:pPr algn="just">
              <a:lnSpc>
                <a:spcPct val="200000"/>
              </a:lnSpc>
            </a:pPr>
            <a:r>
              <a:rPr lang="es-MX" sz="1400" dirty="0" smtClean="0">
                <a:latin typeface="Arial" panose="020B0604020202020204" pitchFamily="34" charset="0"/>
                <a:cs typeface="Arial" panose="020B0604020202020204" pitchFamily="34" charset="0"/>
              </a:rPr>
              <a:t>Durante el ejercicio fiscal 2022:</a:t>
            </a:r>
          </a:p>
          <a:p>
            <a:pPr marL="285750" indent="-285750" algn="just">
              <a:lnSpc>
                <a:spcPct val="200000"/>
              </a:lnSpc>
              <a:buFont typeface="Arial" panose="020B0604020202020204" pitchFamily="34" charset="0"/>
              <a:buChar char="•"/>
            </a:pPr>
            <a:r>
              <a:rPr lang="es-MX" sz="1400" dirty="0" smtClean="0">
                <a:latin typeface="Arial" panose="020B0604020202020204" pitchFamily="34" charset="0"/>
                <a:cs typeface="Arial" panose="020B0604020202020204" pitchFamily="34" charset="0"/>
              </a:rPr>
              <a:t>95 </a:t>
            </a:r>
            <a:r>
              <a:rPr lang="es-MX" sz="1400" dirty="0">
                <a:latin typeface="Arial" panose="020B0604020202020204" pitchFamily="34" charset="0"/>
                <a:cs typeface="Arial" panose="020B0604020202020204" pitchFamily="34" charset="0"/>
              </a:rPr>
              <a:t>solicitudes de información </a:t>
            </a:r>
            <a:r>
              <a:rPr lang="es-MX" sz="1400" dirty="0" smtClean="0">
                <a:latin typeface="Arial" panose="020B0604020202020204" pitchFamily="34" charset="0"/>
                <a:cs typeface="Arial" panose="020B0604020202020204" pitchFamily="34" charset="0"/>
              </a:rPr>
              <a:t>pública</a:t>
            </a:r>
          </a:p>
          <a:p>
            <a:pPr marL="742950" lvl="1" indent="-285750" algn="just">
              <a:lnSpc>
                <a:spcPct val="200000"/>
              </a:lnSpc>
              <a:buFont typeface="Wingdings" panose="05000000000000000000" pitchFamily="2" charset="2"/>
              <a:buChar char="ü"/>
            </a:pPr>
            <a:r>
              <a:rPr lang="es-MX" sz="1400" dirty="0" smtClean="0">
                <a:latin typeface="Arial" panose="020B0604020202020204" pitchFamily="34" charset="0"/>
                <a:cs typeface="Arial" panose="020B0604020202020204" pitchFamily="34" charset="0"/>
              </a:rPr>
              <a:t>78 de </a:t>
            </a:r>
            <a:r>
              <a:rPr lang="es-MX" sz="1400" dirty="0">
                <a:latin typeface="Arial" panose="020B0604020202020204" pitchFamily="34" charset="0"/>
                <a:cs typeface="Arial" panose="020B0604020202020204" pitchFamily="34" charset="0"/>
              </a:rPr>
              <a:t>la Secretaría General de la Presidencia de la </a:t>
            </a:r>
            <a:r>
              <a:rPr lang="es-MX" sz="1400" dirty="0" smtClean="0">
                <a:latin typeface="Arial" panose="020B0604020202020204" pitchFamily="34" charset="0"/>
                <a:cs typeface="Arial" panose="020B0604020202020204" pitchFamily="34" charset="0"/>
              </a:rPr>
              <a:t>República.</a:t>
            </a:r>
          </a:p>
          <a:p>
            <a:pPr marL="742950" lvl="1" indent="-285750" algn="just">
              <a:lnSpc>
                <a:spcPct val="200000"/>
              </a:lnSpc>
              <a:buFont typeface="Wingdings" panose="05000000000000000000" pitchFamily="2" charset="2"/>
              <a:buChar char="ü"/>
            </a:pPr>
            <a:r>
              <a:rPr lang="es-MX" sz="1400" dirty="0" smtClean="0">
                <a:latin typeface="Arial" panose="020B0604020202020204" pitchFamily="34" charset="0"/>
                <a:cs typeface="Arial" panose="020B0604020202020204" pitchFamily="34" charset="0"/>
              </a:rPr>
              <a:t>17 del </a:t>
            </a:r>
            <a:r>
              <a:rPr lang="es-MX" sz="1400" dirty="0">
                <a:latin typeface="Arial" panose="020B0604020202020204" pitchFamily="34" charset="0"/>
                <a:cs typeface="Arial" panose="020B0604020202020204" pitchFamily="34" charset="0"/>
              </a:rPr>
              <a:t>Presidente de la República de Guatemala. </a:t>
            </a:r>
            <a:endParaRPr lang="es-MX" sz="1400" dirty="0" smtClean="0">
              <a:latin typeface="Arial" panose="020B0604020202020204" pitchFamily="34" charset="0"/>
              <a:cs typeface="Arial" panose="020B0604020202020204" pitchFamily="34" charset="0"/>
            </a:endParaRPr>
          </a:p>
          <a:p>
            <a:pPr marL="285750" lvl="0" indent="-285750" algn="just">
              <a:lnSpc>
                <a:spcPct val="200000"/>
              </a:lnSpc>
              <a:buFont typeface="Arial" panose="020B0604020202020204" pitchFamily="34" charset="0"/>
              <a:buChar char="•"/>
            </a:pPr>
            <a:r>
              <a:rPr lang="es-MX" sz="1400" dirty="0" smtClean="0">
                <a:latin typeface="Arial" panose="020B0604020202020204" pitchFamily="34" charset="0"/>
                <a:cs typeface="Arial" panose="020B0604020202020204" pitchFamily="34" charset="0"/>
              </a:rPr>
              <a:t>1172 </a:t>
            </a:r>
            <a:r>
              <a:rPr lang="es-MX" sz="1400" dirty="0">
                <a:latin typeface="Arial" panose="020B0604020202020204" pitchFamily="34" charset="0"/>
                <a:cs typeface="Arial" panose="020B0604020202020204" pitchFamily="34" charset="0"/>
              </a:rPr>
              <a:t>expedientes relacionados con la asesoría y consultoría legal </a:t>
            </a:r>
            <a:endParaRPr lang="es-MX" sz="1400" dirty="0" smtClean="0">
              <a:latin typeface="Arial" panose="020B0604020202020204" pitchFamily="34" charset="0"/>
              <a:cs typeface="Arial" panose="020B0604020202020204" pitchFamily="34" charset="0"/>
            </a:endParaRPr>
          </a:p>
          <a:p>
            <a:pPr marL="742950" lvl="1" indent="-285750" algn="just">
              <a:lnSpc>
                <a:spcPct val="200000"/>
              </a:lnSpc>
              <a:buFont typeface="Wingdings" panose="05000000000000000000" pitchFamily="2" charset="2"/>
              <a:buChar char="ü"/>
            </a:pPr>
            <a:r>
              <a:rPr lang="es-MX" sz="1400" dirty="0" smtClean="0">
                <a:latin typeface="Arial" panose="020B0604020202020204" pitchFamily="34" charset="0"/>
                <a:cs typeface="Arial" panose="020B0604020202020204" pitchFamily="34" charset="0"/>
              </a:rPr>
              <a:t>697 </a:t>
            </a:r>
            <a:r>
              <a:rPr lang="es-MX" sz="1400" dirty="0">
                <a:latin typeface="Arial" panose="020B0604020202020204" pitchFamily="34" charset="0"/>
                <a:cs typeface="Arial" panose="020B0604020202020204" pitchFamily="34" charset="0"/>
              </a:rPr>
              <a:t>corresponden a expedientes administrativos </a:t>
            </a:r>
            <a:r>
              <a:rPr lang="es-MX" sz="1400" dirty="0" smtClean="0">
                <a:latin typeface="Arial" panose="020B0604020202020204" pitchFamily="34" charset="0"/>
                <a:cs typeface="Arial" panose="020B0604020202020204" pitchFamily="34" charset="0"/>
              </a:rPr>
              <a:t>(686 </a:t>
            </a:r>
            <a:r>
              <a:rPr lang="es-MX" sz="1400" dirty="0">
                <a:latin typeface="Arial" panose="020B0604020202020204" pitchFamily="34" charset="0"/>
                <a:cs typeface="Arial" panose="020B0604020202020204" pitchFamily="34" charset="0"/>
              </a:rPr>
              <a:t>expedientes atendidos y </a:t>
            </a:r>
            <a:r>
              <a:rPr lang="es-MX" sz="1400" dirty="0" smtClean="0">
                <a:latin typeface="Arial" panose="020B0604020202020204" pitchFamily="34" charset="0"/>
                <a:cs typeface="Arial" panose="020B0604020202020204" pitchFamily="34" charset="0"/>
              </a:rPr>
              <a:t>11 </a:t>
            </a:r>
            <a:r>
              <a:rPr lang="es-MX" sz="1400" dirty="0">
                <a:latin typeface="Arial" panose="020B0604020202020204" pitchFamily="34" charset="0"/>
                <a:cs typeface="Arial" panose="020B0604020202020204" pitchFamily="34" charset="0"/>
              </a:rPr>
              <a:t>en trámite) </a:t>
            </a:r>
            <a:endParaRPr lang="es-MX" sz="1400" dirty="0" smtClean="0">
              <a:latin typeface="Arial" panose="020B0604020202020204" pitchFamily="34" charset="0"/>
              <a:cs typeface="Arial" panose="020B0604020202020204" pitchFamily="34" charset="0"/>
            </a:endParaRPr>
          </a:p>
          <a:p>
            <a:pPr marL="742950" lvl="1" indent="-285750" algn="just">
              <a:lnSpc>
                <a:spcPct val="200000"/>
              </a:lnSpc>
              <a:buFont typeface="Wingdings" panose="05000000000000000000" pitchFamily="2" charset="2"/>
              <a:buChar char="ü"/>
            </a:pPr>
            <a:r>
              <a:rPr lang="es-MX" sz="1400" dirty="0" smtClean="0">
                <a:latin typeface="Arial" panose="020B0604020202020204" pitchFamily="34" charset="0"/>
                <a:cs typeface="Arial" panose="020B0604020202020204" pitchFamily="34" charset="0"/>
              </a:rPr>
              <a:t>475 </a:t>
            </a:r>
            <a:r>
              <a:rPr lang="es-MX" sz="1400" dirty="0">
                <a:latin typeface="Arial" panose="020B0604020202020204" pitchFamily="34" charset="0"/>
                <a:cs typeface="Arial" panose="020B0604020202020204" pitchFamily="34" charset="0"/>
              </a:rPr>
              <a:t>a expedientes judiciales.</a:t>
            </a:r>
          </a:p>
          <a:p>
            <a:pPr marL="285750" indent="-285750" algn="just">
              <a:lnSpc>
                <a:spcPct val="200000"/>
              </a:lnSpc>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p:txBody>
      </p:sp>
      <p:sp>
        <p:nvSpPr>
          <p:cNvPr id="3" name="Marcador de número de diapositiva 2"/>
          <p:cNvSpPr>
            <a:spLocks noGrp="1"/>
          </p:cNvSpPr>
          <p:nvPr>
            <p:ph type="sldNum" sz="quarter" idx="12"/>
          </p:nvPr>
        </p:nvSpPr>
        <p:spPr/>
        <p:txBody>
          <a:bodyPr/>
          <a:lstStyle/>
          <a:p>
            <a:fld id="{AC1786D2-DB81-A449-B4DB-38FB3FA40359}" type="slidenum">
              <a:rPr lang="es-GT" smtClean="0"/>
              <a:t>25</a:t>
            </a:fld>
            <a:endParaRPr lang="es-GT"/>
          </a:p>
        </p:txBody>
      </p:sp>
    </p:spTree>
    <p:extLst>
      <p:ext uri="{BB962C8B-B14F-4D97-AF65-F5344CB8AC3E}">
        <p14:creationId xmlns:p14="http://schemas.microsoft.com/office/powerpoint/2010/main" val="35274279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EBE1786A-DC88-4AE6-87C4-CB693E7650A1}"/>
              </a:ext>
            </a:extLst>
          </p:cNvPr>
          <p:cNvSpPr txBox="1">
            <a:spLocks/>
          </p:cNvSpPr>
          <p:nvPr/>
        </p:nvSpPr>
        <p:spPr>
          <a:xfrm>
            <a:off x="2350696" y="362674"/>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3" name="CuadroTexto 2">
            <a:extLst>
              <a:ext uri="{FF2B5EF4-FFF2-40B4-BE49-F238E27FC236}">
                <a16:creationId xmlns:a16="http://schemas.microsoft.com/office/drawing/2014/main" id="{76DFDB85-8F6D-CC44-7271-0E53284AD93C}"/>
              </a:ext>
            </a:extLst>
          </p:cNvPr>
          <p:cNvSpPr txBox="1"/>
          <p:nvPr/>
        </p:nvSpPr>
        <p:spPr>
          <a:xfrm>
            <a:off x="620325" y="933896"/>
            <a:ext cx="10535732" cy="892552"/>
          </a:xfrm>
          <a:prstGeom prst="rect">
            <a:avLst/>
          </a:prstGeom>
          <a:noFill/>
        </p:spPr>
        <p:txBody>
          <a:bodyPr wrap="square" rtlCol="0">
            <a:spAutoFit/>
          </a:bodyPr>
          <a:lstStyle/>
          <a:p>
            <a:pPr lvl="0" algn="ctr">
              <a:defRPr/>
            </a:pPr>
            <a:r>
              <a:rPr lang="es-MX" sz="26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Sistema Nacional de </a:t>
            </a:r>
            <a:r>
              <a:rPr lang="es-MX" sz="2600" b="1" dirty="0" smtClean="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Control </a:t>
            </a:r>
            <a:r>
              <a:rPr lang="es-MX" sz="26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Interno Gubernamental </a:t>
            </a:r>
            <a:endParaRPr lang="es-MX" sz="2600" b="1" dirty="0" smtClean="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ctr">
              <a:defRPr/>
            </a:pPr>
            <a:r>
              <a:rPr lang="es-MX" sz="2600" b="1" dirty="0" smtClean="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MX" sz="26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SINACIG-.</a:t>
            </a:r>
            <a:endParaRPr kumimoji="0" lang="es-GT" sz="2600" b="1" i="0" u="none" strike="noStrike" kern="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rial"/>
            </a:endParaRPr>
          </a:p>
        </p:txBody>
      </p:sp>
      <p:sp>
        <p:nvSpPr>
          <p:cNvPr id="4" name="Rectángulo 3"/>
          <p:cNvSpPr/>
          <p:nvPr/>
        </p:nvSpPr>
        <p:spPr>
          <a:xfrm>
            <a:off x="461913" y="1699412"/>
            <a:ext cx="11312165" cy="4293483"/>
          </a:xfrm>
          <a:prstGeom prst="rect">
            <a:avLst/>
          </a:prstGeom>
        </p:spPr>
        <p:txBody>
          <a:bodyPr wrap="square">
            <a:spAutoFit/>
          </a:bodyPr>
          <a:lstStyle/>
          <a:p>
            <a:pPr lvl="0" algn="just">
              <a:lnSpc>
                <a:spcPct val="150000"/>
              </a:lnSpc>
            </a:pPr>
            <a:r>
              <a:rPr lang="es-CR" sz="1400" dirty="0">
                <a:latin typeface="Arial" panose="020B0604020202020204" pitchFamily="34" charset="0"/>
                <a:ea typeface="Montserrat" panose="020B0604020202020204" charset="0"/>
                <a:cs typeface="Arial" panose="020B0604020202020204" pitchFamily="34" charset="0"/>
              </a:rPr>
              <a:t>Se implementaron acciones para el cumplimiento de lo normado por el Sistema Nacional </a:t>
            </a:r>
            <a:r>
              <a:rPr lang="es-CR" sz="1400" dirty="0" smtClean="0">
                <a:latin typeface="Arial" panose="020B0604020202020204" pitchFamily="34" charset="0"/>
                <a:ea typeface="Montserrat" panose="020B0604020202020204" charset="0"/>
                <a:cs typeface="Arial" panose="020B0604020202020204" pitchFamily="34" charset="0"/>
              </a:rPr>
              <a:t>de </a:t>
            </a:r>
            <a:r>
              <a:rPr lang="es-CR" sz="1400" dirty="0">
                <a:latin typeface="Arial" panose="020B0604020202020204" pitchFamily="34" charset="0"/>
                <a:ea typeface="Montserrat" panose="020B0604020202020204" charset="0"/>
                <a:cs typeface="Arial" panose="020B0604020202020204" pitchFamily="34" charset="0"/>
              </a:rPr>
              <a:t>Control Interno Gubernamental -SINACIG-, destacando de las realizadas </a:t>
            </a:r>
            <a:r>
              <a:rPr lang="es-CR" sz="1400" dirty="0" smtClean="0">
                <a:latin typeface="Arial" panose="020B0604020202020204" pitchFamily="34" charset="0"/>
                <a:ea typeface="Montserrat" panose="020B0604020202020204" charset="0"/>
                <a:cs typeface="Arial" panose="020B0604020202020204" pitchFamily="34" charset="0"/>
              </a:rPr>
              <a:t>durante el tercer </a:t>
            </a:r>
            <a:r>
              <a:rPr lang="es-CR" sz="1400" dirty="0">
                <a:latin typeface="Arial" panose="020B0604020202020204" pitchFamily="34" charset="0"/>
                <a:ea typeface="Montserrat" panose="020B0604020202020204" charset="0"/>
                <a:cs typeface="Arial" panose="020B0604020202020204" pitchFamily="34" charset="0"/>
              </a:rPr>
              <a:t>cuatrimestre del año 2022, las siguientes:</a:t>
            </a:r>
            <a:endParaRPr lang="es-GT"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s-CR" sz="1400" dirty="0">
                <a:latin typeface="Arial" panose="020B0604020202020204" pitchFamily="34" charset="0"/>
                <a:ea typeface="Montserrat" panose="020B0604020202020204" charset="0"/>
                <a:cs typeface="Arial" panose="020B0604020202020204" pitchFamily="34" charset="0"/>
              </a:rPr>
              <a:t>Se ha dado monitoreo y seguimiento a los riesgos </a:t>
            </a:r>
            <a:r>
              <a:rPr lang="es-CR" sz="1400" dirty="0" smtClean="0">
                <a:latin typeface="Arial" panose="020B0604020202020204" pitchFamily="34" charset="0"/>
                <a:ea typeface="Montserrat" panose="020B0604020202020204" charset="0"/>
                <a:cs typeface="Arial" panose="020B0604020202020204" pitchFamily="34" charset="0"/>
              </a:rPr>
              <a:t>identificados.</a:t>
            </a:r>
            <a:endParaRPr lang="es-GT"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s-MX" sz="1400" dirty="0" smtClean="0">
                <a:latin typeface="Arial" panose="020B0604020202020204" pitchFamily="34" charset="0"/>
                <a:ea typeface="Montserrat" panose="020B0604020202020204" charset="0"/>
                <a:cs typeface="Arial" panose="020B0604020202020204" pitchFamily="34" charset="0"/>
              </a:rPr>
              <a:t>Se </a:t>
            </a:r>
            <a:r>
              <a:rPr lang="es-MX" sz="1400" dirty="0">
                <a:latin typeface="Arial" panose="020B0604020202020204" pitchFamily="34" charset="0"/>
                <a:ea typeface="Montserrat" panose="020B0604020202020204" charset="0"/>
                <a:cs typeface="Arial" panose="020B0604020202020204" pitchFamily="34" charset="0"/>
              </a:rPr>
              <a:t>emitió el Código de Ética de la Secretaría General de la Presidencia de la </a:t>
            </a:r>
            <a:r>
              <a:rPr lang="es-MX" sz="1400" dirty="0" smtClean="0">
                <a:latin typeface="Arial" panose="020B0604020202020204" pitchFamily="34" charset="0"/>
                <a:ea typeface="Montserrat" panose="020B0604020202020204" charset="0"/>
                <a:cs typeface="Arial" panose="020B0604020202020204" pitchFamily="34" charset="0"/>
              </a:rPr>
              <a:t>República</a:t>
            </a:r>
            <a:r>
              <a:rPr lang="es-CR" sz="1400" dirty="0" smtClean="0">
                <a:latin typeface="Arial" panose="020B0604020202020204" pitchFamily="34" charset="0"/>
                <a:ea typeface="Montserrat" panose="020B0604020202020204" charset="0"/>
                <a:cs typeface="Arial" panose="020B0604020202020204" pitchFamily="34" charset="0"/>
              </a:rPr>
              <a:t>.</a:t>
            </a:r>
            <a:endParaRPr lang="es-GT"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s-CR" sz="1400" dirty="0">
                <a:latin typeface="Arial" panose="020B0604020202020204" pitchFamily="34" charset="0"/>
                <a:ea typeface="Montserrat" panose="020B0604020202020204" charset="0"/>
                <a:cs typeface="Arial" panose="020B0604020202020204" pitchFamily="34" charset="0"/>
              </a:rPr>
              <a:t>Se emitieron las Políticas siguientes:</a:t>
            </a:r>
            <a:endParaRPr lang="es-GT" sz="1400" dirty="0">
              <a:latin typeface="Arial" panose="020B0604020202020204" pitchFamily="34" charset="0"/>
              <a:ea typeface="Calibri" panose="020F0502020204030204" pitchFamily="34" charset="0"/>
              <a:cs typeface="Arial" panose="020B0604020202020204" pitchFamily="34" charset="0"/>
            </a:endParaRPr>
          </a:p>
          <a:p>
            <a:pPr marL="715963" lvl="4" indent="-354013" algn="just">
              <a:lnSpc>
                <a:spcPct val="150000"/>
              </a:lnSpc>
              <a:buFont typeface="Wingdings" panose="05000000000000000000" pitchFamily="2" charset="2"/>
              <a:buChar char=""/>
            </a:pPr>
            <a:r>
              <a:rPr lang="es-MX" sz="1400" dirty="0" smtClean="0">
                <a:latin typeface="Arial" panose="020B0604020202020204" pitchFamily="34" charset="0"/>
                <a:ea typeface="Montserrat" panose="020B0604020202020204" charset="0"/>
                <a:cs typeface="Arial" panose="020B0604020202020204" pitchFamily="34" charset="0"/>
              </a:rPr>
              <a:t>Políticas </a:t>
            </a:r>
            <a:r>
              <a:rPr lang="es-MX" sz="1400" dirty="0">
                <a:latin typeface="Arial" panose="020B0604020202020204" pitchFamily="34" charset="0"/>
                <a:ea typeface="Montserrat" panose="020B0604020202020204" charset="0"/>
                <a:cs typeface="Arial" panose="020B0604020202020204" pitchFamily="34" charset="0"/>
              </a:rPr>
              <a:t>Institucionales de la Secretaría General de la Presidencia de la República.</a:t>
            </a:r>
          </a:p>
          <a:p>
            <a:pPr marL="715963" lvl="4" indent="-354013" algn="just">
              <a:lnSpc>
                <a:spcPct val="150000"/>
              </a:lnSpc>
              <a:buFont typeface="Wingdings" panose="05000000000000000000" pitchFamily="2" charset="2"/>
              <a:buChar char=""/>
            </a:pPr>
            <a:r>
              <a:rPr lang="es-MX" sz="1400" dirty="0" smtClean="0">
                <a:latin typeface="Arial" panose="020B0604020202020204" pitchFamily="34" charset="0"/>
                <a:ea typeface="Montserrat" panose="020B0604020202020204" charset="0"/>
                <a:cs typeface="Arial" panose="020B0604020202020204" pitchFamily="34" charset="0"/>
              </a:rPr>
              <a:t>Políticas </a:t>
            </a:r>
            <a:r>
              <a:rPr lang="es-MX" sz="1400" dirty="0">
                <a:latin typeface="Arial" panose="020B0604020202020204" pitchFamily="34" charset="0"/>
                <a:ea typeface="Montserrat" panose="020B0604020202020204" charset="0"/>
                <a:cs typeface="Arial" panose="020B0604020202020204" pitchFamily="34" charset="0"/>
              </a:rPr>
              <a:t>de Tecnologías de la Información y Comunicación de la Secretaría General de la Presidencia de la República.</a:t>
            </a:r>
          </a:p>
          <a:p>
            <a:pPr marL="715963" lvl="4" indent="-354013" algn="just">
              <a:lnSpc>
                <a:spcPct val="150000"/>
              </a:lnSpc>
              <a:buFont typeface="Wingdings" panose="05000000000000000000" pitchFamily="2" charset="2"/>
              <a:buChar char=""/>
            </a:pPr>
            <a:r>
              <a:rPr lang="es-MX" sz="1400" dirty="0" smtClean="0">
                <a:latin typeface="Arial" panose="020B0604020202020204" pitchFamily="34" charset="0"/>
                <a:ea typeface="Montserrat" panose="020B0604020202020204" charset="0"/>
                <a:cs typeface="Arial" panose="020B0604020202020204" pitchFamily="34" charset="0"/>
              </a:rPr>
              <a:t>Políticas </a:t>
            </a:r>
            <a:r>
              <a:rPr lang="es-MX" sz="1400" dirty="0">
                <a:latin typeface="Arial" panose="020B0604020202020204" pitchFamily="34" charset="0"/>
                <a:ea typeface="Montserrat" panose="020B0604020202020204" charset="0"/>
                <a:cs typeface="Arial" panose="020B0604020202020204" pitchFamily="34" charset="0"/>
              </a:rPr>
              <a:t>de la Unidad de Auditoría Interna.</a:t>
            </a:r>
          </a:p>
          <a:p>
            <a:pPr marL="715963" lvl="4" indent="-354013" algn="just">
              <a:lnSpc>
                <a:spcPct val="150000"/>
              </a:lnSpc>
              <a:buFont typeface="Wingdings" panose="05000000000000000000" pitchFamily="2" charset="2"/>
              <a:buChar char=""/>
            </a:pPr>
            <a:r>
              <a:rPr lang="es-MX" sz="1400" dirty="0" smtClean="0">
                <a:latin typeface="Arial" panose="020B0604020202020204" pitchFamily="34" charset="0"/>
                <a:ea typeface="Montserrat" panose="020B0604020202020204" charset="0"/>
                <a:cs typeface="Arial" panose="020B0604020202020204" pitchFamily="34" charset="0"/>
              </a:rPr>
              <a:t>Políticas </a:t>
            </a:r>
            <a:r>
              <a:rPr lang="es-MX" sz="1400" dirty="0">
                <a:latin typeface="Arial" panose="020B0604020202020204" pitchFamily="34" charset="0"/>
                <a:ea typeface="Montserrat" panose="020B0604020202020204" charset="0"/>
                <a:cs typeface="Arial" panose="020B0604020202020204" pitchFamily="34" charset="0"/>
              </a:rPr>
              <a:t>de Protección y Resguardo de Bienes de la Secretaría General de la Presidencia de la República.</a:t>
            </a:r>
          </a:p>
          <a:p>
            <a:pPr marL="715963" lvl="4" indent="-354013" algn="just">
              <a:lnSpc>
                <a:spcPct val="150000"/>
              </a:lnSpc>
              <a:buFont typeface="Wingdings" panose="05000000000000000000" pitchFamily="2" charset="2"/>
              <a:buChar char=""/>
            </a:pPr>
            <a:r>
              <a:rPr lang="es-MX" sz="1400" dirty="0" smtClean="0">
                <a:latin typeface="Arial" panose="020B0604020202020204" pitchFamily="34" charset="0"/>
                <a:ea typeface="Montserrat" panose="020B0604020202020204" charset="0"/>
                <a:cs typeface="Arial" panose="020B0604020202020204" pitchFamily="34" charset="0"/>
              </a:rPr>
              <a:t>Políticas </a:t>
            </a:r>
            <a:r>
              <a:rPr lang="es-MX" sz="1400" dirty="0">
                <a:latin typeface="Arial" panose="020B0604020202020204" pitchFamily="34" charset="0"/>
                <a:ea typeface="Montserrat" panose="020B0604020202020204" charset="0"/>
                <a:cs typeface="Arial" panose="020B0604020202020204" pitchFamily="34" charset="0"/>
              </a:rPr>
              <a:t>de Almacén de la Secretaría General de la Presidencia de la República.</a:t>
            </a:r>
          </a:p>
          <a:p>
            <a:pPr marL="715963" lvl="4" indent="-354013" algn="just">
              <a:lnSpc>
                <a:spcPct val="150000"/>
              </a:lnSpc>
              <a:buFont typeface="Wingdings" panose="05000000000000000000" pitchFamily="2" charset="2"/>
              <a:buChar char=""/>
            </a:pPr>
            <a:r>
              <a:rPr lang="es-MX" sz="1400" dirty="0" smtClean="0">
                <a:latin typeface="Arial" panose="020B0604020202020204" pitchFamily="34" charset="0"/>
                <a:ea typeface="Montserrat" panose="020B0604020202020204" charset="0"/>
                <a:cs typeface="Arial" panose="020B0604020202020204" pitchFamily="34" charset="0"/>
              </a:rPr>
              <a:t>Políticas </a:t>
            </a:r>
            <a:r>
              <a:rPr lang="es-MX" sz="1400" dirty="0">
                <a:latin typeface="Arial" panose="020B0604020202020204" pitchFamily="34" charset="0"/>
                <a:ea typeface="Montserrat" panose="020B0604020202020204" charset="0"/>
                <a:cs typeface="Arial" panose="020B0604020202020204" pitchFamily="34" charset="0"/>
              </a:rPr>
              <a:t>para la Gestión Documental de la Secretaría General de la Presidencia de la República.</a:t>
            </a:r>
          </a:p>
          <a:p>
            <a:pPr marL="342900" lvl="0" indent="-342900" algn="just">
              <a:lnSpc>
                <a:spcPct val="150000"/>
              </a:lnSpc>
              <a:spcAft>
                <a:spcPts val="1000"/>
              </a:spcAft>
              <a:buFont typeface="Symbol" panose="05050102010706020507" pitchFamily="18" charset="2"/>
              <a:buChar char=""/>
            </a:pPr>
            <a:r>
              <a:rPr lang="es-MX" sz="1400" dirty="0" smtClean="0">
                <a:latin typeface="Arial" panose="020B0604020202020204" pitchFamily="34" charset="0"/>
                <a:ea typeface="Montserrat" panose="020B0604020202020204" charset="0"/>
                <a:cs typeface="Arial" panose="020B0604020202020204" pitchFamily="34" charset="0"/>
              </a:rPr>
              <a:t>Se </a:t>
            </a:r>
            <a:r>
              <a:rPr lang="es-MX" sz="1400" dirty="0">
                <a:latin typeface="Arial" panose="020B0604020202020204" pitchFamily="34" charset="0"/>
                <a:ea typeface="Montserrat" panose="020B0604020202020204" charset="0"/>
                <a:cs typeface="Arial" panose="020B0604020202020204" pitchFamily="34" charset="0"/>
              </a:rPr>
              <a:t>encuentran en proceso revisión y aprobación las Políticas de Administración de Recursos Humanos de la Secretaría General de la Presidencia de la República, y las Políticas para el control y uso de formas numeradas autorizadas por Contraloría General de Cuentas.</a:t>
            </a:r>
            <a:endParaRPr lang="es-GT" sz="1400" dirty="0">
              <a:latin typeface="Arial" panose="020B0604020202020204" pitchFamily="34" charset="0"/>
              <a:ea typeface="Calibri" panose="020F050202020403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C1786D2-DB81-A449-B4DB-38FB3FA40359}" type="slidenum">
              <a:rPr lang="es-GT" smtClean="0"/>
              <a:t>26</a:t>
            </a:fld>
            <a:endParaRPr lang="es-GT"/>
          </a:p>
        </p:txBody>
      </p:sp>
    </p:spTree>
    <p:extLst>
      <p:ext uri="{BB962C8B-B14F-4D97-AF65-F5344CB8AC3E}">
        <p14:creationId xmlns:p14="http://schemas.microsoft.com/office/powerpoint/2010/main" val="1485495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EBE1786A-DC88-4AE6-87C4-CB693E7650A1}"/>
              </a:ext>
            </a:extLst>
          </p:cNvPr>
          <p:cNvSpPr txBox="1">
            <a:spLocks/>
          </p:cNvSpPr>
          <p:nvPr/>
        </p:nvSpPr>
        <p:spPr>
          <a:xfrm>
            <a:off x="2529805" y="362674"/>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3" name="CuadroTexto 2">
            <a:extLst>
              <a:ext uri="{FF2B5EF4-FFF2-40B4-BE49-F238E27FC236}">
                <a16:creationId xmlns:a16="http://schemas.microsoft.com/office/drawing/2014/main" id="{76DFDB85-8F6D-CC44-7271-0E53284AD93C}"/>
              </a:ext>
            </a:extLst>
          </p:cNvPr>
          <p:cNvSpPr txBox="1"/>
          <p:nvPr/>
        </p:nvSpPr>
        <p:spPr>
          <a:xfrm>
            <a:off x="620325" y="933896"/>
            <a:ext cx="10535732" cy="492443"/>
          </a:xfrm>
          <a:prstGeom prst="rect">
            <a:avLst/>
          </a:prstGeom>
          <a:noFill/>
        </p:spPr>
        <p:txBody>
          <a:bodyPr wrap="square" rtlCol="0">
            <a:spAutoFit/>
          </a:bodyPr>
          <a:lstStyle/>
          <a:p>
            <a:pPr lvl="0" algn="ctr">
              <a:defRPr/>
            </a:pPr>
            <a:r>
              <a:rPr lang="es-MX" sz="26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Capacitación constante del p</a:t>
            </a:r>
            <a:r>
              <a:rPr lang="es-MX" sz="2600" b="1" dirty="0" smtClean="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ersonal</a:t>
            </a:r>
            <a:endParaRPr kumimoji="0" lang="es-GT" sz="2600" b="1" i="0" u="none" strike="noStrike" kern="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rial"/>
            </a:endParaRPr>
          </a:p>
        </p:txBody>
      </p:sp>
      <p:sp>
        <p:nvSpPr>
          <p:cNvPr id="4" name="Rectángulo 3"/>
          <p:cNvSpPr/>
          <p:nvPr/>
        </p:nvSpPr>
        <p:spPr>
          <a:xfrm>
            <a:off x="438912" y="1997561"/>
            <a:ext cx="7333488" cy="4016484"/>
          </a:xfrm>
          <a:prstGeom prst="rect">
            <a:avLst/>
          </a:prstGeom>
        </p:spPr>
        <p:txBody>
          <a:bodyPr wrap="square">
            <a:spAutoFit/>
          </a:bodyPr>
          <a:lstStyle/>
          <a:p>
            <a:pPr lvl="1" indent="-457200" algn="just">
              <a:buFont typeface="Arial" panose="020B0604020202020204" pitchFamily="34" charset="0"/>
              <a:buChar char="•"/>
            </a:pPr>
            <a:r>
              <a:rPr lang="es-MX" sz="1700" dirty="0"/>
              <a:t>6 becas del Instituto Nacional de Administración Pública </a:t>
            </a:r>
            <a:r>
              <a:rPr lang="es-MX" sz="1700" dirty="0" smtClean="0"/>
              <a:t>INAP para el “Curso </a:t>
            </a:r>
            <a:r>
              <a:rPr lang="es-MX" sz="1700" dirty="0"/>
              <a:t>y certificación en conocimientos básicos del Sistema de Administración de Recursos Humanos -SAR- y del Sistema Informático de Administración de Recursos Humanos -</a:t>
            </a:r>
            <a:r>
              <a:rPr lang="es-MX" sz="1700" dirty="0" smtClean="0"/>
              <a:t>SIARH-”.</a:t>
            </a:r>
            <a:endParaRPr lang="es-MX" sz="1700" dirty="0"/>
          </a:p>
          <a:p>
            <a:pPr lvl="1" indent="-457200" algn="just">
              <a:buFont typeface="Arial" panose="020B0604020202020204" pitchFamily="34" charset="0"/>
              <a:buChar char="•"/>
            </a:pPr>
            <a:r>
              <a:rPr lang="es-MX" sz="1700" dirty="0"/>
              <a:t>3 becas del Instituto Nacional de Administración Pública INAP </a:t>
            </a:r>
            <a:r>
              <a:rPr lang="es-MX" sz="1700" dirty="0" smtClean="0"/>
              <a:t> para el curso </a:t>
            </a:r>
            <a:r>
              <a:rPr lang="es-MX" sz="1700" dirty="0"/>
              <a:t>de “Servicio y atención al ciudadano</a:t>
            </a:r>
            <a:r>
              <a:rPr lang="es-MX" sz="1700" dirty="0" smtClean="0"/>
              <a:t>”.</a:t>
            </a:r>
            <a:endParaRPr lang="es-MX" sz="1700" dirty="0"/>
          </a:p>
          <a:p>
            <a:pPr lvl="1" indent="-457200" algn="just">
              <a:buFont typeface="Arial" panose="020B0604020202020204" pitchFamily="34" charset="0"/>
              <a:buChar char="•"/>
            </a:pPr>
            <a:r>
              <a:rPr lang="es-MX" sz="1700" dirty="0"/>
              <a:t>1 beca completa y 2 medias </a:t>
            </a:r>
            <a:r>
              <a:rPr lang="es-MX" sz="1700" dirty="0" smtClean="0"/>
              <a:t>becas, para el curso de “Ética </a:t>
            </a:r>
            <a:r>
              <a:rPr lang="es-MX" sz="1700" dirty="0"/>
              <a:t>pública, buena gobernanza y marcos de integridad: formando agentes de </a:t>
            </a:r>
            <a:r>
              <a:rPr lang="es-MX" sz="1700" dirty="0" smtClean="0"/>
              <a:t>cambio” </a:t>
            </a:r>
            <a:r>
              <a:rPr lang="es-MX" sz="1700" dirty="0"/>
              <a:t>del Centro Latinoamericano de Administración para el Desarrollo -CLAD-.</a:t>
            </a:r>
          </a:p>
          <a:p>
            <a:pPr lvl="1" indent="-457200" algn="just">
              <a:buFont typeface="Arial" panose="020B0604020202020204" pitchFamily="34" charset="0"/>
              <a:buChar char="•"/>
            </a:pPr>
            <a:r>
              <a:rPr lang="es-MX" sz="1700" dirty="0"/>
              <a:t>2 becas completas </a:t>
            </a:r>
            <a:r>
              <a:rPr lang="es-MX" sz="1700" dirty="0" smtClean="0"/>
              <a:t> para el Curso “Guía </a:t>
            </a:r>
            <a:r>
              <a:rPr lang="es-MX" sz="1700" dirty="0"/>
              <a:t>para la formación de competencias laborales de los funcionarios </a:t>
            </a:r>
            <a:r>
              <a:rPr lang="es-MX" sz="1700" dirty="0" smtClean="0"/>
              <a:t>públicos </a:t>
            </a:r>
            <a:r>
              <a:rPr lang="es-MX" sz="1700" dirty="0"/>
              <a:t>del Centro Latinoamericano de Administración para el Desarrollo -CLAD-.</a:t>
            </a:r>
          </a:p>
          <a:p>
            <a:pPr lvl="1" indent="-457200" algn="just">
              <a:buFont typeface="Arial" panose="020B0604020202020204" pitchFamily="34" charset="0"/>
              <a:buChar char="•"/>
            </a:pPr>
            <a:r>
              <a:rPr lang="es-MX" sz="1700" dirty="0"/>
              <a:t>1 beca </a:t>
            </a:r>
            <a:r>
              <a:rPr lang="es-MX" sz="1700" dirty="0" smtClean="0"/>
              <a:t>completa para el Curso “Gestión </a:t>
            </a:r>
            <a:r>
              <a:rPr lang="es-MX" sz="1700" dirty="0"/>
              <a:t>de la participación ciudadana en políticas </a:t>
            </a:r>
            <a:r>
              <a:rPr lang="es-MX" sz="1700" dirty="0" smtClean="0"/>
              <a:t>públicas” del </a:t>
            </a:r>
            <a:r>
              <a:rPr lang="es-ES_tradnl" sz="1700" dirty="0"/>
              <a:t>Centro Latinoamericano de Administración para el Desarrollo -CLAD-</a:t>
            </a:r>
            <a:r>
              <a:rPr lang="es-MX" sz="1700" dirty="0" smtClean="0"/>
              <a:t>.</a:t>
            </a:r>
            <a:endParaRPr lang="es-MX" sz="1700" dirty="0"/>
          </a:p>
        </p:txBody>
      </p:sp>
      <p:pic>
        <p:nvPicPr>
          <p:cNvPr id="2" name="Imagen 1"/>
          <p:cNvPicPr>
            <a:picLocks noChangeAspect="1"/>
          </p:cNvPicPr>
          <p:nvPr/>
        </p:nvPicPr>
        <p:blipFill rotWithShape="1">
          <a:blip r:embed="rId4"/>
          <a:srcRect l="30051" t="12218" r="15308" b="12544"/>
          <a:stretch/>
        </p:blipFill>
        <p:spPr>
          <a:xfrm>
            <a:off x="8144759" y="2413262"/>
            <a:ext cx="3287378" cy="2546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Marcador de número de diapositiva 4"/>
          <p:cNvSpPr>
            <a:spLocks noGrp="1"/>
          </p:cNvSpPr>
          <p:nvPr>
            <p:ph type="sldNum" sz="quarter" idx="12"/>
          </p:nvPr>
        </p:nvSpPr>
        <p:spPr/>
        <p:txBody>
          <a:bodyPr/>
          <a:lstStyle/>
          <a:p>
            <a:fld id="{AC1786D2-DB81-A449-B4DB-38FB3FA40359}" type="slidenum">
              <a:rPr lang="es-GT" smtClean="0"/>
              <a:t>27</a:t>
            </a:fld>
            <a:endParaRPr lang="es-GT"/>
          </a:p>
        </p:txBody>
      </p:sp>
    </p:spTree>
    <p:extLst>
      <p:ext uri="{BB962C8B-B14F-4D97-AF65-F5344CB8AC3E}">
        <p14:creationId xmlns:p14="http://schemas.microsoft.com/office/powerpoint/2010/main" val="2016001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2968834" y="2767280"/>
            <a:ext cx="798897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4000" b="1" i="0" u="none" strike="noStrike" kern="1200" cap="none" spc="0" normalizeH="0" baseline="0" noProof="0" dirty="0">
                <a:ln>
                  <a:noFill/>
                </a:ln>
                <a:solidFill>
                  <a:srgbClr val="FFC000"/>
                </a:solidFill>
                <a:effectLst/>
                <a:uLnTx/>
                <a:uFillTx/>
                <a:latin typeface="Montserrat" pitchFamily="2" charset="77"/>
                <a:ea typeface="+mn-ea"/>
                <a:cs typeface="+mn-cs"/>
              </a:rPr>
              <a:t>CONSOLIDADO</a:t>
            </a:r>
            <a:r>
              <a:rPr kumimoji="0" lang="es-GT" sz="4000" b="1" i="0" u="none" strike="noStrike" kern="1200" cap="none" spc="0" normalizeH="0" baseline="0" noProof="0" dirty="0">
                <a:ln>
                  <a:noFill/>
                </a:ln>
                <a:solidFill>
                  <a:prstClr val="white"/>
                </a:solidFill>
                <a:effectLst/>
                <a:uLnTx/>
                <a:uFillTx/>
                <a:latin typeface="Montserrat" pitchFamily="2" charset="77"/>
                <a:ea typeface="+mn-ea"/>
                <a:cs typeface="+mn-cs"/>
              </a:rPr>
              <a:t> </a:t>
            </a:r>
            <a:br>
              <a:rPr kumimoji="0" lang="es-GT" sz="4000" b="1" i="0" u="none" strike="noStrike" kern="1200" cap="none" spc="0" normalizeH="0" baseline="0" noProof="0" dirty="0">
                <a:ln>
                  <a:noFill/>
                </a:ln>
                <a:solidFill>
                  <a:prstClr val="white"/>
                </a:solidFill>
                <a:effectLst/>
                <a:uLnTx/>
                <a:uFillTx/>
                <a:latin typeface="Montserrat" pitchFamily="2" charset="77"/>
                <a:ea typeface="+mn-ea"/>
                <a:cs typeface="+mn-cs"/>
              </a:rPr>
            </a:br>
            <a:r>
              <a:rPr kumimoji="0" lang="es-GT" sz="4000" b="1" i="0" u="none" strike="noStrike" kern="1200" cap="none" spc="0" normalizeH="0" baseline="0" noProof="0" dirty="0">
                <a:ln>
                  <a:noFill/>
                </a:ln>
                <a:solidFill>
                  <a:prstClr val="white"/>
                </a:solidFill>
                <a:effectLst/>
                <a:uLnTx/>
                <a:uFillTx/>
                <a:latin typeface="Montserrat" pitchFamily="2" charset="77"/>
                <a:ea typeface="+mn-ea"/>
                <a:cs typeface="+mn-cs"/>
              </a:rPr>
              <a:t>LOGROS INSTITUCIONALES</a:t>
            </a:r>
          </a:p>
        </p:txBody>
      </p:sp>
      <p:sp>
        <p:nvSpPr>
          <p:cNvPr id="7" name="Elipse 6">
            <a:extLst>
              <a:ext uri="{FF2B5EF4-FFF2-40B4-BE49-F238E27FC236}">
                <a16:creationId xmlns:a16="http://schemas.microsoft.com/office/drawing/2014/main" id="{CAD103A4-3EDE-631B-A7DD-8A5E10EFEAB6}"/>
              </a:ext>
            </a:extLst>
          </p:cNvPr>
          <p:cNvSpPr/>
          <p:nvPr/>
        </p:nvSpPr>
        <p:spPr>
          <a:xfrm>
            <a:off x="976185" y="2461468"/>
            <a:ext cx="1768846" cy="1768846"/>
          </a:xfrm>
          <a:prstGeom prst="ellipse">
            <a:avLst/>
          </a:prstGeom>
          <a:solidFill>
            <a:srgbClr val="C0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sz="5400" b="1" dirty="0">
                <a:solidFill>
                  <a:srgbClr val="001E6C"/>
                </a:solidFill>
                <a:latin typeface="Montserrat ExtraBold" pitchFamily="2" charset="77"/>
              </a:rPr>
              <a:t>3</a:t>
            </a:r>
            <a:endParaRPr kumimoji="0" lang="es-GT" sz="5400" b="1" i="0" u="none" strike="noStrike" kern="1200" cap="none" spc="0" normalizeH="0" baseline="0" noProof="0" dirty="0">
              <a:ln>
                <a:noFill/>
              </a:ln>
              <a:solidFill>
                <a:srgbClr val="001E6C"/>
              </a:solidFill>
              <a:effectLst/>
              <a:uLnTx/>
              <a:uFillTx/>
              <a:latin typeface="Montserrat ExtraBold" pitchFamily="2" charset="77"/>
              <a:ea typeface="+mn-ea"/>
              <a:cs typeface="+mn-cs"/>
            </a:endParaRPr>
          </a:p>
        </p:txBody>
      </p:sp>
      <p:sp>
        <p:nvSpPr>
          <p:cNvPr id="2" name="Marcador de número de diapositiva 1"/>
          <p:cNvSpPr>
            <a:spLocks noGrp="1"/>
          </p:cNvSpPr>
          <p:nvPr>
            <p:ph type="sldNum" sz="quarter" idx="12"/>
          </p:nvPr>
        </p:nvSpPr>
        <p:spPr/>
        <p:txBody>
          <a:bodyPr/>
          <a:lstStyle/>
          <a:p>
            <a:fld id="{AC1786D2-DB81-A449-B4DB-38FB3FA40359}" type="slidenum">
              <a:rPr lang="es-GT" smtClean="0"/>
              <a:t>28</a:t>
            </a:fld>
            <a:endParaRPr lang="es-GT"/>
          </a:p>
        </p:txBody>
      </p:sp>
    </p:spTree>
    <p:extLst>
      <p:ext uri="{BB962C8B-B14F-4D97-AF65-F5344CB8AC3E}">
        <p14:creationId xmlns:p14="http://schemas.microsoft.com/office/powerpoint/2010/main" val="3786816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4A09055-E608-BC7F-A4D9-46AAFAA0F59D}"/>
              </a:ext>
            </a:extLst>
          </p:cNvPr>
          <p:cNvSpPr txBox="1">
            <a:spLocks/>
          </p:cNvSpPr>
          <p:nvPr/>
        </p:nvSpPr>
        <p:spPr>
          <a:xfrm>
            <a:off x="1482803" y="617198"/>
            <a:ext cx="9010312" cy="103786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s-GT" sz="2700" b="1" i="0" u="none" strike="noStrike" kern="1200" cap="none" spc="0" normalizeH="0" baseline="0" noProof="0" dirty="0">
                <a:ln>
                  <a:noFill/>
                </a:ln>
                <a:solidFill>
                  <a:srgbClr val="0D1F3C"/>
                </a:solidFill>
                <a:effectLst/>
                <a:uLnTx/>
                <a:uFillTx/>
                <a:latin typeface="Arial" panose="020B0604020202020204" pitchFamily="34" charset="0"/>
                <a:ea typeface="+mj-ea"/>
                <a:cs typeface="Arial" panose="020B0604020202020204" pitchFamily="34" charset="0"/>
              </a:rPr>
              <a:t>CONSOLIDADO DE LOGROS </a:t>
            </a:r>
            <a:r>
              <a:rPr kumimoji="0" lang="es-GT" sz="2700" b="1" i="0" u="none" strike="noStrike" kern="1200" cap="none" spc="0" normalizeH="0" baseline="0" noProof="0" dirty="0" smtClean="0">
                <a:ln>
                  <a:noFill/>
                </a:ln>
                <a:solidFill>
                  <a:srgbClr val="0D1F3C"/>
                </a:solidFill>
                <a:effectLst/>
                <a:uLnTx/>
                <a:uFillTx/>
                <a:latin typeface="Arial" panose="020B0604020202020204" pitchFamily="34" charset="0"/>
                <a:ea typeface="+mj-ea"/>
                <a:cs typeface="Arial" panose="020B0604020202020204" pitchFamily="34" charset="0"/>
              </a:rPr>
              <a:t>INSTITUCIONALES DURANTE</a:t>
            </a:r>
            <a:r>
              <a:rPr kumimoji="0" lang="es-GT" sz="2700" b="1" i="0" u="none" strike="noStrike" kern="1200" cap="none" spc="0" normalizeH="0" noProof="0" dirty="0" smtClean="0">
                <a:ln>
                  <a:noFill/>
                </a:ln>
                <a:solidFill>
                  <a:srgbClr val="0D1F3C"/>
                </a:solidFill>
                <a:effectLst/>
                <a:uLnTx/>
                <a:uFillTx/>
                <a:latin typeface="Arial" panose="020B0604020202020204" pitchFamily="34" charset="0"/>
                <a:ea typeface="+mj-ea"/>
                <a:cs typeface="Arial" panose="020B0604020202020204" pitchFamily="34" charset="0"/>
              </a:rPr>
              <a:t> EL EJERCICIO FISCAL 2022</a:t>
            </a:r>
            <a:endParaRPr kumimoji="0" lang="es-GT" sz="2700" b="1" i="0" u="none" strike="noStrike" kern="1200" cap="none" spc="0" normalizeH="0" baseline="0" noProof="0" dirty="0">
              <a:ln>
                <a:noFill/>
              </a:ln>
              <a:solidFill>
                <a:srgbClr val="0D1F3C"/>
              </a:solidFill>
              <a:effectLst/>
              <a:uLnTx/>
              <a:uFillTx/>
              <a:latin typeface="Arial" panose="020B0604020202020204" pitchFamily="34" charset="0"/>
              <a:ea typeface="+mj-ea"/>
              <a:cs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24756205"/>
              </p:ext>
            </p:extLst>
          </p:nvPr>
        </p:nvGraphicFramePr>
        <p:xfrm>
          <a:off x="1245478" y="2011138"/>
          <a:ext cx="9688850" cy="3278646"/>
        </p:xfrm>
        <a:graphic>
          <a:graphicData uri="http://schemas.openxmlformats.org/drawingml/2006/table">
            <a:tbl>
              <a:tblPr firstRow="1" bandRow="1">
                <a:tableStyleId>{7DF18680-E054-41AD-8BC1-D1AEF772440D}</a:tableStyleId>
              </a:tblPr>
              <a:tblGrid>
                <a:gridCol w="1138738">
                  <a:extLst>
                    <a:ext uri="{9D8B030D-6E8A-4147-A177-3AD203B41FA5}">
                      <a16:colId xmlns:a16="http://schemas.microsoft.com/office/drawing/2014/main" val="3634168436"/>
                    </a:ext>
                  </a:extLst>
                </a:gridCol>
                <a:gridCol w="6693031">
                  <a:extLst>
                    <a:ext uri="{9D8B030D-6E8A-4147-A177-3AD203B41FA5}">
                      <a16:colId xmlns:a16="http://schemas.microsoft.com/office/drawing/2014/main" val="2634244456"/>
                    </a:ext>
                  </a:extLst>
                </a:gridCol>
                <a:gridCol w="1857081">
                  <a:extLst>
                    <a:ext uri="{9D8B030D-6E8A-4147-A177-3AD203B41FA5}">
                      <a16:colId xmlns:a16="http://schemas.microsoft.com/office/drawing/2014/main" val="92747685"/>
                    </a:ext>
                  </a:extLst>
                </a:gridCol>
              </a:tblGrid>
              <a:tr h="488861">
                <a:tc>
                  <a:txBody>
                    <a:bodyPr/>
                    <a:lstStyle/>
                    <a:p>
                      <a:pPr marL="0" indent="0" algn="ctr">
                        <a:lnSpc>
                          <a:spcPct val="115000"/>
                        </a:lnSpc>
                        <a:spcAft>
                          <a:spcPts val="0"/>
                        </a:spcAft>
                      </a:pPr>
                      <a:r>
                        <a:rPr lang="es-CR" sz="1800" dirty="0">
                          <a:effectLst/>
                          <a:latin typeface="Arial" panose="020B0604020202020204" pitchFamily="34" charset="0"/>
                          <a:cs typeface="Arial" panose="020B0604020202020204" pitchFamily="34" charset="0"/>
                        </a:rPr>
                        <a:t>No.</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ctr">
                        <a:lnSpc>
                          <a:spcPct val="115000"/>
                        </a:lnSpc>
                        <a:spcAft>
                          <a:spcPts val="0"/>
                        </a:spcAft>
                      </a:pPr>
                      <a:r>
                        <a:rPr lang="es-CR" sz="1800" dirty="0">
                          <a:effectLst/>
                          <a:latin typeface="Arial" panose="020B0604020202020204" pitchFamily="34" charset="0"/>
                          <a:cs typeface="Arial" panose="020B0604020202020204" pitchFamily="34" charset="0"/>
                        </a:rPr>
                        <a:t>Logro institucional</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ctr">
                        <a:lnSpc>
                          <a:spcPct val="115000"/>
                        </a:lnSpc>
                        <a:spcAft>
                          <a:spcPts val="1000"/>
                        </a:spcAft>
                      </a:pPr>
                      <a:r>
                        <a:rPr lang="es-CR" sz="1800" dirty="0">
                          <a:effectLst/>
                          <a:latin typeface="Arial" panose="020B0604020202020204" pitchFamily="34" charset="0"/>
                          <a:cs typeface="Arial" panose="020B0604020202020204" pitchFamily="34" charset="0"/>
                        </a:rPr>
                        <a:t>Meta física ejecutada</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81121036"/>
                  </a:ext>
                </a:extLst>
              </a:tr>
              <a:tr h="488861">
                <a:tc>
                  <a:txBody>
                    <a:bodyPr/>
                    <a:lstStyle/>
                    <a:p>
                      <a:pPr marL="0" indent="0" algn="ctr">
                        <a:lnSpc>
                          <a:spcPct val="115000"/>
                        </a:lnSpc>
                        <a:spcAft>
                          <a:spcPts val="0"/>
                        </a:spcAft>
                      </a:pPr>
                      <a:r>
                        <a:rPr lang="es-MX" sz="1800" dirty="0" smtClean="0">
                          <a:effectLst/>
                          <a:latin typeface="Arial" panose="020B0604020202020204" pitchFamily="34" charset="0"/>
                          <a:ea typeface="Calibri" panose="020F0502020204030204" pitchFamily="34" charset="0"/>
                          <a:cs typeface="Arial" panose="020B0604020202020204" pitchFamily="34" charset="0"/>
                        </a:rPr>
                        <a:t>1</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just">
                        <a:lnSpc>
                          <a:spcPct val="115000"/>
                        </a:lnSpc>
                        <a:spcAft>
                          <a:spcPts val="0"/>
                        </a:spcAft>
                      </a:pPr>
                      <a:r>
                        <a:rPr lang="es-CR" sz="1800" dirty="0">
                          <a:effectLst/>
                          <a:latin typeface="Arial" panose="020B0604020202020204" pitchFamily="34" charset="0"/>
                          <a:cs typeface="Arial" panose="020B0604020202020204" pitchFamily="34" charset="0"/>
                        </a:rPr>
                        <a:t>Iniciativas de Ley presentadas al Congreso de la República.</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ctr">
                        <a:lnSpc>
                          <a:spcPct val="115000"/>
                        </a:lnSpc>
                        <a:spcAft>
                          <a:spcPts val="1000"/>
                        </a:spcAft>
                      </a:pPr>
                      <a:r>
                        <a:rPr lang="es-MX" sz="1800" dirty="0" smtClean="0">
                          <a:effectLst/>
                          <a:latin typeface="Arial" panose="020B0604020202020204" pitchFamily="34" charset="0"/>
                          <a:ea typeface="Calibri" panose="020F0502020204030204" pitchFamily="34" charset="0"/>
                          <a:cs typeface="Arial" panose="020B0604020202020204" pitchFamily="34" charset="0"/>
                        </a:rPr>
                        <a:t>23</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75077021"/>
                  </a:ext>
                </a:extLst>
              </a:tr>
              <a:tr h="431001">
                <a:tc>
                  <a:txBody>
                    <a:bodyPr/>
                    <a:lstStyle/>
                    <a:p>
                      <a:pPr marL="0" indent="0" algn="ctr">
                        <a:lnSpc>
                          <a:spcPct val="115000"/>
                        </a:lnSpc>
                        <a:spcAft>
                          <a:spcPts val="0"/>
                        </a:spcAft>
                      </a:pPr>
                      <a:r>
                        <a:rPr lang="es-MX"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2</a:t>
                      </a:r>
                      <a:endParaRPr lang="es-GT"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just">
                        <a:lnSpc>
                          <a:spcPct val="115000"/>
                        </a:lnSpc>
                        <a:spcAft>
                          <a:spcPts val="0"/>
                        </a:spcAft>
                      </a:pPr>
                      <a:r>
                        <a:rPr lang="es-CR" sz="1800" dirty="0">
                          <a:effectLst/>
                          <a:latin typeface="Arial" panose="020B0604020202020204" pitchFamily="34" charset="0"/>
                          <a:cs typeface="Arial" panose="020B0604020202020204" pitchFamily="34" charset="0"/>
                        </a:rPr>
                        <a:t>Acuerdos Gubernativos emitidos</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ctr">
                        <a:lnSpc>
                          <a:spcPct val="115000"/>
                        </a:lnSpc>
                        <a:spcAft>
                          <a:spcPts val="1000"/>
                        </a:spcAft>
                      </a:pPr>
                      <a:r>
                        <a:rPr lang="es-CR" sz="1800" dirty="0" smtClean="0">
                          <a:solidFill>
                            <a:schemeClr val="tx1"/>
                          </a:solidFill>
                          <a:effectLst/>
                          <a:latin typeface="Arial" panose="020B0604020202020204" pitchFamily="34" charset="0"/>
                          <a:cs typeface="Arial" panose="020B0604020202020204" pitchFamily="34" charset="0"/>
                        </a:rPr>
                        <a:t>937</a:t>
                      </a:r>
                      <a:r>
                        <a:rPr lang="es-CR" sz="1800" dirty="0" smtClean="0">
                          <a:effectLst/>
                          <a:latin typeface="Arial" panose="020B0604020202020204" pitchFamily="34" charset="0"/>
                          <a:cs typeface="Arial" panose="020B0604020202020204" pitchFamily="34" charset="0"/>
                        </a:rPr>
                        <a:t>*</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42436803"/>
                  </a:ext>
                </a:extLst>
              </a:tr>
              <a:tr h="488861">
                <a:tc>
                  <a:txBody>
                    <a:bodyPr/>
                    <a:lstStyle/>
                    <a:p>
                      <a:pPr marL="0" indent="0" algn="ctr">
                        <a:lnSpc>
                          <a:spcPct val="115000"/>
                        </a:lnSpc>
                        <a:spcAft>
                          <a:spcPts val="0"/>
                        </a:spcAft>
                      </a:pPr>
                      <a:r>
                        <a:rPr lang="es-MX"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3</a:t>
                      </a:r>
                      <a:endParaRPr lang="es-GT"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just">
                        <a:lnSpc>
                          <a:spcPct val="115000"/>
                        </a:lnSpc>
                        <a:spcAft>
                          <a:spcPts val="0"/>
                        </a:spcAft>
                      </a:pPr>
                      <a:r>
                        <a:rPr lang="es-CR" sz="1800" dirty="0">
                          <a:effectLst/>
                          <a:latin typeface="Arial" panose="020B0604020202020204" pitchFamily="34" charset="0"/>
                          <a:cs typeface="Arial" panose="020B0604020202020204" pitchFamily="34" charset="0"/>
                        </a:rPr>
                        <a:t>Expedientes tramitados en beneficio de entidades, personas jurídicas e individuales. </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ctr">
                        <a:lnSpc>
                          <a:spcPct val="115000"/>
                        </a:lnSpc>
                        <a:spcAft>
                          <a:spcPts val="1000"/>
                        </a:spcAft>
                      </a:pPr>
                      <a:r>
                        <a:rPr lang="es-CR" sz="1800" dirty="0" smtClean="0">
                          <a:effectLst/>
                          <a:latin typeface="Arial" panose="020B0604020202020204" pitchFamily="34" charset="0"/>
                          <a:cs typeface="Arial" panose="020B0604020202020204" pitchFamily="34" charset="0"/>
                        </a:rPr>
                        <a:t>9949*</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62230369"/>
                  </a:ext>
                </a:extLst>
              </a:tr>
              <a:tr h="665911">
                <a:tc>
                  <a:txBody>
                    <a:bodyPr/>
                    <a:lstStyle/>
                    <a:p>
                      <a:pPr algn="ctr">
                        <a:lnSpc>
                          <a:spcPct val="107000"/>
                        </a:lnSpc>
                        <a:spcAft>
                          <a:spcPts val="0"/>
                        </a:spcAft>
                      </a:pPr>
                      <a:r>
                        <a:rPr lang="es-MX"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4</a:t>
                      </a:r>
                      <a:endParaRPr lang="es-GT"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just">
                        <a:lnSpc>
                          <a:spcPct val="107000"/>
                        </a:lnSpc>
                        <a:spcAft>
                          <a:spcPts val="0"/>
                        </a:spcAft>
                      </a:pPr>
                      <a:r>
                        <a:rPr lang="es-GT" sz="1800" dirty="0">
                          <a:effectLst/>
                          <a:latin typeface="Arial" panose="020B0604020202020204" pitchFamily="34" charset="0"/>
                          <a:cs typeface="Arial" panose="020B0604020202020204" pitchFamily="34" charset="0"/>
                        </a:rPr>
                        <a:t>Cumplimiento de lo normado por el Sistema Nacional </a:t>
                      </a:r>
                      <a:r>
                        <a:rPr lang="es-GT" sz="1800" dirty="0" smtClean="0">
                          <a:effectLst/>
                          <a:latin typeface="Arial" panose="020B0604020202020204" pitchFamily="34" charset="0"/>
                          <a:cs typeface="Arial" panose="020B0604020202020204" pitchFamily="34" charset="0"/>
                        </a:rPr>
                        <a:t>de </a:t>
                      </a:r>
                      <a:r>
                        <a:rPr lang="es-GT" sz="1800" dirty="0">
                          <a:effectLst/>
                          <a:latin typeface="Arial" panose="020B0604020202020204" pitchFamily="34" charset="0"/>
                          <a:cs typeface="Arial" panose="020B0604020202020204" pitchFamily="34" charset="0"/>
                        </a:rPr>
                        <a:t>Control Interno Gubernamental -</a:t>
                      </a:r>
                      <a:r>
                        <a:rPr lang="es-GT" sz="1800" dirty="0" smtClean="0">
                          <a:effectLst/>
                          <a:latin typeface="Arial" panose="020B0604020202020204" pitchFamily="34" charset="0"/>
                          <a:cs typeface="Arial" panose="020B0604020202020204" pitchFamily="34" charset="0"/>
                        </a:rPr>
                        <a:t>SINACIG-.</a:t>
                      </a:r>
                      <a:endParaRPr lang="es-GT" sz="1800" dirty="0">
                        <a:effectLst/>
                        <a:latin typeface="Arial" panose="020B0604020202020204" pitchFamily="34" charset="0"/>
                        <a:cs typeface="Arial" panose="020B0604020202020204" pitchFamily="34" charset="0"/>
                      </a:endParaRPr>
                    </a:p>
                  </a:txBody>
                  <a:tcPr marL="68580" marR="68580" marT="0" marB="0" anchor="ctr"/>
                </a:tc>
                <a:tc>
                  <a:txBody>
                    <a:bodyPr/>
                    <a:lstStyle/>
                    <a:p>
                      <a:pPr marL="0" indent="0" algn="ctr">
                        <a:lnSpc>
                          <a:spcPct val="115000"/>
                        </a:lnSpc>
                        <a:spcAft>
                          <a:spcPts val="1000"/>
                        </a:spcAft>
                      </a:pPr>
                      <a:r>
                        <a:rPr lang="es-CR" sz="1800" dirty="0">
                          <a:effectLst/>
                          <a:latin typeface="Arial" panose="020B0604020202020204" pitchFamily="34" charset="0"/>
                          <a:cs typeface="Arial" panose="020B0604020202020204" pitchFamily="34" charset="0"/>
                        </a:rPr>
                        <a:t>N/A</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7131732"/>
                  </a:ext>
                </a:extLst>
              </a:tr>
              <a:tr h="431001">
                <a:tc>
                  <a:txBody>
                    <a:bodyPr/>
                    <a:lstStyle/>
                    <a:p>
                      <a:pPr marL="0" indent="0" algn="ctr">
                        <a:lnSpc>
                          <a:spcPct val="115000"/>
                        </a:lnSpc>
                        <a:spcAft>
                          <a:spcPts val="1000"/>
                        </a:spcAft>
                      </a:pPr>
                      <a:r>
                        <a:rPr lang="es-MX"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5</a:t>
                      </a:r>
                      <a:endParaRPr lang="es-GT"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just">
                        <a:lnSpc>
                          <a:spcPct val="107000"/>
                        </a:lnSpc>
                        <a:spcAft>
                          <a:spcPts val="0"/>
                        </a:spcAft>
                      </a:pPr>
                      <a:r>
                        <a:rPr lang="es-GT" sz="1800" dirty="0">
                          <a:effectLst/>
                          <a:latin typeface="Arial" panose="020B0604020202020204" pitchFamily="34" charset="0"/>
                          <a:cs typeface="Arial" panose="020B0604020202020204" pitchFamily="34" charset="0"/>
                        </a:rPr>
                        <a:t>Capacitación constante del personal.</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ctr">
                        <a:lnSpc>
                          <a:spcPct val="115000"/>
                        </a:lnSpc>
                        <a:spcAft>
                          <a:spcPts val="0"/>
                        </a:spcAft>
                      </a:pPr>
                      <a:r>
                        <a:rPr lang="es-CR" sz="1800" dirty="0">
                          <a:effectLst/>
                          <a:latin typeface="Arial" panose="020B0604020202020204" pitchFamily="34" charset="0"/>
                          <a:cs typeface="Arial" panose="020B0604020202020204" pitchFamily="34" charset="0"/>
                        </a:rPr>
                        <a:t>N/A</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30716837"/>
                  </a:ext>
                </a:extLst>
              </a:tr>
            </a:tbl>
          </a:graphicData>
        </a:graphic>
      </p:graphicFrame>
      <p:sp>
        <p:nvSpPr>
          <p:cNvPr id="8" name="CuadroTexto 7"/>
          <p:cNvSpPr txBox="1"/>
          <p:nvPr/>
        </p:nvSpPr>
        <p:spPr>
          <a:xfrm>
            <a:off x="1106424" y="5423046"/>
            <a:ext cx="10030968" cy="523220"/>
          </a:xfrm>
          <a:prstGeom prst="rect">
            <a:avLst/>
          </a:prstGeom>
          <a:noFill/>
        </p:spPr>
        <p:txBody>
          <a:bodyPr wrap="square" rtlCol="0">
            <a:spAutoFit/>
          </a:bodyPr>
          <a:lstStyle/>
          <a:p>
            <a:r>
              <a:rPr lang="es-MX" sz="1400" dirty="0" smtClean="0"/>
              <a:t>* Incluidos en los Expedientes tramitados en beneficio de entidades, personas jurídicas e individuales.</a:t>
            </a:r>
          </a:p>
          <a:p>
            <a:r>
              <a:rPr lang="es-MX" sz="1400" dirty="0" smtClean="0"/>
              <a:t>   Información al 23 de diciembre de 2022, debido </a:t>
            </a:r>
            <a:r>
              <a:rPr lang="es-MX" sz="1400" dirty="0"/>
              <a:t>a que corresponde a metas ejecutadas para el ejercicio fiscal 2022</a:t>
            </a:r>
            <a:r>
              <a:rPr lang="es-MX" sz="1400" dirty="0" smtClean="0"/>
              <a:t>.</a:t>
            </a:r>
            <a:endParaRPr lang="es-GT" sz="1400" dirty="0"/>
          </a:p>
        </p:txBody>
      </p:sp>
      <p:sp>
        <p:nvSpPr>
          <p:cNvPr id="2" name="Marcador de número de diapositiva 1"/>
          <p:cNvSpPr>
            <a:spLocks noGrp="1"/>
          </p:cNvSpPr>
          <p:nvPr>
            <p:ph type="sldNum" sz="quarter" idx="12"/>
          </p:nvPr>
        </p:nvSpPr>
        <p:spPr/>
        <p:txBody>
          <a:bodyPr/>
          <a:lstStyle/>
          <a:p>
            <a:fld id="{AC1786D2-DB81-A449-B4DB-38FB3FA40359}" type="slidenum">
              <a:rPr lang="es-GT" smtClean="0"/>
              <a:t>29</a:t>
            </a:fld>
            <a:endParaRPr lang="es-GT"/>
          </a:p>
        </p:txBody>
      </p:sp>
    </p:spTree>
    <p:extLst>
      <p:ext uri="{BB962C8B-B14F-4D97-AF65-F5344CB8AC3E}">
        <p14:creationId xmlns:p14="http://schemas.microsoft.com/office/powerpoint/2010/main" val="29689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768407" y="2668750"/>
          <a:ext cx="10650708" cy="2577017"/>
        </p:xfrm>
        <a:graphic>
          <a:graphicData uri="http://schemas.openxmlformats.org/drawingml/2006/table">
            <a:tbl>
              <a:tblPr firstRow="1" firstCol="1" bandRow="1"/>
              <a:tblGrid>
                <a:gridCol w="10650708">
                  <a:extLst>
                    <a:ext uri="{9D8B030D-6E8A-4147-A177-3AD203B41FA5}">
                      <a16:colId xmlns:a16="http://schemas.microsoft.com/office/drawing/2014/main" val="481451595"/>
                    </a:ext>
                  </a:extLst>
                </a:gridCol>
              </a:tblGrid>
              <a:tr h="271902">
                <a:tc>
                  <a:txBody>
                    <a:bodyPr/>
                    <a:lstStyle/>
                    <a:p>
                      <a:pPr marL="342900" lvl="0" indent="-342900" algn="ctr">
                        <a:lnSpc>
                          <a:spcPct val="107000"/>
                        </a:lnSpc>
                        <a:spcAft>
                          <a:spcPts val="0"/>
                        </a:spcAft>
                        <a:buFont typeface="+mj-lt"/>
                        <a:buAutoNum type="alphaLcParenR"/>
                      </a:pPr>
                      <a:r>
                        <a:rPr lang="es-GT" sz="1400" b="1" dirty="0">
                          <a:effectLst/>
                          <a:latin typeface="Arial" panose="020B0604020202020204" pitchFamily="34" charset="0"/>
                          <a:ea typeface="Calibri" panose="020F0502020204030204" pitchFamily="34" charset="0"/>
                          <a:cs typeface="Times New Roman" panose="02020603050405020304" pitchFamily="18" charset="0"/>
                        </a:rPr>
                        <a:t>Objetivo Estratégico</a:t>
                      </a:r>
                      <a:endParaRPr lang="es-G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3395246113"/>
                  </a:ext>
                </a:extLst>
              </a:tr>
              <a:tr h="508303">
                <a:tc>
                  <a:txBody>
                    <a:bodyPr/>
                    <a:lstStyle/>
                    <a:p>
                      <a:pPr marL="342900" lvl="0" indent="-342900" algn="just">
                        <a:spcAft>
                          <a:spcPts val="0"/>
                        </a:spcAft>
                        <a:buFont typeface="+mj-lt"/>
                        <a:buAutoNum type="arabicPeriod"/>
                      </a:pPr>
                      <a:r>
                        <a:rPr lang="es-GT"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Promover las buenas prácticas de control interno y gobernanza, para que de manera eficiente, eficaz y transparente, se de fe administrativa, seguridad y certeza jurídica al accionar del Presidente de la República.</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831265"/>
                  </a:ext>
                </a:extLst>
              </a:tr>
              <a:tr h="271902">
                <a:tc>
                  <a:txBody>
                    <a:bodyPr/>
                    <a:lstStyle/>
                    <a:p>
                      <a:pPr marL="342900" lvl="0" indent="-342900" algn="ctr">
                        <a:lnSpc>
                          <a:spcPct val="107000"/>
                        </a:lnSpc>
                        <a:spcAft>
                          <a:spcPts val="0"/>
                        </a:spcAft>
                        <a:buFont typeface="+mj-lt"/>
                        <a:buAutoNum type="alphaLcParenR" startAt="2"/>
                      </a:pPr>
                      <a:r>
                        <a:rPr lang="es-GT" sz="1400" b="1" dirty="0">
                          <a:effectLst/>
                          <a:latin typeface="Arial" panose="020B0604020202020204" pitchFamily="34" charset="0"/>
                          <a:ea typeface="Calibri" panose="020F0502020204030204" pitchFamily="34" charset="0"/>
                          <a:cs typeface="Times New Roman" panose="02020603050405020304" pitchFamily="18" charset="0"/>
                        </a:rPr>
                        <a:t>Objetivos Operativos</a:t>
                      </a:r>
                      <a:endParaRPr lang="es-G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3502513565"/>
                  </a:ext>
                </a:extLst>
              </a:tr>
              <a:tr h="1524910">
                <a:tc>
                  <a:txBody>
                    <a:bodyPr/>
                    <a:lstStyle/>
                    <a:p>
                      <a:pPr marL="342900" lvl="0" indent="-342900" algn="just">
                        <a:spcAft>
                          <a:spcPts val="0"/>
                        </a:spcAft>
                        <a:buFont typeface="+mj-lt"/>
                        <a:buAutoNum type="arabicPeriod"/>
                      </a:pPr>
                      <a:r>
                        <a:rPr lang="es-GT"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Ejercer de manera eficiente, eficaz y transparente, las atribuciones y funciones asignadas a las Unidades y Direcciones de la Secretaría General de la Presidencia de la República, de acuerdo al marco Constitucional y al ordenamiento jurídico vigente.</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es-GT"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Dar seguimiento a la ejecución de los recursos financieros, al uso de los recursos administrativos y al cumplimiento de las acciones definidas en los planes, para verificar de manera oportuna la consecución de las metas y resultados institucionales definidos.</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es-GT"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Promover el adecuado resguardo de los bienes muebles de la Secretaría General de la Presidencia de la República, a través del registro oportuno de los mismos y la emisión de las políticas que correspondan.</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3107612"/>
                  </a:ext>
                </a:extLst>
              </a:tr>
            </a:tbl>
          </a:graphicData>
        </a:graphic>
      </p:graphicFrame>
      <p:sp>
        <p:nvSpPr>
          <p:cNvPr id="3" name="Título 1">
            <a:extLst>
              <a:ext uri="{FF2B5EF4-FFF2-40B4-BE49-F238E27FC236}">
                <a16:creationId xmlns:a16="http://schemas.microsoft.com/office/drawing/2014/main" id="{A1F99F94-389E-4E69-A4D4-C924F02710CC}"/>
              </a:ext>
            </a:extLst>
          </p:cNvPr>
          <p:cNvSpPr>
            <a:spLocks noGrp="1"/>
          </p:cNvSpPr>
          <p:nvPr>
            <p:ph type="title"/>
          </p:nvPr>
        </p:nvSpPr>
        <p:spPr>
          <a:xfrm>
            <a:off x="1308848" y="785062"/>
            <a:ext cx="9166802" cy="626488"/>
          </a:xfrm>
        </p:spPr>
        <p:txBody>
          <a:bodyPr>
            <a:noAutofit/>
          </a:bodyPr>
          <a:lstStyle/>
          <a:p>
            <a:pPr algn="ctr"/>
            <a:r>
              <a:rPr lang="es-GT" sz="2800" b="1" dirty="0">
                <a:latin typeface="Arial" panose="020B0604020202020204" pitchFamily="34" charset="0"/>
                <a:cs typeface="Arial" panose="020B0604020202020204" pitchFamily="34" charset="0"/>
              </a:rPr>
              <a:t>PRINCIPALES OBJETIVOS DE </a:t>
            </a:r>
            <a:r>
              <a:rPr lang="es-GT" sz="2800" b="1" dirty="0" smtClean="0">
                <a:latin typeface="Arial" panose="020B0604020202020204" pitchFamily="34" charset="0"/>
                <a:cs typeface="Arial" panose="020B0604020202020204" pitchFamily="34" charset="0"/>
              </a:rPr>
              <a:t>LA </a:t>
            </a:r>
            <a:r>
              <a:rPr lang="es-MX" sz="2800" b="1" dirty="0" smtClean="0">
                <a:latin typeface="Arial" panose="020B0604020202020204" pitchFamily="34" charset="0"/>
                <a:cs typeface="Arial" panose="020B0604020202020204" pitchFamily="34" charset="0"/>
              </a:rPr>
              <a:t>SECRETARÍA </a:t>
            </a:r>
            <a:r>
              <a:rPr lang="es-MX" sz="2800" b="1" dirty="0">
                <a:latin typeface="Arial" panose="020B0604020202020204" pitchFamily="34" charset="0"/>
                <a:cs typeface="Arial" panose="020B0604020202020204" pitchFamily="34" charset="0"/>
              </a:rPr>
              <a:t>GENERAL DE LA PRESIDENCIA DE LA REPÚBLICA</a:t>
            </a:r>
            <a:endParaRPr lang="es-GT" sz="2800" b="1" dirty="0">
              <a:latin typeface="Arial" panose="020B0604020202020204" pitchFamily="34" charset="0"/>
              <a:cs typeface="Arial" panose="020B0604020202020204" pitchFamily="34" charset="0"/>
            </a:endParaRPr>
          </a:p>
        </p:txBody>
      </p:sp>
      <p:sp>
        <p:nvSpPr>
          <p:cNvPr id="4" name="Marcador de contenido 6">
            <a:extLst>
              <a:ext uri="{FF2B5EF4-FFF2-40B4-BE49-F238E27FC236}">
                <a16:creationId xmlns:a16="http://schemas.microsoft.com/office/drawing/2014/main" id="{F9FD962A-766E-443B-8C79-B30580DFF835}"/>
              </a:ext>
            </a:extLst>
          </p:cNvPr>
          <p:cNvSpPr txBox="1">
            <a:spLocks/>
          </p:cNvSpPr>
          <p:nvPr/>
        </p:nvSpPr>
        <p:spPr>
          <a:xfrm>
            <a:off x="772885" y="1500729"/>
            <a:ext cx="10646230" cy="107884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1" indent="0" algn="just">
              <a:lnSpc>
                <a:spcPct val="150000"/>
              </a:lnSpc>
              <a:buNone/>
            </a:pPr>
            <a:r>
              <a:rPr lang="es-GT" sz="1600" dirty="0">
                <a:latin typeface="Arial" panose="020B0604020202020204" pitchFamily="34" charset="0"/>
                <a:cs typeface="Arial" panose="020B0604020202020204" pitchFamily="34" charset="0"/>
              </a:rPr>
              <a:t>Para el cumplimiento de sus funciones la Secretaría General de la Presidencia de la </a:t>
            </a:r>
            <a:r>
              <a:rPr lang="es-GT" sz="1600" dirty="0" smtClean="0">
                <a:latin typeface="Arial" panose="020B0604020202020204" pitchFamily="34" charset="0"/>
                <a:cs typeface="Arial" panose="020B0604020202020204" pitchFamily="34" charset="0"/>
              </a:rPr>
              <a:t>República definió para el ejercicio fiscal 2022, Objetivos </a:t>
            </a:r>
            <a:r>
              <a:rPr lang="es-GT" sz="1600" dirty="0">
                <a:latin typeface="Arial" panose="020B0604020202020204" pitchFamily="34" charset="0"/>
                <a:cs typeface="Arial" panose="020B0604020202020204" pitchFamily="34" charset="0"/>
              </a:rPr>
              <a:t>Institucionales de Control </a:t>
            </a:r>
            <a:r>
              <a:rPr lang="es-GT" sz="1600" dirty="0" smtClean="0">
                <a:latin typeface="Arial" panose="020B0604020202020204" pitchFamily="34" charset="0"/>
                <a:cs typeface="Arial" panose="020B0604020202020204" pitchFamily="34" charset="0"/>
              </a:rPr>
              <a:t>Interno, siendo los siguientes:</a:t>
            </a:r>
            <a:endParaRPr lang="es-GT" sz="1600" dirty="0">
              <a:latin typeface="Arial" panose="020B0604020202020204" pitchFamily="34" charset="0"/>
              <a:cs typeface="Arial" panose="020B0604020202020204" pitchFamily="34" charset="0"/>
            </a:endParaRPr>
          </a:p>
          <a:p>
            <a:pPr marL="571500" lvl="1" indent="0">
              <a:buNone/>
            </a:pPr>
            <a:endParaRPr lang="es-GT" sz="1400" dirty="0">
              <a:latin typeface="Arial" panose="020B0604020202020204" pitchFamily="34" charset="0"/>
              <a:cs typeface="Arial" panose="020B0604020202020204" pitchFamily="34" charset="0"/>
            </a:endParaRPr>
          </a:p>
        </p:txBody>
      </p:sp>
      <p:sp>
        <p:nvSpPr>
          <p:cNvPr id="5" name="Marcador de número de diapositiva 4"/>
          <p:cNvSpPr>
            <a:spLocks noGrp="1"/>
          </p:cNvSpPr>
          <p:nvPr>
            <p:ph type="sldNum" sz="quarter" idx="12"/>
          </p:nvPr>
        </p:nvSpPr>
        <p:spPr/>
        <p:txBody>
          <a:bodyPr/>
          <a:lstStyle/>
          <a:p>
            <a:fld id="{AC1786D2-DB81-A449-B4DB-38FB3FA40359}" type="slidenum">
              <a:rPr lang="es-GT" smtClean="0"/>
              <a:t>3</a:t>
            </a:fld>
            <a:endParaRPr lang="es-GT"/>
          </a:p>
        </p:txBody>
      </p:sp>
    </p:spTree>
    <p:extLst>
      <p:ext uri="{BB962C8B-B14F-4D97-AF65-F5344CB8AC3E}">
        <p14:creationId xmlns:p14="http://schemas.microsoft.com/office/powerpoint/2010/main" val="41720782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2968834" y="2991948"/>
            <a:ext cx="798897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4000" b="1" i="0" u="none" strike="noStrike" kern="1200" cap="none" spc="0" normalizeH="0" baseline="0" noProof="0" dirty="0">
                <a:ln>
                  <a:noFill/>
                </a:ln>
                <a:solidFill>
                  <a:srgbClr val="FFC000"/>
                </a:solidFill>
                <a:effectLst/>
                <a:uLnTx/>
                <a:uFillTx/>
                <a:latin typeface="Montserrat" pitchFamily="2" charset="77"/>
                <a:ea typeface="+mn-ea"/>
                <a:cs typeface="+mn-cs"/>
              </a:rPr>
              <a:t>CONCLUSIONES</a:t>
            </a:r>
          </a:p>
        </p:txBody>
      </p:sp>
      <p:sp>
        <p:nvSpPr>
          <p:cNvPr id="7" name="Elipse 6">
            <a:extLst>
              <a:ext uri="{FF2B5EF4-FFF2-40B4-BE49-F238E27FC236}">
                <a16:creationId xmlns:a16="http://schemas.microsoft.com/office/drawing/2014/main" id="{CAD103A4-3EDE-631B-A7DD-8A5E10EFEAB6}"/>
              </a:ext>
            </a:extLst>
          </p:cNvPr>
          <p:cNvSpPr/>
          <p:nvPr/>
        </p:nvSpPr>
        <p:spPr>
          <a:xfrm>
            <a:off x="976185" y="2461468"/>
            <a:ext cx="1768846" cy="1768846"/>
          </a:xfrm>
          <a:prstGeom prst="ellipse">
            <a:avLst/>
          </a:prstGeom>
          <a:solidFill>
            <a:srgbClr val="C0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sz="5400" b="1" dirty="0">
                <a:solidFill>
                  <a:srgbClr val="001E6C"/>
                </a:solidFill>
                <a:latin typeface="Montserrat ExtraBold" pitchFamily="2" charset="77"/>
              </a:rPr>
              <a:t>4</a:t>
            </a:r>
            <a:endParaRPr kumimoji="0" lang="es-GT" sz="5400" b="1" i="0" u="none" strike="noStrike" kern="1200" cap="none" spc="0" normalizeH="0" baseline="0" noProof="0" dirty="0">
              <a:ln>
                <a:noFill/>
              </a:ln>
              <a:solidFill>
                <a:srgbClr val="001E6C"/>
              </a:solidFill>
              <a:effectLst/>
              <a:uLnTx/>
              <a:uFillTx/>
              <a:latin typeface="Montserrat ExtraBold" pitchFamily="2" charset="77"/>
              <a:ea typeface="+mn-ea"/>
              <a:cs typeface="+mn-cs"/>
            </a:endParaRPr>
          </a:p>
        </p:txBody>
      </p:sp>
      <p:sp>
        <p:nvSpPr>
          <p:cNvPr id="2" name="Marcador de número de diapositiva 1"/>
          <p:cNvSpPr>
            <a:spLocks noGrp="1"/>
          </p:cNvSpPr>
          <p:nvPr>
            <p:ph type="sldNum" sz="quarter" idx="12"/>
          </p:nvPr>
        </p:nvSpPr>
        <p:spPr/>
        <p:txBody>
          <a:bodyPr/>
          <a:lstStyle/>
          <a:p>
            <a:fld id="{AC1786D2-DB81-A449-B4DB-38FB3FA40359}" type="slidenum">
              <a:rPr lang="es-GT" smtClean="0"/>
              <a:t>30</a:t>
            </a:fld>
            <a:endParaRPr lang="es-GT"/>
          </a:p>
        </p:txBody>
      </p:sp>
    </p:spTree>
    <p:extLst>
      <p:ext uri="{BB962C8B-B14F-4D97-AF65-F5344CB8AC3E}">
        <p14:creationId xmlns:p14="http://schemas.microsoft.com/office/powerpoint/2010/main" val="19908175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4A09055-E608-BC7F-A4D9-46AAFAA0F59D}"/>
              </a:ext>
            </a:extLst>
          </p:cNvPr>
          <p:cNvSpPr txBox="1">
            <a:spLocks/>
          </p:cNvSpPr>
          <p:nvPr/>
        </p:nvSpPr>
        <p:spPr>
          <a:xfrm>
            <a:off x="2550695" y="617198"/>
            <a:ext cx="7417764" cy="668900"/>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just"/>
            <a:r>
              <a:rPr lang="es-GT" sz="2800" dirty="0">
                <a:latin typeface="Arial" panose="020B0604020202020204" pitchFamily="34" charset="0"/>
                <a:cs typeface="Arial" panose="020B0604020202020204" pitchFamily="34" charset="0"/>
              </a:rPr>
              <a:t>¿</a:t>
            </a:r>
            <a:r>
              <a:rPr lang="es-GT" sz="2800" b="1" dirty="0">
                <a:latin typeface="Arial" panose="020B0604020202020204" pitchFamily="34" charset="0"/>
                <a:cs typeface="Arial" panose="020B0604020202020204" pitchFamily="34" charset="0"/>
              </a:rPr>
              <a:t>QUÉ TENDENCIA MUESTRA EL USO DE LOS</a:t>
            </a:r>
            <a:endParaRPr lang="es-GT" sz="9600" b="1" dirty="0">
              <a:latin typeface="Arial" panose="020B0604020202020204" pitchFamily="34" charset="0"/>
              <a:cs typeface="Arial" panose="020B0604020202020204" pitchFamily="34" charset="0"/>
            </a:endParaRPr>
          </a:p>
          <a:p>
            <a:pPr algn="l"/>
            <a:r>
              <a:rPr lang="es-GT" sz="2800" b="1" dirty="0">
                <a:latin typeface="Arial" panose="020B0604020202020204" pitchFamily="34" charset="0"/>
                <a:cs typeface="Arial" panose="020B0604020202020204" pitchFamily="34" charset="0"/>
              </a:rPr>
              <a:t>  RECURSOS PÚBLICOS?</a:t>
            </a:r>
            <a:endParaRPr kumimoji="0" lang="es-GT" sz="2700" b="1" i="0" u="none" strike="noStrike" kern="1200" cap="none" spc="0" normalizeH="0" baseline="0" noProof="0" dirty="0">
              <a:ln>
                <a:noFill/>
              </a:ln>
              <a:solidFill>
                <a:srgbClr val="0D1F3C"/>
              </a:solidFill>
              <a:effectLst/>
              <a:uLnTx/>
              <a:uFillTx/>
              <a:latin typeface="Arial" panose="020B0604020202020204" pitchFamily="34" charset="0"/>
              <a:ea typeface="+mj-ea"/>
              <a:cs typeface="Arial" panose="020B0604020202020204" pitchFamily="34" charset="0"/>
            </a:endParaRPr>
          </a:p>
        </p:txBody>
      </p:sp>
      <p:pic>
        <p:nvPicPr>
          <p:cNvPr id="2" name="Picture 2" descr="7 TENDENCIAS TECNOLÓGICAS PARA EL EL 2021 | MQA">
            <a:extLst>
              <a:ext uri="{FF2B5EF4-FFF2-40B4-BE49-F238E27FC236}">
                <a16:creationId xmlns:a16="http://schemas.microsoft.com/office/drawing/2014/main" id="{AB4BF9A3-F3B0-826B-AB1B-381068A578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80" y="156139"/>
            <a:ext cx="2406215" cy="19424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7 TENDENCIAS TECNOLÓGICAS PARA EL EL 2021 | MQA">
            <a:extLst>
              <a:ext uri="{FF2B5EF4-FFF2-40B4-BE49-F238E27FC236}">
                <a16:creationId xmlns:a16="http://schemas.microsoft.com/office/drawing/2014/main" id="{E0FCE531-C497-686A-BC02-F086F6CFBD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80" y="156139"/>
            <a:ext cx="2406215" cy="1927747"/>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E40743F2-234A-4544-BBAC-8877FB423F76}"/>
              </a:ext>
            </a:extLst>
          </p:cNvPr>
          <p:cNvSpPr txBox="1">
            <a:spLocks/>
          </p:cNvSpPr>
          <p:nvPr/>
        </p:nvSpPr>
        <p:spPr>
          <a:xfrm>
            <a:off x="676272" y="2515756"/>
            <a:ext cx="10626091" cy="95277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smtClean="0">
                <a:solidFill>
                  <a:schemeClr val="tx1"/>
                </a:solidFill>
                <a:latin typeface="Arial" panose="020B0604020202020204" pitchFamily="34" charset="0"/>
                <a:cs typeface="Arial" panose="020B0604020202020204" pitchFamily="34" charset="0"/>
              </a:rPr>
              <a:t>La tendencia de ejecución presupuestaria para el 2022, para la Secretaría General y Comisiones Presidenciales Contra la Corrupción y de Asuntos Municipales, muestra una ejecución total del 97.49%, según el cuadro siguiente:</a:t>
            </a:r>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smtClean="0">
                <a:solidFill>
                  <a:schemeClr val="accent1">
                    <a:lumMod val="50000"/>
                  </a:schemeClr>
                </a:solidFill>
                <a:latin typeface="Arial" panose="020B0604020202020204" pitchFamily="34" charset="0"/>
                <a:cs typeface="Arial" panose="020B0604020202020204" pitchFamily="34" charset="0"/>
              </a:rPr>
              <a:t/>
            </a:r>
            <a:br>
              <a:rPr lang="es-GT" sz="2000" b="0" dirty="0" smtClean="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548328019"/>
              </p:ext>
            </p:extLst>
          </p:nvPr>
        </p:nvGraphicFramePr>
        <p:xfrm>
          <a:off x="2816006" y="3681457"/>
          <a:ext cx="6346625" cy="2001520"/>
        </p:xfrm>
        <a:graphic>
          <a:graphicData uri="http://schemas.openxmlformats.org/drawingml/2006/table">
            <a:tbl>
              <a:tblPr firstRow="1" bandRow="1"/>
              <a:tblGrid>
                <a:gridCol w="4988363">
                  <a:extLst>
                    <a:ext uri="{9D8B030D-6E8A-4147-A177-3AD203B41FA5}">
                      <a16:colId xmlns:a16="http://schemas.microsoft.com/office/drawing/2014/main" val="2752519715"/>
                    </a:ext>
                  </a:extLst>
                </a:gridCol>
                <a:gridCol w="1358262">
                  <a:extLst>
                    <a:ext uri="{9D8B030D-6E8A-4147-A177-3AD203B41FA5}">
                      <a16:colId xmlns:a16="http://schemas.microsoft.com/office/drawing/2014/main" val="398701468"/>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s-MX" sz="1400" dirty="0" smtClean="0"/>
                        <a:t>Entidad</a:t>
                      </a:r>
                      <a:endParaRPr lang="es-GT"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s-MX" sz="1400" dirty="0" smtClean="0"/>
                        <a:t>% Ejecutado Total</a:t>
                      </a:r>
                      <a:endParaRPr lang="es-GT"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507094997"/>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s-GT" sz="1400" b="0" dirty="0" smtClean="0">
                          <a:solidFill>
                            <a:schemeClr val="tx1"/>
                          </a:solidFill>
                          <a:latin typeface="Arial" panose="020B0604020202020204" pitchFamily="34" charset="0"/>
                          <a:cs typeface="Arial" panose="020B0604020202020204" pitchFamily="34" charset="0"/>
                        </a:rPr>
                        <a:t>Secretaría General de la Presidencia de la República</a:t>
                      </a:r>
                      <a:endParaRPr lang="es-GT" sz="14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fontAlgn="b" latinLnBrk="0" hangingPunct="1"/>
                      <a:r>
                        <a:rPr lang="es-GT" sz="1400" b="1" kern="1200" dirty="0" smtClean="0">
                          <a:solidFill>
                            <a:schemeClr val="dk1"/>
                          </a:solidFill>
                          <a:latin typeface="+mn-lt"/>
                          <a:ea typeface="+mn-ea"/>
                          <a:cs typeface="+mn-cs"/>
                        </a:rPr>
                        <a:t>98.20%</a:t>
                      </a:r>
                      <a:endParaRPr lang="es-GT" sz="14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748787155"/>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s-GT" sz="1400" b="0" dirty="0" smtClean="0">
                          <a:solidFill>
                            <a:schemeClr val="tx1"/>
                          </a:solidFill>
                          <a:latin typeface="Arial" panose="020B0604020202020204" pitchFamily="34" charset="0"/>
                          <a:cs typeface="Arial" panose="020B0604020202020204" pitchFamily="34" charset="0"/>
                        </a:rPr>
                        <a:t>Comisión Presidencial Contra la Corrupción</a:t>
                      </a:r>
                      <a:endParaRPr lang="es-GT"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fontAlgn="b" latinLnBrk="0" hangingPunct="1"/>
                      <a:r>
                        <a:rPr lang="es-GT" sz="1400" b="1" kern="1200" dirty="0" smtClean="0">
                          <a:solidFill>
                            <a:schemeClr val="dk1"/>
                          </a:solidFill>
                          <a:latin typeface="+mn-lt"/>
                          <a:ea typeface="+mn-ea"/>
                          <a:cs typeface="+mn-cs"/>
                        </a:rPr>
                        <a:t>96.59%</a:t>
                      </a:r>
                      <a:endParaRPr lang="es-GT" sz="14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897434112"/>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s-GT" sz="1400" b="0" dirty="0" smtClean="0">
                          <a:solidFill>
                            <a:schemeClr val="tx1"/>
                          </a:solidFill>
                          <a:latin typeface="Arial" panose="020B0604020202020204" pitchFamily="34" charset="0"/>
                          <a:cs typeface="Arial" panose="020B0604020202020204" pitchFamily="34" charset="0"/>
                        </a:rPr>
                        <a:t>Comisión Presidencial de Asuntos Municipales</a:t>
                      </a:r>
                      <a:endParaRPr lang="es-GT"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fontAlgn="b" latinLnBrk="0" hangingPunct="1"/>
                      <a:r>
                        <a:rPr lang="es-GT" sz="1400" b="1" kern="1200" dirty="0" smtClean="0">
                          <a:solidFill>
                            <a:schemeClr val="dk1"/>
                          </a:solidFill>
                          <a:latin typeface="+mn-lt"/>
                          <a:ea typeface="+mn-ea"/>
                          <a:cs typeface="+mn-cs"/>
                        </a:rPr>
                        <a:t>95.66%</a:t>
                      </a:r>
                      <a:endParaRPr lang="es-GT" sz="14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964846909"/>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s-MX" sz="1400" b="1" dirty="0" smtClean="0"/>
                        <a:t>Ejecución Presupuestaria Total </a:t>
                      </a:r>
                      <a:endParaRPr lang="es-GT" sz="14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fontAlgn="b" latinLnBrk="0" hangingPunct="1"/>
                      <a:r>
                        <a:rPr lang="es-MX" sz="1400" b="1" kern="1200" dirty="0" smtClean="0">
                          <a:solidFill>
                            <a:schemeClr val="dk1"/>
                          </a:solidFill>
                          <a:latin typeface="+mn-lt"/>
                          <a:ea typeface="+mn-ea"/>
                          <a:cs typeface="+mn-cs"/>
                        </a:rPr>
                        <a:t>97.49%</a:t>
                      </a:r>
                      <a:endParaRPr lang="es-GT" sz="14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330958026"/>
                  </a:ext>
                </a:extLst>
              </a:tr>
            </a:tbl>
          </a:graphicData>
        </a:graphic>
      </p:graphicFrame>
      <p:sp>
        <p:nvSpPr>
          <p:cNvPr id="4" name="Marcador de número de diapositiva 3"/>
          <p:cNvSpPr>
            <a:spLocks noGrp="1"/>
          </p:cNvSpPr>
          <p:nvPr>
            <p:ph type="sldNum" sz="quarter" idx="12"/>
          </p:nvPr>
        </p:nvSpPr>
        <p:spPr/>
        <p:txBody>
          <a:bodyPr/>
          <a:lstStyle/>
          <a:p>
            <a:fld id="{AC1786D2-DB81-A449-B4DB-38FB3FA40359}" type="slidenum">
              <a:rPr lang="es-GT" smtClean="0"/>
              <a:t>31</a:t>
            </a:fld>
            <a:endParaRPr lang="es-GT"/>
          </a:p>
        </p:txBody>
      </p:sp>
    </p:spTree>
    <p:extLst>
      <p:ext uri="{BB962C8B-B14F-4D97-AF65-F5344CB8AC3E}">
        <p14:creationId xmlns:p14="http://schemas.microsoft.com/office/powerpoint/2010/main" val="22795877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64101B75-4FA2-B850-BFF2-511F1BFB43E4}"/>
              </a:ext>
            </a:extLst>
          </p:cNvPr>
          <p:cNvSpPr txBox="1">
            <a:spLocks/>
          </p:cNvSpPr>
          <p:nvPr/>
        </p:nvSpPr>
        <p:spPr>
          <a:xfrm>
            <a:off x="1918741" y="718857"/>
            <a:ext cx="9533744" cy="720200"/>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rmAutofit fontScale="525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GT" dirty="0">
                <a:latin typeface="Arial" panose="020B0604020202020204" pitchFamily="34" charset="0"/>
                <a:cs typeface="Arial" panose="020B0604020202020204" pitchFamily="34" charset="0"/>
              </a:rPr>
              <a:t>¿</a:t>
            </a:r>
            <a:r>
              <a:rPr lang="es-GT" b="1" dirty="0">
                <a:latin typeface="Arial" panose="020B0604020202020204" pitchFamily="34" charset="0"/>
                <a:cs typeface="Arial" panose="020B0604020202020204" pitchFamily="34" charset="0"/>
              </a:rPr>
              <a:t>QUÉ RESULTADOS SE OBTUVIERON EN EL MARCO DE LA PGG?</a:t>
            </a: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4" name="Picture 6" descr="Noticias de Canción de Abril - TuneCore">
            <a:extLst>
              <a:ext uri="{FF2B5EF4-FFF2-40B4-BE49-F238E27FC236}">
                <a16:creationId xmlns:a16="http://schemas.microsoft.com/office/drawing/2014/main" id="{33CEF56E-36C1-A6B0-7FD1-B22090785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784" y="362812"/>
            <a:ext cx="1482929" cy="1475868"/>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E40743F2-234A-4544-BBAC-8877FB423F76}"/>
              </a:ext>
            </a:extLst>
          </p:cNvPr>
          <p:cNvSpPr txBox="1">
            <a:spLocks/>
          </p:cNvSpPr>
          <p:nvPr/>
        </p:nvSpPr>
        <p:spPr>
          <a:xfrm>
            <a:off x="3486150" y="1678171"/>
            <a:ext cx="8401050" cy="396403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pPr>
            <a:r>
              <a:rPr lang="es-GT" sz="1500" b="0" dirty="0" smtClean="0">
                <a:latin typeface="Arial" panose="020B0604020202020204" pitchFamily="34" charset="0"/>
                <a:cs typeface="Arial" panose="020B0604020202020204" pitchFamily="34" charset="0"/>
              </a:rPr>
              <a:t>La </a:t>
            </a:r>
            <a:r>
              <a:rPr lang="es-GT" sz="1500" b="0" dirty="0">
                <a:latin typeface="Arial" panose="020B0604020202020204" pitchFamily="34" charset="0"/>
                <a:cs typeface="Arial" panose="020B0604020202020204" pitchFamily="34" charset="0"/>
              </a:rPr>
              <a:t>Secretaría General de la Presidencia de la República, tiene participación en una de las metas establecidas en la Política General de Gobierno 2020-2024, siendo la siguiente:</a:t>
            </a:r>
          </a:p>
          <a:p>
            <a:pPr algn="just">
              <a:lnSpc>
                <a:spcPct val="100000"/>
              </a:lnSpc>
            </a:pPr>
            <a:r>
              <a:rPr lang="es-GT" sz="1500" b="0" i="1" dirty="0">
                <a:latin typeface="Arial" panose="020B0604020202020204" pitchFamily="34" charset="0"/>
                <a:cs typeface="Arial" panose="020B0604020202020204" pitchFamily="34" charset="0"/>
              </a:rPr>
              <a:t> </a:t>
            </a:r>
            <a:endParaRPr lang="es-GT" sz="1500" b="0" dirty="0">
              <a:latin typeface="Arial" panose="020B0604020202020204" pitchFamily="34" charset="0"/>
              <a:cs typeface="Arial" panose="020B0604020202020204" pitchFamily="34" charset="0"/>
            </a:endParaRPr>
          </a:p>
          <a:p>
            <a:pPr>
              <a:lnSpc>
                <a:spcPct val="100000"/>
              </a:lnSpc>
            </a:pPr>
            <a:r>
              <a:rPr lang="es-GT" sz="1500" i="1" dirty="0">
                <a:latin typeface="Arial" panose="020B0604020202020204" pitchFamily="34" charset="0"/>
                <a:cs typeface="Arial" panose="020B0604020202020204" pitchFamily="34" charset="0"/>
              </a:rPr>
              <a:t>“Para el año 2023 se ha implementado la agenda legislativa en apoyo a la Política General de Gobierno 2020-2024 (58 iniciativas de ley presentadas al Congreso de la República).”</a:t>
            </a:r>
            <a:endParaRPr lang="es-GT" sz="1500" dirty="0">
              <a:latin typeface="Arial" panose="020B0604020202020204" pitchFamily="34" charset="0"/>
              <a:cs typeface="Arial" panose="020B0604020202020204" pitchFamily="34" charset="0"/>
            </a:endParaRPr>
          </a:p>
          <a:p>
            <a:pPr algn="just">
              <a:lnSpc>
                <a:spcPct val="100000"/>
              </a:lnSpc>
            </a:pPr>
            <a:r>
              <a:rPr lang="es-GT" sz="1500" b="0" dirty="0">
                <a:latin typeface="Arial" panose="020B0604020202020204" pitchFamily="34" charset="0"/>
                <a:cs typeface="Arial" panose="020B0604020202020204" pitchFamily="34" charset="0"/>
              </a:rPr>
              <a:t> </a:t>
            </a:r>
          </a:p>
          <a:p>
            <a:pPr algn="just">
              <a:lnSpc>
                <a:spcPct val="100000"/>
              </a:lnSpc>
            </a:pPr>
            <a:r>
              <a:rPr lang="es-GT" sz="1500" b="0" dirty="0">
                <a:latin typeface="Arial" panose="020B0604020202020204" pitchFamily="34" charset="0"/>
                <a:cs typeface="Arial" panose="020B0604020202020204" pitchFamily="34" charset="0"/>
              </a:rPr>
              <a:t>Esta meta tiene como responsable al Gabinete de Gobierno; sin embargo, a través de la Secretaría General de la Presidencia de la República se realiza la remisión al Congreso de la República de Guatemala de las iniciativas de ley a que hace referencia la meta en mención, por lo que a continuación se muestra el avance de esta meta </a:t>
            </a:r>
            <a:r>
              <a:rPr lang="es-GT" sz="1500" b="0" dirty="0" smtClean="0">
                <a:latin typeface="Arial" panose="020B0604020202020204" pitchFamily="34" charset="0"/>
                <a:cs typeface="Arial" panose="020B0604020202020204" pitchFamily="34" charset="0"/>
              </a:rPr>
              <a:t>al tercer cuatrimestre del ejercicio </a:t>
            </a:r>
            <a:r>
              <a:rPr lang="es-GT" sz="1500" b="0" dirty="0">
                <a:latin typeface="Arial" panose="020B0604020202020204" pitchFamily="34" charset="0"/>
                <a:cs typeface="Arial" panose="020B0604020202020204" pitchFamily="34" charset="0"/>
              </a:rPr>
              <a:t>fiscal </a:t>
            </a:r>
            <a:r>
              <a:rPr lang="es-GT" sz="1500" b="0" dirty="0" smtClean="0">
                <a:latin typeface="Arial" panose="020B0604020202020204" pitchFamily="34" charset="0"/>
                <a:cs typeface="Arial" panose="020B0604020202020204" pitchFamily="34" charset="0"/>
              </a:rPr>
              <a:t>2022:</a:t>
            </a:r>
            <a:endParaRPr lang="es-GT" sz="1500" b="0" dirty="0">
              <a:latin typeface="Arial" panose="020B0604020202020204" pitchFamily="34" charset="0"/>
              <a:cs typeface="Arial" panose="020B0604020202020204" pitchFamily="34" charset="0"/>
            </a:endParaRPr>
          </a:p>
          <a:p>
            <a:pPr>
              <a:lnSpc>
                <a:spcPct val="100000"/>
              </a:lnSpc>
            </a:pPr>
            <a:endParaRPr lang="es-GT" sz="1500" b="0" dirty="0">
              <a:solidFill>
                <a:schemeClr val="accent1">
                  <a:lumMod val="50000"/>
                </a:schemeClr>
              </a:solidFill>
              <a:latin typeface="Arial" panose="020B0604020202020204" pitchFamily="34" charset="0"/>
              <a:cs typeface="Arial" panose="020B0604020202020204" pitchFamily="34" charset="0"/>
            </a:endParaRPr>
          </a:p>
          <a:p>
            <a:pPr>
              <a:lnSpc>
                <a:spcPct val="100000"/>
              </a:lnSpc>
            </a:pPr>
            <a:r>
              <a:rPr lang="es-GT" sz="1500" b="0" dirty="0">
                <a:solidFill>
                  <a:schemeClr val="accent1">
                    <a:lumMod val="50000"/>
                  </a:schemeClr>
                </a:solidFill>
                <a:latin typeface="Arial" panose="020B0604020202020204" pitchFamily="34" charset="0"/>
                <a:cs typeface="Arial" panose="020B0604020202020204" pitchFamily="34" charset="0"/>
              </a:rPr>
              <a:t/>
            </a:r>
            <a:br>
              <a:rPr lang="es-GT" sz="1500" b="0" dirty="0">
                <a:solidFill>
                  <a:schemeClr val="accent1">
                    <a:lumMod val="50000"/>
                  </a:schemeClr>
                </a:solidFill>
                <a:latin typeface="Arial" panose="020B0604020202020204" pitchFamily="34" charset="0"/>
                <a:cs typeface="Arial" panose="020B0604020202020204" pitchFamily="34" charset="0"/>
              </a:rPr>
            </a:br>
            <a:endParaRPr lang="es-GT" sz="1500" b="0" dirty="0">
              <a:solidFill>
                <a:schemeClr val="accent1">
                  <a:lumMod val="50000"/>
                </a:schemeClr>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id="{E40743F2-234A-4544-BBAC-8877FB423F76}"/>
              </a:ext>
            </a:extLst>
          </p:cNvPr>
          <p:cNvSpPr txBox="1">
            <a:spLocks/>
          </p:cNvSpPr>
          <p:nvPr/>
        </p:nvSpPr>
        <p:spPr>
          <a:xfrm>
            <a:off x="206556" y="1939525"/>
            <a:ext cx="3279594"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50000"/>
              </a:lnSpc>
            </a:pPr>
            <a:r>
              <a:rPr lang="es-GT" sz="1600" b="0" dirty="0">
                <a:solidFill>
                  <a:schemeClr val="tx1"/>
                </a:solidFill>
                <a:latin typeface="Arial" panose="020B0604020202020204" pitchFamily="34" charset="0"/>
                <a:cs typeface="Arial" panose="020B0604020202020204" pitchFamily="34" charset="0"/>
              </a:rPr>
              <a:t/>
            </a:r>
            <a:br>
              <a:rPr lang="es-GT" sz="1600" b="0" dirty="0">
                <a:solidFill>
                  <a:schemeClr val="tx1"/>
                </a:solidFill>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Se contribuyó con </a:t>
            </a:r>
            <a:r>
              <a:rPr lang="es-GT" sz="1600" b="0" dirty="0" smtClean="0">
                <a:solidFill>
                  <a:schemeClr val="tx1"/>
                </a:solidFill>
                <a:latin typeface="Arial" panose="020B0604020202020204" pitchFamily="34" charset="0"/>
                <a:cs typeface="Arial" panose="020B0604020202020204" pitchFamily="34" charset="0"/>
              </a:rPr>
              <a:t>el pilar </a:t>
            </a:r>
            <a:r>
              <a:rPr lang="es-MX" sz="1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Estado responsable, transparente y efectivo.</a:t>
            </a:r>
            <a:endParaRPr lang="es-GT" sz="1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Rectángulo 9"/>
          <p:cNvSpPr/>
          <p:nvPr/>
        </p:nvSpPr>
        <p:spPr>
          <a:xfrm>
            <a:off x="1169035" y="5400412"/>
            <a:ext cx="8573219" cy="287002"/>
          </a:xfrm>
          <a:prstGeom prst="rect">
            <a:avLst/>
          </a:prstGeom>
        </p:spPr>
        <p:txBody>
          <a:bodyPr wrap="square">
            <a:spAutoFit/>
          </a:bodyPr>
          <a:lstStyle/>
          <a:p>
            <a:pPr marL="450850">
              <a:lnSpc>
                <a:spcPct val="115000"/>
              </a:lnSpc>
            </a:pPr>
            <a:r>
              <a:rPr lang="es-CR" sz="1100" b="1" dirty="0">
                <a:latin typeface="Times New Roman" panose="02020603050405020304" pitchFamily="18" charset="0"/>
                <a:ea typeface="Montserrat" panose="020B0604020202020204" charset="0"/>
                <a:cs typeface="Times New Roman" panose="02020603050405020304" pitchFamily="18" charset="0"/>
              </a:rPr>
              <a:t>Nota:</a:t>
            </a:r>
            <a:r>
              <a:rPr lang="es-CR" sz="1100" dirty="0">
                <a:latin typeface="Times New Roman" panose="02020603050405020304" pitchFamily="18" charset="0"/>
                <a:ea typeface="Montserrat" panose="020B0604020202020204" charset="0"/>
                <a:cs typeface="Times New Roman" panose="02020603050405020304" pitchFamily="18" charset="0"/>
              </a:rPr>
              <a:t> Del ejercicio fiscal 2020 y 2021 se presentaron 14 y 13 Iniciativas de Ley, respectivamente.</a:t>
            </a:r>
            <a:endParaRPr lang="es-GT" sz="2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1" name="Imagen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2435" y="4950686"/>
            <a:ext cx="10079990" cy="497614"/>
          </a:xfrm>
          <a:prstGeom prst="rect">
            <a:avLst/>
          </a:prstGeom>
          <a:noFill/>
          <a:ln>
            <a:noFill/>
          </a:ln>
        </p:spPr>
      </p:pic>
      <p:sp>
        <p:nvSpPr>
          <p:cNvPr id="2" name="Marcador de número de diapositiva 1"/>
          <p:cNvSpPr>
            <a:spLocks noGrp="1"/>
          </p:cNvSpPr>
          <p:nvPr>
            <p:ph type="sldNum" sz="quarter" idx="12"/>
          </p:nvPr>
        </p:nvSpPr>
        <p:spPr/>
        <p:txBody>
          <a:bodyPr/>
          <a:lstStyle/>
          <a:p>
            <a:fld id="{AC1786D2-DB81-A449-B4DB-38FB3FA40359}" type="slidenum">
              <a:rPr lang="es-GT" smtClean="0"/>
              <a:t>32</a:t>
            </a:fld>
            <a:endParaRPr lang="es-GT"/>
          </a:p>
        </p:txBody>
      </p:sp>
    </p:spTree>
    <p:extLst>
      <p:ext uri="{BB962C8B-B14F-4D97-AF65-F5344CB8AC3E}">
        <p14:creationId xmlns:p14="http://schemas.microsoft.com/office/powerpoint/2010/main" val="839689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0" descr="Iconos de Transparencia - 450 iconos vectoriales gratis">
            <a:extLst>
              <a:ext uri="{FF2B5EF4-FFF2-40B4-BE49-F238E27FC236}">
                <a16:creationId xmlns:a16="http://schemas.microsoft.com/office/drawing/2014/main" id="{4074EAA9-9DE1-EA95-2715-27637A1C82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654" y="232480"/>
            <a:ext cx="1471205" cy="1471206"/>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id="{4AB3332E-3389-0D34-5715-67A3C39BF558}"/>
              </a:ext>
            </a:extLst>
          </p:cNvPr>
          <p:cNvSpPr txBox="1">
            <a:spLocks/>
          </p:cNvSpPr>
          <p:nvPr/>
        </p:nvSpPr>
        <p:spPr>
          <a:xfrm>
            <a:off x="2038661" y="914400"/>
            <a:ext cx="9714067" cy="1018989"/>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rmAutofit fontScale="60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GT" b="1" dirty="0">
                <a:latin typeface="Arial" panose="020B0604020202020204" pitchFamily="34" charset="0"/>
                <a:cs typeface="Arial" panose="020B0604020202020204" pitchFamily="34" charset="0"/>
              </a:rPr>
              <a:t>¿QUÉ MEDIDAS DE TRANSPARENCIA SE HAN APLICADO?</a:t>
            </a:r>
            <a:br>
              <a:rPr lang="es-GT" b="1" dirty="0">
                <a:latin typeface="Arial" panose="020B0604020202020204" pitchFamily="34" charset="0"/>
                <a:cs typeface="Arial" panose="020B0604020202020204" pitchFamily="34" charset="0"/>
              </a:rPr>
            </a:br>
            <a:r>
              <a:rPr lang="es-GT" b="1" dirty="0">
                <a:solidFill>
                  <a:schemeClr val="accent1">
                    <a:lumMod val="50000"/>
                  </a:schemeClr>
                </a:solidFill>
                <a:latin typeface="Arial" panose="020B0604020202020204" pitchFamily="34" charset="0"/>
                <a:cs typeface="Arial" panose="020B0604020202020204" pitchFamily="34" charset="0"/>
              </a:rPr>
              <a:t/>
            </a:r>
            <a:br>
              <a:rPr lang="es-GT" b="1"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E40743F2-234A-4544-BBAC-8877FB423F76}"/>
              </a:ext>
            </a:extLst>
          </p:cNvPr>
          <p:cNvSpPr txBox="1">
            <a:spLocks/>
          </p:cNvSpPr>
          <p:nvPr/>
        </p:nvSpPr>
        <p:spPr>
          <a:xfrm>
            <a:off x="714375" y="2105025"/>
            <a:ext cx="10734676" cy="392593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marL="285750" indent="-285750" algn="just">
              <a:lnSpc>
                <a:spcPct val="150000"/>
              </a:lnSpc>
              <a:buFont typeface="Arial" panose="020B0604020202020204" pitchFamily="34" charset="0"/>
              <a:buChar char="•"/>
            </a:pPr>
            <a:r>
              <a:rPr lang="es-MX" sz="1600" b="0" dirty="0" smtClean="0">
                <a:solidFill>
                  <a:schemeClr val="tx1"/>
                </a:solidFill>
                <a:latin typeface="Arial" panose="020B0604020202020204" pitchFamily="34" charset="0"/>
                <a:cs typeface="Arial" panose="020B0604020202020204" pitchFamily="34" charset="0"/>
              </a:rPr>
              <a:t>Se han implementado controles </a:t>
            </a:r>
            <a:r>
              <a:rPr lang="es-MX" sz="1600" b="0" dirty="0">
                <a:solidFill>
                  <a:schemeClr val="tx1"/>
                </a:solidFill>
                <a:latin typeface="Arial" panose="020B0604020202020204" pitchFamily="34" charset="0"/>
                <a:cs typeface="Arial" panose="020B0604020202020204" pitchFamily="34" charset="0"/>
              </a:rPr>
              <a:t>internos para la reducción de gastos. </a:t>
            </a:r>
            <a:endParaRPr lang="es-MX" sz="1600" b="0" dirty="0" smtClean="0">
              <a:solidFill>
                <a:schemeClr val="tx1"/>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s-MX" sz="1600" b="0" dirty="0" smtClean="0">
                <a:solidFill>
                  <a:schemeClr val="tx1"/>
                </a:solidFill>
                <a:latin typeface="Arial" panose="020B0604020202020204" pitchFamily="34" charset="0"/>
                <a:cs typeface="Arial" panose="020B0604020202020204" pitchFamily="34" charset="0"/>
              </a:rPr>
              <a:t>Se publicó </a:t>
            </a:r>
            <a:r>
              <a:rPr lang="es-MX" sz="1600" b="0" dirty="0">
                <a:solidFill>
                  <a:schemeClr val="tx1"/>
                </a:solidFill>
                <a:latin typeface="Arial" panose="020B0604020202020204" pitchFamily="34" charset="0"/>
                <a:cs typeface="Arial" panose="020B0604020202020204" pitchFamily="34" charset="0"/>
              </a:rPr>
              <a:t>dentro del portal web, la información de rendición de cuentas de la gestión institucional, la cual es de libre acceso a la ciudadanía, en cumplimiento a la Ley de Acceso a la Información Pública, Ley del Presupuesto General de Ingresos y Egresos del Estado para el Ejercicio Fiscal 2022, Decreto Número 16-2021 y Ley Orgánica del Presupuesto</a:t>
            </a:r>
            <a:r>
              <a:rPr lang="es-MX" sz="1600" b="0" dirty="0" smtClean="0">
                <a:solidFill>
                  <a:schemeClr val="tx1"/>
                </a:solidFill>
                <a:latin typeface="Arial" panose="020B0604020202020204" pitchFamily="34" charset="0"/>
                <a:cs typeface="Arial" panose="020B0604020202020204" pitchFamily="34" charset="0"/>
              </a:rPr>
              <a:t>.</a:t>
            </a:r>
          </a:p>
          <a:p>
            <a:pPr marL="285750" indent="-285750" algn="just">
              <a:lnSpc>
                <a:spcPct val="150000"/>
              </a:lnSpc>
              <a:buFont typeface="Arial" panose="020B0604020202020204" pitchFamily="34" charset="0"/>
              <a:buChar char="•"/>
            </a:pPr>
            <a:r>
              <a:rPr lang="es-MX" sz="1600" b="0" dirty="0" smtClean="0">
                <a:solidFill>
                  <a:schemeClr val="tx1"/>
                </a:solidFill>
                <a:latin typeface="Arial" panose="020B0604020202020204" pitchFamily="34" charset="0"/>
                <a:cs typeface="Arial" panose="020B0604020202020204" pitchFamily="34" charset="0"/>
              </a:rPr>
              <a:t>Se </a:t>
            </a:r>
            <a:r>
              <a:rPr lang="es-MX" sz="1600" b="0" dirty="0">
                <a:solidFill>
                  <a:schemeClr val="tx1"/>
                </a:solidFill>
                <a:latin typeface="Arial" panose="020B0604020202020204" pitchFamily="34" charset="0"/>
                <a:cs typeface="Arial" panose="020B0604020202020204" pitchFamily="34" charset="0"/>
              </a:rPr>
              <a:t>emitió el Código de Ética de la Secretaría General de la Presidencia de la República con el Acuerdo Interno 11-2022 de fecha 2 de noviembre de </a:t>
            </a:r>
            <a:r>
              <a:rPr lang="es-MX" sz="1600" b="0" dirty="0" smtClean="0">
                <a:solidFill>
                  <a:schemeClr val="tx1"/>
                </a:solidFill>
                <a:latin typeface="Arial" panose="020B0604020202020204" pitchFamily="34" charset="0"/>
                <a:cs typeface="Arial" panose="020B0604020202020204" pitchFamily="34" charset="0"/>
              </a:rPr>
              <a:t>2022.</a:t>
            </a:r>
          </a:p>
          <a:p>
            <a:pPr marL="285750" indent="-285750" algn="just">
              <a:lnSpc>
                <a:spcPct val="150000"/>
              </a:lnSpc>
              <a:buFont typeface="Arial" panose="020B0604020202020204" pitchFamily="34" charset="0"/>
              <a:buChar char="•"/>
            </a:pPr>
            <a:r>
              <a:rPr lang="es-MX" sz="1600" b="0" dirty="0" smtClean="0">
                <a:solidFill>
                  <a:schemeClr val="tx1"/>
                </a:solidFill>
                <a:latin typeface="Arial" panose="020B0604020202020204" pitchFamily="34" charset="0"/>
                <a:cs typeface="Arial" panose="020B0604020202020204" pitchFamily="34" charset="0"/>
              </a:rPr>
              <a:t>Se </a:t>
            </a:r>
            <a:r>
              <a:rPr lang="es-MX" sz="1600" b="0" dirty="0">
                <a:solidFill>
                  <a:schemeClr val="tx1"/>
                </a:solidFill>
                <a:latin typeface="Arial" panose="020B0604020202020204" pitchFamily="34" charset="0"/>
                <a:cs typeface="Arial" panose="020B0604020202020204" pitchFamily="34" charset="0"/>
              </a:rPr>
              <a:t>implementó una campaña de concientización denominada “Cultura de Ética” en la cual se informó de forma semanal a los servidores públicos por medios electrónicos y publicación en carteleras, afiches con los que se dio a conocer al personal del por qué es necesario actuar de forma ética en el ámbito laboral y personal. </a:t>
            </a:r>
            <a:endParaRPr lang="es-GT" sz="1600" b="0" dirty="0">
              <a:solidFill>
                <a:schemeClr val="accent1">
                  <a:lumMod val="50000"/>
                </a:schemeClr>
              </a:solidFill>
              <a:latin typeface="Arial" panose="020B0604020202020204" pitchFamily="34" charset="0"/>
              <a:cs typeface="Arial" panose="020B0604020202020204" pitchFamily="34" charset="0"/>
            </a:endParaRPr>
          </a:p>
        </p:txBody>
      </p:sp>
      <p:sp>
        <p:nvSpPr>
          <p:cNvPr id="3" name="Marcador de número de diapositiva 2"/>
          <p:cNvSpPr>
            <a:spLocks noGrp="1"/>
          </p:cNvSpPr>
          <p:nvPr>
            <p:ph type="sldNum" sz="quarter" idx="12"/>
          </p:nvPr>
        </p:nvSpPr>
        <p:spPr/>
        <p:txBody>
          <a:bodyPr/>
          <a:lstStyle/>
          <a:p>
            <a:fld id="{AC1786D2-DB81-A449-B4DB-38FB3FA40359}" type="slidenum">
              <a:rPr lang="es-GT" smtClean="0"/>
              <a:t>33</a:t>
            </a:fld>
            <a:endParaRPr lang="es-GT"/>
          </a:p>
        </p:txBody>
      </p:sp>
    </p:spTree>
    <p:extLst>
      <p:ext uri="{BB962C8B-B14F-4D97-AF65-F5344CB8AC3E}">
        <p14:creationId xmlns:p14="http://schemas.microsoft.com/office/powerpoint/2010/main" val="16996122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Icono-Comprensión-Desafio Neurolectura | Desafío Neurolectura">
            <a:extLst>
              <a:ext uri="{FF2B5EF4-FFF2-40B4-BE49-F238E27FC236}">
                <a16:creationId xmlns:a16="http://schemas.microsoft.com/office/drawing/2014/main" id="{8952357C-A30C-7DA6-C185-AC98B251A3E3}"/>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154406" y="133797"/>
            <a:ext cx="1796960" cy="1814841"/>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a:extLst>
              <a:ext uri="{FF2B5EF4-FFF2-40B4-BE49-F238E27FC236}">
                <a16:creationId xmlns:a16="http://schemas.microsoft.com/office/drawing/2014/main" id="{139E529B-C2BE-B18C-C69B-B71DDB2F5DD2}"/>
              </a:ext>
            </a:extLst>
          </p:cNvPr>
          <p:cNvSpPr txBox="1">
            <a:spLocks/>
          </p:cNvSpPr>
          <p:nvPr/>
        </p:nvSpPr>
        <p:spPr>
          <a:xfrm>
            <a:off x="2059103" y="886048"/>
            <a:ext cx="9693625" cy="1045029"/>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GT" sz="2400" b="1" dirty="0">
                <a:latin typeface="Arial" panose="020B0604020202020204" pitchFamily="34" charset="0"/>
                <a:cs typeface="Arial" panose="020B0604020202020204" pitchFamily="34" charset="0"/>
              </a:rPr>
              <a:t>¿QUÉ DESAFÍOS INSTITUCIONALES SE ESPERAN DURANTE 2023?</a:t>
            </a:r>
            <a:endParaRPr lang="es-GT" sz="2400" b="1" dirty="0">
              <a:solidFill>
                <a:schemeClr val="accent1">
                  <a:lumMod val="50000"/>
                </a:schemeClr>
              </a:solidFill>
              <a:latin typeface="Arial" panose="020B0604020202020204" pitchFamily="34" charset="0"/>
              <a:cs typeface="Arial" panose="020B0604020202020204" pitchFamily="34" charset="0"/>
            </a:endParaRPr>
          </a:p>
        </p:txBody>
      </p:sp>
      <p:sp>
        <p:nvSpPr>
          <p:cNvPr id="6" name="Rectángulo 5"/>
          <p:cNvSpPr/>
          <p:nvPr/>
        </p:nvSpPr>
        <p:spPr>
          <a:xfrm>
            <a:off x="914400" y="2413338"/>
            <a:ext cx="10303496" cy="3159839"/>
          </a:xfrm>
          <a:prstGeom prst="rect">
            <a:avLst/>
          </a:prstGeom>
        </p:spPr>
        <p:txBody>
          <a:bodyPr wrap="square">
            <a:spAutoFit/>
          </a:bodyPr>
          <a:lstStyle/>
          <a:p>
            <a:pPr algn="just">
              <a:lnSpc>
                <a:spcPct val="150000"/>
              </a:lnSpc>
              <a:spcAft>
                <a:spcPts val="800"/>
              </a:spcAft>
              <a:buSzPts val="1300"/>
            </a:pPr>
            <a:r>
              <a:rPr lang="es-CR"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Fortalecimiento </a:t>
            </a:r>
            <a:r>
              <a:rPr lang="es-CR" sz="2400" b="1"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Institucional</a:t>
            </a:r>
            <a:r>
              <a:rPr lang="es-CR"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endParaRPr lang="es-GT"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300"/>
              <a:buFont typeface="Arial" panose="020B0604020202020204" pitchFamily="34" charset="0"/>
              <a:buChar char="•"/>
            </a:pPr>
            <a:r>
              <a:rPr lang="es-CR" sz="2000" dirty="0" smtClean="0">
                <a:latin typeface="Arial" panose="020B0604020202020204" pitchFamily="34" charset="0"/>
                <a:ea typeface="Montserrat" panose="020B0604020202020204" charset="0"/>
                <a:cs typeface="Arial" panose="020B0604020202020204" pitchFamily="34" charset="0"/>
              </a:rPr>
              <a:t>Continuar </a:t>
            </a:r>
            <a:r>
              <a:rPr lang="es-CR" sz="2000" dirty="0">
                <a:latin typeface="Arial" panose="020B0604020202020204" pitchFamily="34" charset="0"/>
                <a:ea typeface="Montserrat" panose="020B0604020202020204" charset="0"/>
                <a:cs typeface="Arial" panose="020B0604020202020204" pitchFamily="34" charset="0"/>
              </a:rPr>
              <a:t>con la capacitación constante del personal, la cual es de gran importancia para el fortalecimiento de las capacidades del recurso </a:t>
            </a:r>
            <a:r>
              <a:rPr lang="es-CR" sz="2000" dirty="0" smtClean="0">
                <a:latin typeface="Arial" panose="020B0604020202020204" pitchFamily="34" charset="0"/>
                <a:ea typeface="Montserrat" panose="020B0604020202020204" charset="0"/>
                <a:cs typeface="Arial" panose="020B0604020202020204" pitchFamily="34" charset="0"/>
              </a:rPr>
              <a:t>humano.</a:t>
            </a:r>
          </a:p>
          <a:p>
            <a:pPr marL="342900" lvl="0" indent="-342900" algn="just">
              <a:lnSpc>
                <a:spcPct val="150000"/>
              </a:lnSpc>
              <a:spcAft>
                <a:spcPts val="800"/>
              </a:spcAft>
              <a:buSzPts val="1300"/>
              <a:buFont typeface="Arial" panose="020B0604020202020204" pitchFamily="34" charset="0"/>
              <a:buChar char="•"/>
            </a:pPr>
            <a:r>
              <a:rPr lang="es-CR" sz="2000" dirty="0" smtClean="0">
                <a:latin typeface="Arial" panose="020B0604020202020204" pitchFamily="34" charset="0"/>
                <a:ea typeface="Montserrat" panose="020B0604020202020204" charset="0"/>
                <a:cs typeface="Arial" panose="020B0604020202020204" pitchFamily="34" charset="0"/>
              </a:rPr>
              <a:t>Contar </a:t>
            </a:r>
            <a:r>
              <a:rPr lang="es-CR" sz="2000" dirty="0">
                <a:latin typeface="Arial" panose="020B0604020202020204" pitchFamily="34" charset="0"/>
                <a:ea typeface="Montserrat" panose="020B0604020202020204" charset="0"/>
                <a:cs typeface="Arial" panose="020B0604020202020204" pitchFamily="34" charset="0"/>
              </a:rPr>
              <a:t>con el equipo, mobiliario y los sistemas informáticos adecuados, que cuenten con los estándares de manejo y seguridad de la información de la Secretaría General de la Presidencia de la República. </a:t>
            </a:r>
            <a:endParaRPr lang="es-CR" sz="2000" dirty="0" smtClean="0">
              <a:latin typeface="Arial" panose="020B0604020202020204" pitchFamily="34" charset="0"/>
              <a:ea typeface="Montserrat" panose="020B0604020202020204" charset="0"/>
              <a:cs typeface="Arial" panose="020B0604020202020204" pitchFamily="34" charset="0"/>
            </a:endParaRPr>
          </a:p>
        </p:txBody>
      </p:sp>
      <p:sp>
        <p:nvSpPr>
          <p:cNvPr id="4" name="Marcador de número de diapositiva 3"/>
          <p:cNvSpPr>
            <a:spLocks noGrp="1"/>
          </p:cNvSpPr>
          <p:nvPr>
            <p:ph type="sldNum" sz="quarter" idx="12"/>
          </p:nvPr>
        </p:nvSpPr>
        <p:spPr/>
        <p:txBody>
          <a:bodyPr/>
          <a:lstStyle/>
          <a:p>
            <a:fld id="{AC1786D2-DB81-A449-B4DB-38FB3FA40359}" type="slidenum">
              <a:rPr lang="es-GT" smtClean="0"/>
              <a:t>34</a:t>
            </a:fld>
            <a:endParaRPr lang="es-GT"/>
          </a:p>
        </p:txBody>
      </p:sp>
    </p:spTree>
    <p:extLst>
      <p:ext uri="{BB962C8B-B14F-4D97-AF65-F5344CB8AC3E}">
        <p14:creationId xmlns:p14="http://schemas.microsoft.com/office/powerpoint/2010/main" val="41255067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D262234-FCDC-5A90-A9F9-57310FE6B821}"/>
              </a:ext>
            </a:extLst>
          </p:cNvPr>
          <p:cNvPicPr>
            <a:picLocks noChangeAspect="1"/>
          </p:cNvPicPr>
          <p:nvPr/>
        </p:nvPicPr>
        <p:blipFill>
          <a:blip r:embed="rId3"/>
          <a:stretch>
            <a:fillRect/>
          </a:stretch>
        </p:blipFill>
        <p:spPr>
          <a:xfrm>
            <a:off x="4951538" y="3886015"/>
            <a:ext cx="1206240" cy="479279"/>
          </a:xfrm>
          <a:prstGeom prst="rect">
            <a:avLst/>
          </a:prstGeom>
        </p:spPr>
      </p:pic>
      <p:sp>
        <p:nvSpPr>
          <p:cNvPr id="5" name="CuadroTexto 4">
            <a:extLst>
              <a:ext uri="{FF2B5EF4-FFF2-40B4-BE49-F238E27FC236}">
                <a16:creationId xmlns:a16="http://schemas.microsoft.com/office/drawing/2014/main" id="{77437D56-EFF2-582F-E431-E465CCE4D442}"/>
              </a:ext>
            </a:extLst>
          </p:cNvPr>
          <p:cNvSpPr txBox="1"/>
          <p:nvPr/>
        </p:nvSpPr>
        <p:spPr>
          <a:xfrm>
            <a:off x="6190829" y="3936678"/>
            <a:ext cx="1651687" cy="276999"/>
          </a:xfrm>
          <a:prstGeom prst="rect">
            <a:avLst/>
          </a:prstGeom>
          <a:noFill/>
        </p:spPr>
        <p:txBody>
          <a:bodyPr wrap="square" rtlCol="0">
            <a:spAutoFit/>
          </a:bodyPr>
          <a:lstStyle/>
          <a:p>
            <a:r>
              <a:rPr lang="es-GT" sz="600" b="1" dirty="0" smtClean="0">
                <a:solidFill>
                  <a:srgbClr val="10304B"/>
                </a:solidFill>
                <a:latin typeface="Montserrat SemiBold" pitchFamily="2" charset="77"/>
              </a:rPr>
              <a:t>SECRETARÍA GENERAL DE LA PRESIDENCIA DE LA REPÚBLICA</a:t>
            </a:r>
            <a:endParaRPr lang="es-GT" sz="600" b="1" dirty="0">
              <a:solidFill>
                <a:srgbClr val="10304B"/>
              </a:solidFill>
              <a:latin typeface="Montserrat SemiBold" pitchFamily="2" charset="77"/>
            </a:endParaRPr>
          </a:p>
        </p:txBody>
      </p:sp>
      <p:sp>
        <p:nvSpPr>
          <p:cNvPr id="2" name="Marcador de número de diapositiva 1"/>
          <p:cNvSpPr>
            <a:spLocks noGrp="1"/>
          </p:cNvSpPr>
          <p:nvPr>
            <p:ph type="sldNum" sz="quarter" idx="12"/>
          </p:nvPr>
        </p:nvSpPr>
        <p:spPr/>
        <p:txBody>
          <a:bodyPr/>
          <a:lstStyle/>
          <a:p>
            <a:fld id="{AC1786D2-DB81-A449-B4DB-38FB3FA40359}" type="slidenum">
              <a:rPr lang="es-GT" smtClean="0"/>
              <a:t>35</a:t>
            </a:fld>
            <a:endParaRPr lang="es-GT"/>
          </a:p>
        </p:txBody>
      </p:sp>
    </p:spTree>
    <p:extLst>
      <p:ext uri="{BB962C8B-B14F-4D97-AF65-F5344CB8AC3E}">
        <p14:creationId xmlns:p14="http://schemas.microsoft.com/office/powerpoint/2010/main" val="1464421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648752" y="1060498"/>
            <a:ext cx="10894496" cy="4737003"/>
          </a:xfrm>
          <a:prstGeom prst="rect">
            <a:avLst/>
          </a:prstGeom>
        </p:spPr>
      </p:pic>
      <p:sp>
        <p:nvSpPr>
          <p:cNvPr id="5" name="Título 1">
            <a:extLst>
              <a:ext uri="{FF2B5EF4-FFF2-40B4-BE49-F238E27FC236}">
                <a16:creationId xmlns:a16="http://schemas.microsoft.com/office/drawing/2014/main" id="{A1F99F94-389E-4E69-A4D4-C924F02710CC}"/>
              </a:ext>
            </a:extLst>
          </p:cNvPr>
          <p:cNvSpPr>
            <a:spLocks noGrp="1"/>
          </p:cNvSpPr>
          <p:nvPr>
            <p:ph type="title"/>
          </p:nvPr>
        </p:nvSpPr>
        <p:spPr>
          <a:xfrm>
            <a:off x="1308848" y="351925"/>
            <a:ext cx="9166802" cy="626488"/>
          </a:xfrm>
        </p:spPr>
        <p:txBody>
          <a:bodyPr>
            <a:noAutofit/>
          </a:bodyPr>
          <a:lstStyle/>
          <a:p>
            <a:pPr algn="ctr"/>
            <a:r>
              <a:rPr lang="es-GT" sz="2800" b="1" dirty="0">
                <a:latin typeface="Arial" panose="020B0604020202020204" pitchFamily="34" charset="0"/>
                <a:cs typeface="Arial" panose="020B0604020202020204" pitchFamily="34" charset="0"/>
              </a:rPr>
              <a:t>PRINCIPALES OBJETIVOS DE </a:t>
            </a:r>
            <a:r>
              <a:rPr lang="es-GT" sz="2800" b="1" dirty="0" smtClean="0">
                <a:latin typeface="Arial" panose="020B0604020202020204" pitchFamily="34" charset="0"/>
                <a:cs typeface="Arial" panose="020B0604020202020204" pitchFamily="34" charset="0"/>
              </a:rPr>
              <a:t>LA </a:t>
            </a:r>
            <a:r>
              <a:rPr lang="es-MX" sz="2800" b="1" dirty="0" smtClean="0">
                <a:latin typeface="Arial" panose="020B0604020202020204" pitchFamily="34" charset="0"/>
                <a:cs typeface="Arial" panose="020B0604020202020204" pitchFamily="34" charset="0"/>
              </a:rPr>
              <a:t>SECRETARÍA </a:t>
            </a:r>
            <a:r>
              <a:rPr lang="es-MX" sz="2800" b="1" dirty="0">
                <a:latin typeface="Arial" panose="020B0604020202020204" pitchFamily="34" charset="0"/>
                <a:cs typeface="Arial" panose="020B0604020202020204" pitchFamily="34" charset="0"/>
              </a:rPr>
              <a:t>GENERAL DE LA PRESIDENCIA DE LA REPÚBLICA</a:t>
            </a:r>
            <a:endParaRPr lang="es-GT" sz="2800" b="1" dirty="0">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C1786D2-DB81-A449-B4DB-38FB3FA40359}" type="slidenum">
              <a:rPr lang="es-GT" smtClean="0"/>
              <a:t>4</a:t>
            </a:fld>
            <a:endParaRPr lang="es-GT"/>
          </a:p>
        </p:txBody>
      </p:sp>
    </p:spTree>
    <p:extLst>
      <p:ext uri="{BB962C8B-B14F-4D97-AF65-F5344CB8AC3E}">
        <p14:creationId xmlns:p14="http://schemas.microsoft.com/office/powerpoint/2010/main" val="2627166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2968835" y="2684171"/>
            <a:ext cx="8678522" cy="1323439"/>
          </a:xfrm>
          <a:prstGeom prst="rect">
            <a:avLst/>
          </a:prstGeom>
          <a:noFill/>
        </p:spPr>
        <p:txBody>
          <a:bodyPr wrap="square" rtlCol="0">
            <a:spAutoFit/>
          </a:bodyPr>
          <a:lstStyle/>
          <a:p>
            <a:pPr algn="ctr"/>
            <a:r>
              <a:rPr lang="es-GT" sz="4000" b="1" dirty="0">
                <a:solidFill>
                  <a:srgbClr val="FFC000"/>
                </a:solidFill>
                <a:latin typeface="Montserrat" pitchFamily="2" charset="77"/>
              </a:rPr>
              <a:t>PARTE GENERAL</a:t>
            </a:r>
          </a:p>
          <a:p>
            <a:pPr algn="ctr"/>
            <a:r>
              <a:rPr lang="es-GT" sz="4000" b="1" dirty="0">
                <a:solidFill>
                  <a:schemeClr val="bg1"/>
                </a:solidFill>
                <a:latin typeface="Montserrat" pitchFamily="2" charset="77"/>
              </a:rPr>
              <a:t>EJECUCIÓN PRESUPUESTARIA</a:t>
            </a:r>
          </a:p>
        </p:txBody>
      </p:sp>
      <p:sp>
        <p:nvSpPr>
          <p:cNvPr id="7" name="Elipse 6">
            <a:extLst>
              <a:ext uri="{FF2B5EF4-FFF2-40B4-BE49-F238E27FC236}">
                <a16:creationId xmlns:a16="http://schemas.microsoft.com/office/drawing/2014/main" id="{CAD103A4-3EDE-631B-A7DD-8A5E10EFEAB6}"/>
              </a:ext>
            </a:extLst>
          </p:cNvPr>
          <p:cNvSpPr/>
          <p:nvPr/>
        </p:nvSpPr>
        <p:spPr>
          <a:xfrm>
            <a:off x="976185" y="2461468"/>
            <a:ext cx="1768846" cy="1768846"/>
          </a:xfrm>
          <a:prstGeom prst="ellipse">
            <a:avLst/>
          </a:prstGeom>
          <a:solidFill>
            <a:srgbClr val="C0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5400" b="1" dirty="0">
                <a:solidFill>
                  <a:srgbClr val="001E6C"/>
                </a:solidFill>
                <a:latin typeface="Montserrat ExtraBold" pitchFamily="2" charset="77"/>
              </a:rPr>
              <a:t>1</a:t>
            </a:r>
          </a:p>
        </p:txBody>
      </p:sp>
      <p:sp>
        <p:nvSpPr>
          <p:cNvPr id="2" name="Marcador de número de diapositiva 1"/>
          <p:cNvSpPr>
            <a:spLocks noGrp="1"/>
          </p:cNvSpPr>
          <p:nvPr>
            <p:ph type="sldNum" sz="quarter" idx="12"/>
          </p:nvPr>
        </p:nvSpPr>
        <p:spPr/>
        <p:txBody>
          <a:bodyPr/>
          <a:lstStyle/>
          <a:p>
            <a:fld id="{AC1786D2-DB81-A449-B4DB-38FB3FA40359}" type="slidenum">
              <a:rPr lang="es-GT" smtClean="0"/>
              <a:t>5</a:t>
            </a:fld>
            <a:endParaRPr lang="es-GT"/>
          </a:p>
        </p:txBody>
      </p:sp>
    </p:spTree>
    <p:extLst>
      <p:ext uri="{BB962C8B-B14F-4D97-AF65-F5344CB8AC3E}">
        <p14:creationId xmlns:p14="http://schemas.microsoft.com/office/powerpoint/2010/main" val="3684004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1304431" y="485072"/>
            <a:ext cx="9248644" cy="95937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800" b="1" dirty="0">
                <a:latin typeface="Arial" panose="020B0604020202020204" pitchFamily="34" charset="0"/>
                <a:cs typeface="Arial" panose="020B0604020202020204" pitchFamily="34" charset="0"/>
              </a:rPr>
              <a:t>CIFRAS GENERALES DEL PRESUPUESTO AL TERCER CUATRIMESTRE </a:t>
            </a:r>
            <a:r>
              <a:rPr lang="es-GT" sz="2800" b="1" dirty="0" smtClean="0">
                <a:latin typeface="Arial" panose="020B0604020202020204" pitchFamily="34" charset="0"/>
                <a:cs typeface="Arial" panose="020B0604020202020204" pitchFamily="34" charset="0"/>
              </a:rPr>
              <a:t>2022</a:t>
            </a:r>
          </a:p>
          <a:p>
            <a:pPr marL="0" marR="0" lvl="0" indent="0" algn="ctr" defTabSz="914400" rtl="0" eaLnBrk="1" fontAlgn="auto" latinLnBrk="0" hangingPunct="1">
              <a:lnSpc>
                <a:spcPct val="90000"/>
              </a:lnSpc>
              <a:spcBef>
                <a:spcPts val="0"/>
              </a:spcBef>
              <a:spcAft>
                <a:spcPts val="0"/>
              </a:spcAft>
              <a:buClr>
                <a:prstClr val="black"/>
              </a:buClr>
              <a:buSzPts val="1800"/>
              <a:buFont typeface="Calibri"/>
              <a:buNone/>
              <a:tabLst/>
              <a:defRPr/>
            </a:pPr>
            <a:r>
              <a:rPr kumimoji="0" lang="es-MX" sz="28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Calibri"/>
              </a:rPr>
              <a:t>SECRETARÍA GENERAL DE LA PRESIDENCIA DE LA REPÚBLICA</a:t>
            </a:r>
            <a:endParaRPr kumimoji="0" lang="es-GT"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sp>
        <p:nvSpPr>
          <p:cNvPr id="3" name="Marcador de contenido 6">
            <a:extLst>
              <a:ext uri="{FF2B5EF4-FFF2-40B4-BE49-F238E27FC236}">
                <a16:creationId xmlns:a16="http://schemas.microsoft.com/office/drawing/2014/main" id="{F33F7166-B4C9-B691-5ADB-F6D3FCCDA9F4}"/>
              </a:ext>
            </a:extLst>
          </p:cNvPr>
          <p:cNvSpPr txBox="1">
            <a:spLocks/>
          </p:cNvSpPr>
          <p:nvPr/>
        </p:nvSpPr>
        <p:spPr>
          <a:xfrm>
            <a:off x="818605" y="1822262"/>
            <a:ext cx="4585065" cy="4614170"/>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dirty="0">
                <a:latin typeface="Arial" panose="020B0604020202020204" pitchFamily="34" charset="0"/>
                <a:cs typeface="Arial" panose="020B0604020202020204" pitchFamily="34" charset="0"/>
              </a:rPr>
              <a:t>Presupuesto vigente </a:t>
            </a:r>
            <a:r>
              <a:rPr lang="es-GT" b="1" dirty="0">
                <a:latin typeface="Arial" panose="020B0604020202020204" pitchFamily="34" charset="0"/>
                <a:cs typeface="Arial" panose="020B0604020202020204" pitchFamily="34" charset="0"/>
              </a:rPr>
              <a:t>total:</a:t>
            </a:r>
          </a:p>
          <a:p>
            <a:pPr marL="457200" lvl="1"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b="1" dirty="0">
                <a:latin typeface="Arial" panose="020B0604020202020204" pitchFamily="34" charset="0"/>
                <a:cs typeface="Arial" panose="020B0604020202020204" pitchFamily="34" charset="0"/>
              </a:rPr>
              <a:t> </a:t>
            </a:r>
          </a:p>
          <a:p>
            <a:pPr marL="457200" lvl="1" indent="0">
              <a:buFont typeface="Arial"/>
              <a:buNone/>
            </a:pPr>
            <a:endParaRPr lang="es-GT" dirty="0">
              <a:latin typeface="Arial" panose="020B0604020202020204" pitchFamily="34" charset="0"/>
              <a:cs typeface="Arial" panose="020B0604020202020204" pitchFamily="34" charset="0"/>
            </a:endParaRPr>
          </a:p>
          <a:p>
            <a:pPr marL="457200" lvl="1" indent="0">
              <a:buFont typeface="Arial"/>
              <a:buNone/>
            </a:pPr>
            <a:r>
              <a:rPr lang="es-GT" dirty="0">
                <a:latin typeface="Arial" panose="020B0604020202020204" pitchFamily="34" charset="0"/>
                <a:cs typeface="Arial" panose="020B0604020202020204" pitchFamily="34" charset="0"/>
              </a:rPr>
              <a:t>Presupuesto </a:t>
            </a:r>
            <a:r>
              <a:rPr lang="es-GT" b="1" dirty="0">
                <a:latin typeface="Arial" panose="020B0604020202020204" pitchFamily="34" charset="0"/>
                <a:cs typeface="Arial" panose="020B0604020202020204" pitchFamily="34" charset="0"/>
              </a:rPr>
              <a:t>ejecutado</a:t>
            </a:r>
            <a:r>
              <a:rPr lang="es-GT" dirty="0">
                <a:latin typeface="Arial" panose="020B0604020202020204" pitchFamily="34" charset="0"/>
                <a:cs typeface="Arial" panose="020B0604020202020204" pitchFamily="34" charset="0"/>
              </a:rPr>
              <a:t> (utilizado):</a:t>
            </a:r>
            <a:br>
              <a:rPr lang="es-GT" dirty="0">
                <a:latin typeface="Arial" panose="020B0604020202020204" pitchFamily="34" charset="0"/>
                <a:cs typeface="Arial" panose="020B0604020202020204" pitchFamily="34" charset="0"/>
              </a:rPr>
            </a:br>
            <a:endParaRPr lang="es-GT" dirty="0">
              <a:latin typeface="Arial" panose="020B0604020202020204" pitchFamily="34" charset="0"/>
              <a:cs typeface="Arial" panose="020B0604020202020204" pitchFamily="34" charset="0"/>
            </a:endParaRPr>
          </a:p>
          <a:p>
            <a:pPr marL="457200" lvl="1" indent="0">
              <a:buFont typeface="Arial"/>
              <a:buNone/>
            </a:pPr>
            <a:endParaRPr lang="es-GT" dirty="0">
              <a:latin typeface="Arial" panose="020B0604020202020204" pitchFamily="34" charset="0"/>
              <a:cs typeface="Arial" panose="020B0604020202020204" pitchFamily="34" charset="0"/>
            </a:endParaRPr>
          </a:p>
          <a:p>
            <a:pPr marL="457200" lvl="1" indent="0">
              <a:buFont typeface="Arial"/>
              <a:buNone/>
            </a:pPr>
            <a:endParaRPr lang="es-GT" dirty="0">
              <a:latin typeface="Arial" panose="020B0604020202020204" pitchFamily="34" charset="0"/>
              <a:cs typeface="Arial" panose="020B0604020202020204" pitchFamily="34" charset="0"/>
            </a:endParaRPr>
          </a:p>
          <a:p>
            <a:pPr marL="457200" lvl="1" indent="0">
              <a:buFont typeface="Arial"/>
              <a:buNone/>
            </a:pPr>
            <a:r>
              <a:rPr lang="es-GT" b="1" dirty="0">
                <a:latin typeface="Arial" panose="020B0604020202020204" pitchFamily="34" charset="0"/>
                <a:cs typeface="Arial" panose="020B0604020202020204" pitchFamily="34" charset="0"/>
              </a:rPr>
              <a:t>Saldo:</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4" name="Marcador de contenido 6">
            <a:extLst>
              <a:ext uri="{FF2B5EF4-FFF2-40B4-BE49-F238E27FC236}">
                <a16:creationId xmlns:a16="http://schemas.microsoft.com/office/drawing/2014/main" id="{B0E7C88F-08E6-7147-7AEF-FE0DEDA86B5E}"/>
              </a:ext>
            </a:extLst>
          </p:cNvPr>
          <p:cNvSpPr txBox="1">
            <a:spLocks/>
          </p:cNvSpPr>
          <p:nvPr/>
        </p:nvSpPr>
        <p:spPr>
          <a:xfrm>
            <a:off x="4727229" y="1773308"/>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24,408,191.00</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a16="http://schemas.microsoft.com/office/drawing/2014/main" id="{A2538C85-4655-8262-616B-1531E9A5219F}"/>
              </a:ext>
            </a:extLst>
          </p:cNvPr>
          <p:cNvSpPr txBox="1">
            <a:spLocks/>
          </p:cNvSpPr>
          <p:nvPr/>
        </p:nvSpPr>
        <p:spPr>
          <a:xfrm>
            <a:off x="4810356" y="3214715"/>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23,967,847.53</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21908DAC-8C5D-D573-7E6E-DA690368235C}"/>
              </a:ext>
            </a:extLst>
          </p:cNvPr>
          <p:cNvSpPr txBox="1">
            <a:spLocks/>
          </p:cNvSpPr>
          <p:nvPr/>
        </p:nvSpPr>
        <p:spPr>
          <a:xfrm>
            <a:off x="4810356" y="4656122"/>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440,343.47</a:t>
            </a: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5" name="Marcador de número de diapositiva 4"/>
          <p:cNvSpPr>
            <a:spLocks noGrp="1"/>
          </p:cNvSpPr>
          <p:nvPr>
            <p:ph type="sldNum" sz="quarter" idx="12"/>
          </p:nvPr>
        </p:nvSpPr>
        <p:spPr/>
        <p:txBody>
          <a:bodyPr/>
          <a:lstStyle/>
          <a:p>
            <a:fld id="{AC1786D2-DB81-A449-B4DB-38FB3FA40359}" type="slidenum">
              <a:rPr lang="es-GT" smtClean="0"/>
              <a:t>6</a:t>
            </a:fld>
            <a:endParaRPr lang="es-GT"/>
          </a:p>
        </p:txBody>
      </p:sp>
    </p:spTree>
    <p:extLst>
      <p:ext uri="{BB962C8B-B14F-4D97-AF65-F5344CB8AC3E}">
        <p14:creationId xmlns:p14="http://schemas.microsoft.com/office/powerpoint/2010/main" val="3518188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788E35F-2805-4F49-9447-7652D597891F}"/>
              </a:ext>
            </a:extLst>
          </p:cNvPr>
          <p:cNvSpPr>
            <a:spLocks noGrp="1"/>
          </p:cNvSpPr>
          <p:nvPr>
            <p:ph type="title"/>
          </p:nvPr>
        </p:nvSpPr>
        <p:spPr>
          <a:xfrm>
            <a:off x="818605" y="873330"/>
            <a:ext cx="9878350" cy="547089"/>
          </a:xfrm>
        </p:spPr>
        <p:txBody>
          <a:bodyPr>
            <a:noAutofit/>
          </a:bodyPr>
          <a:lstStyle/>
          <a:p>
            <a:pPr algn="ctr"/>
            <a:r>
              <a:rPr lang="es-GT" sz="2800" b="1" dirty="0">
                <a:latin typeface="Arial" panose="020B0604020202020204" pitchFamily="34" charset="0"/>
                <a:cs typeface="Arial" panose="020B0604020202020204" pitchFamily="34" charset="0"/>
              </a:rPr>
              <a:t>CIFRAS GENERALES DEL PRESUPUESTO AL </a:t>
            </a:r>
            <a:r>
              <a:rPr lang="es-GT" sz="2800" b="1" dirty="0" smtClean="0">
                <a:latin typeface="Arial" panose="020B0604020202020204" pitchFamily="34" charset="0"/>
                <a:cs typeface="Arial" panose="020B0604020202020204" pitchFamily="34" charset="0"/>
              </a:rPr>
              <a:t>TERCER </a:t>
            </a:r>
            <a:r>
              <a:rPr lang="es-GT" sz="2800" b="1" dirty="0">
                <a:latin typeface="Arial" panose="020B0604020202020204" pitchFamily="34" charset="0"/>
                <a:cs typeface="Arial" panose="020B0604020202020204" pitchFamily="34" charset="0"/>
              </a:rPr>
              <a:t>CUATRIMESTRE </a:t>
            </a:r>
            <a:r>
              <a:rPr lang="es-GT" sz="2800" b="1" dirty="0" smtClean="0">
                <a:latin typeface="Arial" panose="020B0604020202020204" pitchFamily="34" charset="0"/>
                <a:cs typeface="Arial" panose="020B0604020202020204" pitchFamily="34" charset="0"/>
              </a:rPr>
              <a:t>2022 </a:t>
            </a:r>
            <a:br>
              <a:rPr lang="es-GT" sz="2800" b="1" dirty="0" smtClean="0">
                <a:latin typeface="Arial" panose="020B0604020202020204" pitchFamily="34" charset="0"/>
                <a:cs typeface="Arial" panose="020B0604020202020204" pitchFamily="34" charset="0"/>
              </a:rPr>
            </a:br>
            <a:endParaRPr lang="es-GT" sz="2800" b="1" dirty="0">
              <a:latin typeface="Arial" panose="020B0604020202020204" pitchFamily="34" charset="0"/>
              <a:cs typeface="Arial" panose="020B0604020202020204" pitchFamily="34" charset="0"/>
            </a:endParaRPr>
          </a:p>
        </p:txBody>
      </p:sp>
      <p:grpSp>
        <p:nvGrpSpPr>
          <p:cNvPr id="6" name="Grupo 5"/>
          <p:cNvGrpSpPr/>
          <p:nvPr/>
        </p:nvGrpSpPr>
        <p:grpSpPr>
          <a:xfrm>
            <a:off x="3770012" y="1479422"/>
            <a:ext cx="6170063" cy="2253031"/>
            <a:chOff x="3589233" y="1603709"/>
            <a:chExt cx="6170063" cy="2253031"/>
          </a:xfrm>
        </p:grpSpPr>
        <p:sp>
          <p:nvSpPr>
            <p:cNvPr id="7" name="Marcador de contenido 6">
              <a:extLst>
                <a:ext uri="{FF2B5EF4-FFF2-40B4-BE49-F238E27FC236}">
                  <a16:creationId xmlns:a16="http://schemas.microsoft.com/office/drawing/2014/main" id="{0246042C-1ABA-4355-A47C-701F270E798C}"/>
                </a:ext>
              </a:extLst>
            </p:cNvPr>
            <p:cNvSpPr txBox="1">
              <a:spLocks/>
            </p:cNvSpPr>
            <p:nvPr/>
          </p:nvSpPr>
          <p:spPr>
            <a:xfrm>
              <a:off x="3589233" y="1603709"/>
              <a:ext cx="6170063" cy="2253031"/>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s-MX" sz="2000" b="1" dirty="0" smtClean="0">
                  <a:solidFill>
                    <a:srgbClr val="000000"/>
                  </a:solidFill>
                  <a:latin typeface="Arial" panose="020B0604020202020204" pitchFamily="34" charset="0"/>
                  <a:cs typeface="Arial" panose="020B0604020202020204" pitchFamily="34" charset="0"/>
                </a:rPr>
                <a:t>Comisión Presidencial Contra la Corrupción</a:t>
              </a:r>
              <a:endParaRPr lang="es-GT" sz="2000" dirty="0">
                <a:solidFill>
                  <a:srgbClr val="000000"/>
                </a:solidFill>
                <a:latin typeface="Arial" panose="020B0604020202020204" pitchFamily="34" charset="0"/>
                <a:cs typeface="Arial" panose="020B0604020202020204" pitchFamily="34" charset="0"/>
              </a:endParaRPr>
            </a:p>
          </p:txBody>
        </p:sp>
        <p:sp>
          <p:nvSpPr>
            <p:cNvPr id="8" name="Marcador de contenido 6">
              <a:extLst>
                <a:ext uri="{FF2B5EF4-FFF2-40B4-BE49-F238E27FC236}">
                  <a16:creationId xmlns:a16="http://schemas.microsoft.com/office/drawing/2014/main" id="{0246042C-1ABA-4355-A47C-701F270E798C}"/>
                </a:ext>
              </a:extLst>
            </p:cNvPr>
            <p:cNvSpPr txBox="1">
              <a:spLocks/>
            </p:cNvSpPr>
            <p:nvPr/>
          </p:nvSpPr>
          <p:spPr>
            <a:xfrm>
              <a:off x="7079334" y="2227871"/>
              <a:ext cx="2679962" cy="15414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r">
                <a:spcBef>
                  <a:spcPts val="1000"/>
                </a:spcBef>
                <a:buFont typeface="Arial" panose="020B0604020202020204" pitchFamily="34" charset="0"/>
                <a:buNone/>
              </a:pPr>
              <a:r>
                <a:rPr lang="es-GT" sz="2000" b="1" dirty="0" smtClean="0">
                  <a:solidFill>
                    <a:srgbClr val="0070C0"/>
                  </a:solidFill>
                  <a:latin typeface="Arial" panose="020B0604020202020204" pitchFamily="34" charset="0"/>
                  <a:cs typeface="Arial" panose="020B0604020202020204" pitchFamily="34" charset="0"/>
                </a:rPr>
                <a:t>Q.10,090,399.00</a:t>
              </a:r>
            </a:p>
            <a:p>
              <a:pPr marL="914400" lvl="1" indent="-457200" algn="r">
                <a:buFont typeface="Arial" panose="020B0604020202020204" pitchFamily="34" charset="0"/>
                <a:buAutoNum type="alphaUcPeriod" startAt="17"/>
              </a:pPr>
              <a:endParaRPr lang="es-GT" sz="2000" b="1" dirty="0" smtClean="0">
                <a:solidFill>
                  <a:srgbClr val="0070C0"/>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r>
                <a:rPr lang="es-MX" sz="2000" b="1" dirty="0" smtClean="0">
                  <a:solidFill>
                    <a:srgbClr val="0070C0"/>
                  </a:solidFill>
                  <a:latin typeface="Arial" panose="020B0604020202020204" pitchFamily="34" charset="0"/>
                  <a:cs typeface="Arial" panose="020B0604020202020204" pitchFamily="34" charset="0"/>
                </a:rPr>
                <a:t>Q.  9,746,190.14</a:t>
              </a:r>
              <a:endParaRPr lang="es-GT" sz="2000" b="1" dirty="0" smtClean="0">
                <a:solidFill>
                  <a:srgbClr val="0070C0"/>
                </a:solidFill>
                <a:latin typeface="Arial" panose="020B0604020202020204" pitchFamily="34" charset="0"/>
                <a:cs typeface="Arial" panose="020B0604020202020204" pitchFamily="34" charset="0"/>
              </a:endParaRPr>
            </a:p>
            <a:p>
              <a:pPr marL="914400" lvl="1" indent="-457200" algn="r">
                <a:buFont typeface="Arial" panose="020B0604020202020204" pitchFamily="34" charset="0"/>
                <a:buAutoNum type="alphaUcPeriod" startAt="17"/>
              </a:pPr>
              <a:endParaRPr lang="es-GT" sz="2000" b="1" dirty="0">
                <a:solidFill>
                  <a:srgbClr val="0070C0"/>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r>
                <a:rPr lang="es-GT" sz="2000" b="1" dirty="0" smtClean="0">
                  <a:solidFill>
                    <a:srgbClr val="0070C0"/>
                  </a:solidFill>
                  <a:latin typeface="Arial" panose="020B0604020202020204" pitchFamily="34" charset="0"/>
                  <a:cs typeface="Arial" panose="020B0604020202020204" pitchFamily="34" charset="0"/>
                </a:rPr>
                <a:t>Q.  344,208.86   </a:t>
              </a:r>
            </a:p>
          </p:txBody>
        </p:sp>
      </p:grpSp>
      <p:sp>
        <p:nvSpPr>
          <p:cNvPr id="9" name="Marcador de contenido 6">
            <a:extLst>
              <a:ext uri="{FF2B5EF4-FFF2-40B4-BE49-F238E27FC236}">
                <a16:creationId xmlns:a16="http://schemas.microsoft.com/office/drawing/2014/main" id="{0246042C-1ABA-4355-A47C-701F270E798C}"/>
              </a:ext>
            </a:extLst>
          </p:cNvPr>
          <p:cNvSpPr txBox="1">
            <a:spLocks/>
          </p:cNvSpPr>
          <p:nvPr/>
        </p:nvSpPr>
        <p:spPr>
          <a:xfrm>
            <a:off x="3291826" y="1565591"/>
            <a:ext cx="4754880" cy="373997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Clr>
                <a:srgbClr val="000000"/>
              </a:buClr>
              <a:buFont typeface="Arial"/>
              <a:buNone/>
            </a:pPr>
            <a:endParaRPr lang="es-GT" b="1" dirty="0" smtClean="0">
              <a:solidFill>
                <a:srgbClr val="000000"/>
              </a:solidFill>
              <a:latin typeface="Arial" panose="020B0604020202020204" pitchFamily="34" charset="0"/>
              <a:cs typeface="Arial" panose="020B0604020202020204" pitchFamily="34" charset="0"/>
            </a:endParaRPr>
          </a:p>
          <a:p>
            <a:pPr marL="457200" lvl="1" indent="0">
              <a:buClr>
                <a:srgbClr val="000000"/>
              </a:buClr>
              <a:buFont typeface="Arial"/>
              <a:buNone/>
            </a:pPr>
            <a:r>
              <a:rPr lang="es-GT" sz="2000" dirty="0" smtClean="0">
                <a:solidFill>
                  <a:srgbClr val="000000"/>
                </a:solidFill>
                <a:latin typeface="Arial" panose="020B0604020202020204" pitchFamily="34" charset="0"/>
                <a:cs typeface="Arial" panose="020B0604020202020204" pitchFamily="34" charset="0"/>
              </a:rPr>
              <a:t>Presupuesto vigente </a:t>
            </a:r>
            <a:r>
              <a:rPr lang="es-GT" sz="2000" b="1" dirty="0" smtClean="0">
                <a:solidFill>
                  <a:srgbClr val="000000"/>
                </a:solidFill>
                <a:latin typeface="Arial" panose="020B0604020202020204" pitchFamily="34" charset="0"/>
                <a:cs typeface="Arial" panose="020B0604020202020204" pitchFamily="34" charset="0"/>
              </a:rPr>
              <a:t>total:</a:t>
            </a:r>
          </a:p>
          <a:p>
            <a:pPr marL="457200" lvl="1" indent="0">
              <a:buClr>
                <a:srgbClr val="000000"/>
              </a:buClr>
              <a:buFont typeface="Arial"/>
              <a:buNone/>
            </a:pPr>
            <a:r>
              <a:rPr lang="es-GT" sz="2000" b="1" dirty="0" smtClean="0">
                <a:solidFill>
                  <a:srgbClr val="000000"/>
                </a:solidFill>
                <a:latin typeface="Arial" panose="020B0604020202020204" pitchFamily="34" charset="0"/>
                <a:cs typeface="Arial" panose="020B0604020202020204" pitchFamily="34" charset="0"/>
              </a:rPr>
              <a:t> </a:t>
            </a:r>
            <a:endParaRPr lang="es-GT" sz="2000" dirty="0" smtClean="0">
              <a:solidFill>
                <a:srgbClr val="000000"/>
              </a:solidFill>
              <a:latin typeface="Arial" panose="020B0604020202020204" pitchFamily="34" charset="0"/>
              <a:cs typeface="Arial" panose="020B0604020202020204" pitchFamily="34" charset="0"/>
            </a:endParaRPr>
          </a:p>
          <a:p>
            <a:pPr marL="457200" lvl="1" indent="0">
              <a:buClr>
                <a:srgbClr val="000000"/>
              </a:buClr>
              <a:buFont typeface="Arial"/>
              <a:buNone/>
            </a:pPr>
            <a:r>
              <a:rPr lang="es-GT" sz="2000" dirty="0" smtClean="0">
                <a:solidFill>
                  <a:srgbClr val="000000"/>
                </a:solidFill>
                <a:latin typeface="Arial" panose="020B0604020202020204" pitchFamily="34" charset="0"/>
                <a:cs typeface="Arial" panose="020B0604020202020204" pitchFamily="34" charset="0"/>
              </a:rPr>
              <a:t>Presupuesto </a:t>
            </a:r>
            <a:r>
              <a:rPr lang="es-GT" sz="2000" b="1" dirty="0" smtClean="0">
                <a:solidFill>
                  <a:srgbClr val="000000"/>
                </a:solidFill>
                <a:latin typeface="Arial" panose="020B0604020202020204" pitchFamily="34" charset="0"/>
                <a:cs typeface="Arial" panose="020B0604020202020204" pitchFamily="34" charset="0"/>
              </a:rPr>
              <a:t>ejecutado</a:t>
            </a:r>
            <a:r>
              <a:rPr lang="es-GT" sz="2000" dirty="0" smtClean="0">
                <a:solidFill>
                  <a:srgbClr val="000000"/>
                </a:solidFill>
                <a:latin typeface="Arial" panose="020B0604020202020204" pitchFamily="34" charset="0"/>
                <a:cs typeface="Arial" panose="020B0604020202020204" pitchFamily="34" charset="0"/>
              </a:rPr>
              <a:t> (utilizado):</a:t>
            </a:r>
            <a:br>
              <a:rPr lang="es-GT" sz="2000" dirty="0" smtClean="0">
                <a:solidFill>
                  <a:srgbClr val="000000"/>
                </a:solidFill>
                <a:latin typeface="Arial" panose="020B0604020202020204" pitchFamily="34" charset="0"/>
                <a:cs typeface="Arial" panose="020B0604020202020204" pitchFamily="34" charset="0"/>
              </a:rPr>
            </a:br>
            <a:endParaRPr lang="es-GT" sz="2000" dirty="0" smtClean="0">
              <a:solidFill>
                <a:srgbClr val="000000"/>
              </a:solidFill>
              <a:latin typeface="Arial" panose="020B0604020202020204" pitchFamily="34" charset="0"/>
              <a:cs typeface="Arial" panose="020B0604020202020204" pitchFamily="34" charset="0"/>
            </a:endParaRPr>
          </a:p>
          <a:p>
            <a:pPr marL="457200" lvl="1" indent="0">
              <a:buClr>
                <a:srgbClr val="000000"/>
              </a:buClr>
              <a:buFont typeface="Arial"/>
              <a:buNone/>
            </a:pPr>
            <a:r>
              <a:rPr lang="es-GT" sz="2000" b="1" dirty="0" smtClean="0">
                <a:solidFill>
                  <a:srgbClr val="000000"/>
                </a:solidFill>
                <a:latin typeface="Arial" panose="020B0604020202020204" pitchFamily="34" charset="0"/>
                <a:cs typeface="Arial" panose="020B0604020202020204" pitchFamily="34" charset="0"/>
              </a:rPr>
              <a:t>Saldo</a:t>
            </a:r>
            <a:r>
              <a:rPr lang="es-GT" sz="2000" dirty="0" smtClean="0">
                <a:solidFill>
                  <a:srgbClr val="000000"/>
                </a:solidFill>
                <a:latin typeface="Arial" panose="020B0604020202020204" pitchFamily="34" charset="0"/>
                <a:cs typeface="Arial" panose="020B0604020202020204" pitchFamily="34" charset="0"/>
              </a:rPr>
              <a:t> por ejecutar (por utilizar):</a:t>
            </a:r>
            <a:endParaRPr lang="es-GT" dirty="0">
              <a:solidFill>
                <a:srgbClr val="000000"/>
              </a:solidFill>
              <a:latin typeface="Arial" panose="020B0604020202020204" pitchFamily="34" charset="0"/>
              <a:cs typeface="Arial" panose="020B0604020202020204" pitchFamily="34" charset="0"/>
            </a:endParaRPr>
          </a:p>
        </p:txBody>
      </p:sp>
      <p:grpSp>
        <p:nvGrpSpPr>
          <p:cNvPr id="10" name="Grupo 9"/>
          <p:cNvGrpSpPr/>
          <p:nvPr/>
        </p:nvGrpSpPr>
        <p:grpSpPr>
          <a:xfrm>
            <a:off x="3291826" y="4127115"/>
            <a:ext cx="6768269" cy="3750158"/>
            <a:chOff x="4088307" y="4059274"/>
            <a:chExt cx="6768269" cy="3750158"/>
          </a:xfrm>
        </p:grpSpPr>
        <p:sp>
          <p:nvSpPr>
            <p:cNvPr id="11" name="Marcador de contenido 6">
              <a:extLst>
                <a:ext uri="{FF2B5EF4-FFF2-40B4-BE49-F238E27FC236}">
                  <a16:creationId xmlns:a16="http://schemas.microsoft.com/office/drawing/2014/main" id="{0246042C-1ABA-4355-A47C-701F270E798C}"/>
                </a:ext>
              </a:extLst>
            </p:cNvPr>
            <p:cNvSpPr txBox="1">
              <a:spLocks/>
            </p:cNvSpPr>
            <p:nvPr/>
          </p:nvSpPr>
          <p:spPr>
            <a:xfrm>
              <a:off x="4621849" y="4059274"/>
              <a:ext cx="6170063" cy="2253031"/>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s-MX" sz="2000" b="1" dirty="0" smtClean="0">
                  <a:solidFill>
                    <a:srgbClr val="000000"/>
                  </a:solidFill>
                  <a:latin typeface="Arial" panose="020B0604020202020204" pitchFamily="34" charset="0"/>
                  <a:cs typeface="Arial" panose="020B0604020202020204" pitchFamily="34" charset="0"/>
                </a:rPr>
                <a:t>Comisión Presidencial de Asuntos Municipales</a:t>
              </a:r>
              <a:endParaRPr lang="es-GT" sz="2000" dirty="0">
                <a:solidFill>
                  <a:srgbClr val="000000"/>
                </a:solidFill>
                <a:latin typeface="Arial" panose="020B0604020202020204" pitchFamily="34" charset="0"/>
                <a:cs typeface="Arial" panose="020B0604020202020204" pitchFamily="34" charset="0"/>
              </a:endParaRPr>
            </a:p>
          </p:txBody>
        </p:sp>
        <p:sp>
          <p:nvSpPr>
            <p:cNvPr id="12" name="Marcador de contenido 6">
              <a:extLst>
                <a:ext uri="{FF2B5EF4-FFF2-40B4-BE49-F238E27FC236}">
                  <a16:creationId xmlns:a16="http://schemas.microsoft.com/office/drawing/2014/main" id="{0246042C-1ABA-4355-A47C-701F270E798C}"/>
                </a:ext>
              </a:extLst>
            </p:cNvPr>
            <p:cNvSpPr txBox="1">
              <a:spLocks/>
            </p:cNvSpPr>
            <p:nvPr/>
          </p:nvSpPr>
          <p:spPr>
            <a:xfrm>
              <a:off x="4088307" y="4069462"/>
              <a:ext cx="4754880" cy="37399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smtClean="0">
                <a:solidFill>
                  <a:srgbClr val="000000"/>
                </a:solidFill>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000" dirty="0" smtClean="0">
                  <a:solidFill>
                    <a:srgbClr val="000000"/>
                  </a:solidFill>
                  <a:latin typeface="Arial" panose="020B0604020202020204" pitchFamily="34" charset="0"/>
                  <a:cs typeface="Arial" panose="020B0604020202020204" pitchFamily="34" charset="0"/>
                </a:rPr>
                <a:t>Presupuesto vigente </a:t>
              </a:r>
              <a:r>
                <a:rPr lang="es-GT" sz="2000" b="1" dirty="0" smtClean="0">
                  <a:solidFill>
                    <a:srgbClr val="000000"/>
                  </a:solidFill>
                  <a:latin typeface="Arial" panose="020B0604020202020204" pitchFamily="34" charset="0"/>
                  <a:cs typeface="Arial" panose="020B0604020202020204" pitchFamily="34" charset="0"/>
                </a:rPr>
                <a:t>total:</a:t>
              </a:r>
            </a:p>
            <a:p>
              <a:pPr marL="457200" lvl="1" indent="0">
                <a:buFont typeface="Arial" panose="020B0604020202020204" pitchFamily="34" charset="0"/>
                <a:buNone/>
              </a:pPr>
              <a:r>
                <a:rPr lang="es-GT" sz="2000" b="1" dirty="0" smtClean="0">
                  <a:solidFill>
                    <a:srgbClr val="000000"/>
                  </a:solidFill>
                  <a:latin typeface="Arial" panose="020B0604020202020204" pitchFamily="34" charset="0"/>
                  <a:cs typeface="Arial" panose="020B0604020202020204" pitchFamily="34" charset="0"/>
                </a:rPr>
                <a:t> </a:t>
              </a:r>
              <a:endParaRPr lang="es-GT" sz="2000" dirty="0" smtClean="0">
                <a:solidFill>
                  <a:srgbClr val="000000"/>
                </a:solidFill>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000" dirty="0" smtClean="0">
                  <a:solidFill>
                    <a:srgbClr val="000000"/>
                  </a:solidFill>
                  <a:latin typeface="Arial" panose="020B0604020202020204" pitchFamily="34" charset="0"/>
                  <a:cs typeface="Arial" panose="020B0604020202020204" pitchFamily="34" charset="0"/>
                </a:rPr>
                <a:t>Presupuesto </a:t>
              </a:r>
              <a:r>
                <a:rPr lang="es-GT" sz="2000" b="1" dirty="0" smtClean="0">
                  <a:solidFill>
                    <a:srgbClr val="000000"/>
                  </a:solidFill>
                  <a:latin typeface="Arial" panose="020B0604020202020204" pitchFamily="34" charset="0"/>
                  <a:cs typeface="Arial" panose="020B0604020202020204" pitchFamily="34" charset="0"/>
                </a:rPr>
                <a:t>ejecutado</a:t>
              </a:r>
              <a:r>
                <a:rPr lang="es-GT" sz="2000" dirty="0" smtClean="0">
                  <a:solidFill>
                    <a:srgbClr val="000000"/>
                  </a:solidFill>
                  <a:latin typeface="Arial" panose="020B0604020202020204" pitchFamily="34" charset="0"/>
                  <a:cs typeface="Arial" panose="020B0604020202020204" pitchFamily="34" charset="0"/>
                </a:rPr>
                <a:t> (utilizado):</a:t>
              </a:r>
              <a:br>
                <a:rPr lang="es-GT" sz="2000" dirty="0" smtClean="0">
                  <a:solidFill>
                    <a:srgbClr val="000000"/>
                  </a:solidFill>
                  <a:latin typeface="Arial" panose="020B0604020202020204" pitchFamily="34" charset="0"/>
                  <a:cs typeface="Arial" panose="020B0604020202020204" pitchFamily="34" charset="0"/>
                </a:rPr>
              </a:br>
              <a:endParaRPr lang="es-GT" sz="2000" dirty="0" smtClean="0">
                <a:solidFill>
                  <a:srgbClr val="000000"/>
                </a:solidFill>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000" b="1" dirty="0" smtClean="0">
                  <a:solidFill>
                    <a:srgbClr val="000000"/>
                  </a:solidFill>
                  <a:latin typeface="Arial" panose="020B0604020202020204" pitchFamily="34" charset="0"/>
                  <a:cs typeface="Arial" panose="020B0604020202020204" pitchFamily="34" charset="0"/>
                </a:rPr>
                <a:t>Saldo</a:t>
              </a:r>
              <a:r>
                <a:rPr lang="es-GT" sz="2000" dirty="0" smtClean="0">
                  <a:solidFill>
                    <a:srgbClr val="000000"/>
                  </a:solidFill>
                  <a:latin typeface="Arial" panose="020B0604020202020204" pitchFamily="34" charset="0"/>
                  <a:cs typeface="Arial" panose="020B0604020202020204" pitchFamily="34" charset="0"/>
                </a:rPr>
                <a:t> por ejecutar (por utilizar):</a:t>
              </a:r>
              <a:endParaRPr lang="es-GT" dirty="0">
                <a:solidFill>
                  <a:srgbClr val="000000"/>
                </a:solidFill>
                <a:latin typeface="Arial" panose="020B0604020202020204" pitchFamily="34" charset="0"/>
                <a:cs typeface="Arial" panose="020B0604020202020204" pitchFamily="34" charset="0"/>
              </a:endParaRPr>
            </a:p>
          </p:txBody>
        </p:sp>
        <p:sp>
          <p:nvSpPr>
            <p:cNvPr id="13" name="Marcador de contenido 6">
              <a:extLst>
                <a:ext uri="{FF2B5EF4-FFF2-40B4-BE49-F238E27FC236}">
                  <a16:creationId xmlns:a16="http://schemas.microsoft.com/office/drawing/2014/main" id="{0246042C-1ABA-4355-A47C-701F270E798C}"/>
                </a:ext>
              </a:extLst>
            </p:cNvPr>
            <p:cNvSpPr txBox="1">
              <a:spLocks/>
            </p:cNvSpPr>
            <p:nvPr/>
          </p:nvSpPr>
          <p:spPr>
            <a:xfrm>
              <a:off x="8176614" y="4194345"/>
              <a:ext cx="2679962" cy="15414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2000" b="1" dirty="0">
                <a:solidFill>
                  <a:srgbClr val="000000"/>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r>
                <a:rPr lang="es-GT" sz="2000" b="1" dirty="0" smtClean="0">
                  <a:solidFill>
                    <a:srgbClr val="0070C0"/>
                  </a:solidFill>
                  <a:latin typeface="Arial" panose="020B0604020202020204" pitchFamily="34" charset="0"/>
                  <a:cs typeface="Arial" panose="020B0604020202020204" pitchFamily="34" charset="0"/>
                </a:rPr>
                <a:t>Q. 4,539,867.00</a:t>
              </a:r>
            </a:p>
            <a:p>
              <a:pPr marL="457200" lvl="1" indent="0" algn="r">
                <a:buFont typeface="Arial" panose="020B0604020202020204" pitchFamily="34" charset="0"/>
                <a:buNone/>
              </a:pPr>
              <a:endParaRPr lang="es-GT" sz="2000" b="1" dirty="0">
                <a:solidFill>
                  <a:srgbClr val="0070C0"/>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r>
                <a:rPr lang="es-GT" sz="2000" b="1" dirty="0" smtClean="0">
                  <a:solidFill>
                    <a:srgbClr val="0070C0"/>
                  </a:solidFill>
                  <a:latin typeface="Arial" panose="020B0604020202020204" pitchFamily="34" charset="0"/>
                  <a:cs typeface="Arial" panose="020B0604020202020204" pitchFamily="34" charset="0"/>
                </a:rPr>
                <a:t>Q. 4,342,795.30</a:t>
              </a:r>
            </a:p>
            <a:p>
              <a:pPr marL="457200" lvl="1" indent="0" algn="r">
                <a:buFont typeface="Arial" panose="020B0604020202020204" pitchFamily="34" charset="0"/>
                <a:buNone/>
              </a:pPr>
              <a:endParaRPr lang="es-GT" sz="2000" b="1" dirty="0">
                <a:solidFill>
                  <a:srgbClr val="0070C0"/>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r>
                <a:rPr lang="es-GT" sz="2000" b="1" dirty="0" smtClean="0">
                  <a:solidFill>
                    <a:srgbClr val="0070C0"/>
                  </a:solidFill>
                  <a:latin typeface="Arial" panose="020B0604020202020204" pitchFamily="34" charset="0"/>
                  <a:cs typeface="Arial" panose="020B0604020202020204" pitchFamily="34" charset="0"/>
                </a:rPr>
                <a:t>Q. 197,071.70 </a:t>
              </a:r>
            </a:p>
            <a:p>
              <a:pPr marL="457200" lvl="1" indent="0" algn="r">
                <a:buFont typeface="Arial" panose="020B0604020202020204" pitchFamily="34" charset="0"/>
                <a:buNone/>
              </a:pPr>
              <a:endParaRPr lang="es-GT" sz="2000" b="1" dirty="0" smtClean="0">
                <a:solidFill>
                  <a:srgbClr val="0070C0"/>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endParaRPr lang="es-GT" sz="2000" b="1" dirty="0">
                <a:solidFill>
                  <a:srgbClr val="0070C0"/>
                </a:solidFill>
                <a:latin typeface="Arial" panose="020B0604020202020204" pitchFamily="34" charset="0"/>
                <a:cs typeface="Arial" panose="020B0604020202020204" pitchFamily="34" charset="0"/>
              </a:endParaRPr>
            </a:p>
          </p:txBody>
        </p:sp>
      </p:gr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752" y="1294602"/>
            <a:ext cx="2732388" cy="2502292"/>
          </a:xfrm>
          <a:prstGeom prst="rect">
            <a:avLst/>
          </a:prstGeom>
        </p:spPr>
      </p:pic>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101" y="4624157"/>
            <a:ext cx="2568918" cy="1252717"/>
          </a:xfrm>
          <a:prstGeom prst="rect">
            <a:avLst/>
          </a:prstGeom>
        </p:spPr>
      </p:pic>
      <p:sp>
        <p:nvSpPr>
          <p:cNvPr id="2" name="Marcador de número de diapositiva 1"/>
          <p:cNvSpPr>
            <a:spLocks noGrp="1"/>
          </p:cNvSpPr>
          <p:nvPr>
            <p:ph type="sldNum" sz="quarter" idx="12"/>
          </p:nvPr>
        </p:nvSpPr>
        <p:spPr/>
        <p:txBody>
          <a:bodyPr/>
          <a:lstStyle/>
          <a:p>
            <a:fld id="{AC1786D2-DB81-A449-B4DB-38FB3FA40359}" type="slidenum">
              <a:rPr lang="es-GT" smtClean="0"/>
              <a:t>7</a:t>
            </a:fld>
            <a:endParaRPr lang="es-GT"/>
          </a:p>
        </p:txBody>
      </p:sp>
    </p:spTree>
    <p:extLst>
      <p:ext uri="{BB962C8B-B14F-4D97-AF65-F5344CB8AC3E}">
        <p14:creationId xmlns:p14="http://schemas.microsoft.com/office/powerpoint/2010/main" val="1789612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808C4CD-EDB7-4115-A074-D7181692FA04}"/>
              </a:ext>
            </a:extLst>
          </p:cNvPr>
          <p:cNvSpPr>
            <a:spLocks noGrp="1"/>
          </p:cNvSpPr>
          <p:nvPr>
            <p:ph type="title"/>
          </p:nvPr>
        </p:nvSpPr>
        <p:spPr>
          <a:xfrm>
            <a:off x="1026694" y="835606"/>
            <a:ext cx="8673737" cy="547089"/>
          </a:xfrm>
        </p:spPr>
        <p:txBody>
          <a:bodyPr>
            <a:noAutofit/>
          </a:bodyPr>
          <a:lstStyle/>
          <a:p>
            <a:pPr algn="ctr"/>
            <a:r>
              <a:rPr lang="es-GT" sz="2800" b="1" dirty="0">
                <a:latin typeface="Arial" panose="020B0604020202020204" pitchFamily="34" charset="0"/>
                <a:cs typeface="Arial" panose="020B0604020202020204" pitchFamily="34" charset="0"/>
              </a:rPr>
              <a:t>CIFRAS GENERALES DEL PRESUPUESTO AL </a:t>
            </a:r>
            <a:r>
              <a:rPr lang="es-GT" sz="2800" b="1" dirty="0" smtClean="0">
                <a:latin typeface="Arial" panose="020B0604020202020204" pitchFamily="34" charset="0"/>
                <a:cs typeface="Arial" panose="020B0604020202020204" pitchFamily="34" charset="0"/>
              </a:rPr>
              <a:t>TERCER </a:t>
            </a:r>
            <a:r>
              <a:rPr lang="es-GT" sz="2800" b="1" dirty="0">
                <a:latin typeface="Arial" panose="020B0604020202020204" pitchFamily="34" charset="0"/>
                <a:cs typeface="Arial" panose="020B0604020202020204" pitchFamily="34" charset="0"/>
              </a:rPr>
              <a:t>CUATRIMESTRE 2022</a:t>
            </a:r>
          </a:p>
        </p:txBody>
      </p:sp>
      <p:grpSp>
        <p:nvGrpSpPr>
          <p:cNvPr id="2" name="Grupo 1"/>
          <p:cNvGrpSpPr/>
          <p:nvPr/>
        </p:nvGrpSpPr>
        <p:grpSpPr>
          <a:xfrm>
            <a:off x="1869918" y="3166049"/>
            <a:ext cx="8366515" cy="3889252"/>
            <a:chOff x="1599162" y="1803593"/>
            <a:chExt cx="8366515" cy="3889252"/>
          </a:xfrm>
        </p:grpSpPr>
        <p:sp>
          <p:nvSpPr>
            <p:cNvPr id="6" name="Marcador de contenido 6">
              <a:extLst>
                <a:ext uri="{FF2B5EF4-FFF2-40B4-BE49-F238E27FC236}">
                  <a16:creationId xmlns:a16="http://schemas.microsoft.com/office/drawing/2014/main" id="{0246042C-1ABA-4355-A47C-701F270E798C}"/>
                </a:ext>
              </a:extLst>
            </p:cNvPr>
            <p:cNvSpPr txBox="1">
              <a:spLocks/>
            </p:cNvSpPr>
            <p:nvPr/>
          </p:nvSpPr>
          <p:spPr>
            <a:xfrm>
              <a:off x="3074018" y="2142067"/>
              <a:ext cx="4585065" cy="1445424"/>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b="1" dirty="0" smtClean="0">
                <a:latin typeface="Arial" panose="020B0604020202020204" pitchFamily="34" charset="0"/>
                <a:cs typeface="Arial" panose="020B0604020202020204" pitchFamily="34" charset="0"/>
              </a:endParaRPr>
            </a:p>
            <a:p>
              <a:pPr marL="457200" lvl="1" indent="0">
                <a:buFont typeface="Arial"/>
                <a:buNone/>
              </a:pPr>
              <a:r>
                <a:rPr lang="es-GT" sz="2600" b="1" dirty="0" smtClean="0">
                  <a:latin typeface="Arial" panose="020B0604020202020204" pitchFamily="34" charset="0"/>
                  <a:cs typeface="Arial" panose="020B0604020202020204" pitchFamily="34" charset="0"/>
                </a:rPr>
                <a:t>Porcentaje de ejecución</a:t>
              </a:r>
              <a:r>
                <a:rPr lang="es-GT" b="1" dirty="0" smtClean="0">
                  <a:latin typeface="Arial" panose="020B0604020202020204" pitchFamily="34" charset="0"/>
                  <a:cs typeface="Arial" panose="020B0604020202020204" pitchFamily="34" charset="0"/>
                </a:rPr>
                <a:t>:</a:t>
              </a:r>
            </a:p>
            <a:p>
              <a:pPr marL="457200" lvl="1" indent="0">
                <a:buFont typeface="Arial"/>
                <a:buNone/>
              </a:pPr>
              <a:endParaRPr lang="es-GT" b="1" dirty="0" smtClean="0">
                <a:latin typeface="Arial" panose="020B0604020202020204" pitchFamily="34" charset="0"/>
                <a:cs typeface="Arial" panose="020B0604020202020204" pitchFamily="34" charset="0"/>
              </a:endParaRPr>
            </a:p>
            <a:p>
              <a:pPr marL="457200" lvl="1" indent="0">
                <a:buFont typeface="Arial"/>
                <a:buNone/>
              </a:pPr>
              <a:r>
                <a:rPr lang="es-GT" b="1" dirty="0" smtClean="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0246042C-1ABA-4355-A47C-701F270E798C}"/>
                </a:ext>
              </a:extLst>
            </p:cNvPr>
            <p:cNvSpPr txBox="1">
              <a:spLocks/>
            </p:cNvSpPr>
            <p:nvPr/>
          </p:nvSpPr>
          <p:spPr>
            <a:xfrm>
              <a:off x="6798472" y="1872770"/>
              <a:ext cx="2884203" cy="198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5000" b="1" dirty="0" smtClean="0">
                  <a:latin typeface="Arial" panose="020B0604020202020204" pitchFamily="34" charset="0"/>
                  <a:cs typeface="Arial" panose="020B0604020202020204" pitchFamily="34" charset="0"/>
                </a:rPr>
                <a:t>96.59%</a:t>
              </a:r>
              <a:endParaRPr lang="es-GT" sz="5000" b="1" dirty="0">
                <a:latin typeface="Arial" panose="020B0604020202020204" pitchFamily="34" charset="0"/>
                <a:cs typeface="Arial" panose="020B0604020202020204" pitchFamily="34" charset="0"/>
              </a:endParaRPr>
            </a:p>
            <a:p>
              <a:pPr marL="457200" lvl="1" indent="0" algn="r">
                <a:buNone/>
              </a:pPr>
              <a:endParaRPr lang="es-GT" sz="4000" b="1" dirty="0">
                <a:latin typeface="Arial" panose="020B0604020202020204" pitchFamily="34" charset="0"/>
                <a:cs typeface="Arial" panose="020B0604020202020204" pitchFamily="34" charset="0"/>
              </a:endParaRPr>
            </a:p>
          </p:txBody>
        </p:sp>
        <p:sp>
          <p:nvSpPr>
            <p:cNvPr id="8" name="Marcador de contenido 6">
              <a:extLst>
                <a:ext uri="{FF2B5EF4-FFF2-40B4-BE49-F238E27FC236}">
                  <a16:creationId xmlns:a16="http://schemas.microsoft.com/office/drawing/2014/main" id="{0246042C-1ABA-4355-A47C-701F270E798C}"/>
                </a:ext>
              </a:extLst>
            </p:cNvPr>
            <p:cNvSpPr txBox="1">
              <a:spLocks/>
            </p:cNvSpPr>
            <p:nvPr/>
          </p:nvSpPr>
          <p:spPr>
            <a:xfrm>
              <a:off x="3074018" y="3978124"/>
              <a:ext cx="4585065" cy="144542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smtClean="0">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600" b="1" dirty="0" smtClean="0">
                  <a:latin typeface="Arial" panose="020B0604020202020204" pitchFamily="34" charset="0"/>
                  <a:cs typeface="Arial" panose="020B0604020202020204" pitchFamily="34" charset="0"/>
                </a:rPr>
                <a:t>Porcentaje de ejecución</a:t>
              </a:r>
              <a:r>
                <a:rPr lang="es-GT" b="1" dirty="0" smtClean="0">
                  <a:latin typeface="Arial" panose="020B0604020202020204" pitchFamily="34" charset="0"/>
                  <a:cs typeface="Arial" panose="020B0604020202020204" pitchFamily="34" charset="0"/>
                </a:rPr>
                <a:t>:</a:t>
              </a:r>
            </a:p>
            <a:p>
              <a:pPr marL="457200" lvl="1" indent="0">
                <a:buFont typeface="Arial" panose="020B0604020202020204" pitchFamily="34" charset="0"/>
                <a:buNone/>
              </a:pPr>
              <a:endParaRPr lang="es-GT" b="1" dirty="0" smtClean="0">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b="1" dirty="0" smtClean="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9" name="Marcador de contenido 6">
              <a:extLst>
                <a:ext uri="{FF2B5EF4-FFF2-40B4-BE49-F238E27FC236}">
                  <a16:creationId xmlns:a16="http://schemas.microsoft.com/office/drawing/2014/main" id="{0246042C-1ABA-4355-A47C-701F270E798C}"/>
                </a:ext>
              </a:extLst>
            </p:cNvPr>
            <p:cNvSpPr txBox="1">
              <a:spLocks/>
            </p:cNvSpPr>
            <p:nvPr/>
          </p:nvSpPr>
          <p:spPr>
            <a:xfrm>
              <a:off x="6798472" y="3708827"/>
              <a:ext cx="2884203" cy="198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5000" b="1" dirty="0" smtClean="0">
                  <a:latin typeface="Arial" panose="020B0604020202020204" pitchFamily="34" charset="0"/>
                  <a:cs typeface="Arial" panose="020B0604020202020204" pitchFamily="34" charset="0"/>
                </a:rPr>
                <a:t>95.66%</a:t>
              </a:r>
              <a:endParaRPr lang="es-GT" sz="5000" b="1" dirty="0">
                <a:latin typeface="Arial" panose="020B0604020202020204" pitchFamily="34" charset="0"/>
                <a:cs typeface="Arial" panose="020B0604020202020204" pitchFamily="34" charset="0"/>
              </a:endParaRPr>
            </a:p>
            <a:p>
              <a:pPr marL="457200" lvl="1" indent="0" algn="r">
                <a:buNone/>
              </a:pPr>
              <a:endParaRPr lang="es-GT" sz="4000" b="1" dirty="0">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67D0DB10-AE31-47D2-A485-453D2186D26D}"/>
                </a:ext>
              </a:extLst>
            </p:cNvPr>
            <p:cNvSpPr txBox="1">
              <a:spLocks/>
            </p:cNvSpPr>
            <p:nvPr/>
          </p:nvSpPr>
          <p:spPr>
            <a:xfrm>
              <a:off x="3330079" y="1884815"/>
              <a:ext cx="6563170" cy="427806"/>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Contra la Corrupción</a:t>
              </a:r>
              <a:endParaRPr lang="es-GT"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Título 1">
              <a:extLst>
                <a:ext uri="{FF2B5EF4-FFF2-40B4-BE49-F238E27FC236}">
                  <a16:creationId xmlns:a16="http://schemas.microsoft.com/office/drawing/2014/main" id="{67D0DB10-AE31-47D2-A485-453D2186D26D}"/>
                </a:ext>
              </a:extLst>
            </p:cNvPr>
            <p:cNvSpPr txBox="1">
              <a:spLocks/>
            </p:cNvSpPr>
            <p:nvPr/>
          </p:nvSpPr>
          <p:spPr>
            <a:xfrm>
              <a:off x="3402507" y="3674626"/>
              <a:ext cx="6563170" cy="427806"/>
            </a:xfrm>
            <a:prstGeom prst="rect">
              <a:avLst/>
            </a:prstGeom>
            <a:solidFill>
              <a:srgbClr val="00B0F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a:t>
              </a:r>
              <a:r>
                <a:rPr lang="es-GT"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Presidencial de Asuntos Municipales</a:t>
              </a:r>
              <a:endParaRPr lang="es-GT"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918" y="1803593"/>
              <a:ext cx="1189404" cy="1089244"/>
            </a:xfrm>
            <a:prstGeom prst="rect">
              <a:avLst/>
            </a:prstGeom>
          </p:spPr>
        </p:pic>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9162" y="3670841"/>
              <a:ext cx="1730917" cy="844071"/>
            </a:xfrm>
            <a:prstGeom prst="rect">
              <a:avLst/>
            </a:prstGeom>
          </p:spPr>
        </p:pic>
      </p:grpSp>
      <p:sp>
        <p:nvSpPr>
          <p:cNvPr id="14" name="Título 1">
            <a:extLst>
              <a:ext uri="{FF2B5EF4-FFF2-40B4-BE49-F238E27FC236}">
                <a16:creationId xmlns:a16="http://schemas.microsoft.com/office/drawing/2014/main" id="{67D0DB10-AE31-47D2-A485-453D2186D26D}"/>
              </a:ext>
            </a:extLst>
          </p:cNvPr>
          <p:cNvSpPr txBox="1">
            <a:spLocks/>
          </p:cNvSpPr>
          <p:nvPr/>
        </p:nvSpPr>
        <p:spPr>
          <a:xfrm>
            <a:off x="3531247" y="1658981"/>
            <a:ext cx="6563170" cy="427806"/>
          </a:xfrm>
          <a:prstGeom prst="rect">
            <a:avLst/>
          </a:prstGeom>
          <a:solidFill>
            <a:schemeClr val="accent4">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Secretaría General de la Presidencia de la República</a:t>
            </a:r>
            <a:endParaRPr lang="es-GT"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5" name="Imagen 14"/>
          <p:cNvPicPr>
            <a:picLocks noChangeAspect="1"/>
          </p:cNvPicPr>
          <p:nvPr/>
        </p:nvPicPr>
        <p:blipFill rotWithShape="1">
          <a:blip r:embed="rId4">
            <a:extLst>
              <a:ext uri="{28A0092B-C50C-407E-A947-70E740481C1C}">
                <a14:useLocalDpi xmlns:a14="http://schemas.microsoft.com/office/drawing/2010/main" val="0"/>
              </a:ext>
            </a:extLst>
          </a:blip>
          <a:srcRect b="18914"/>
          <a:stretch/>
        </p:blipFill>
        <p:spPr>
          <a:xfrm>
            <a:off x="2003658" y="1702252"/>
            <a:ext cx="1256832" cy="943000"/>
          </a:xfrm>
          <a:prstGeom prst="rect">
            <a:avLst/>
          </a:prstGeom>
        </p:spPr>
      </p:pic>
      <p:sp>
        <p:nvSpPr>
          <p:cNvPr id="16" name="Marcador de contenido 6">
            <a:extLst>
              <a:ext uri="{FF2B5EF4-FFF2-40B4-BE49-F238E27FC236}">
                <a16:creationId xmlns:a16="http://schemas.microsoft.com/office/drawing/2014/main" id="{0246042C-1ABA-4355-A47C-701F270E798C}"/>
              </a:ext>
            </a:extLst>
          </p:cNvPr>
          <p:cNvSpPr txBox="1">
            <a:spLocks/>
          </p:cNvSpPr>
          <p:nvPr/>
        </p:nvSpPr>
        <p:spPr>
          <a:xfrm>
            <a:off x="3344774" y="1922540"/>
            <a:ext cx="4585065" cy="1445424"/>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b="1" dirty="0" smtClean="0">
              <a:latin typeface="Arial" panose="020B0604020202020204" pitchFamily="34" charset="0"/>
              <a:cs typeface="Arial" panose="020B0604020202020204" pitchFamily="34" charset="0"/>
            </a:endParaRPr>
          </a:p>
          <a:p>
            <a:pPr marL="457200" lvl="1" indent="0">
              <a:buFont typeface="Arial"/>
              <a:buNone/>
            </a:pPr>
            <a:r>
              <a:rPr lang="es-GT" sz="2600" b="1" dirty="0" smtClean="0">
                <a:latin typeface="Arial" panose="020B0604020202020204" pitchFamily="34" charset="0"/>
                <a:cs typeface="Arial" panose="020B0604020202020204" pitchFamily="34" charset="0"/>
              </a:rPr>
              <a:t>Porcentaje de ejecución</a:t>
            </a:r>
            <a:r>
              <a:rPr lang="es-GT" b="1" dirty="0" smtClean="0">
                <a:latin typeface="Arial" panose="020B0604020202020204" pitchFamily="34" charset="0"/>
                <a:cs typeface="Arial" panose="020B0604020202020204" pitchFamily="34" charset="0"/>
              </a:rPr>
              <a:t>:</a:t>
            </a:r>
          </a:p>
          <a:p>
            <a:pPr marL="457200" lvl="1" indent="0">
              <a:buFont typeface="Arial"/>
              <a:buNone/>
            </a:pPr>
            <a:endParaRPr lang="es-GT" b="1" dirty="0" smtClean="0">
              <a:latin typeface="Arial" panose="020B0604020202020204" pitchFamily="34" charset="0"/>
              <a:cs typeface="Arial" panose="020B0604020202020204" pitchFamily="34" charset="0"/>
            </a:endParaRPr>
          </a:p>
          <a:p>
            <a:pPr marL="457200" lvl="1" indent="0">
              <a:buFont typeface="Arial"/>
              <a:buNone/>
            </a:pPr>
            <a:r>
              <a:rPr lang="es-GT" b="1" dirty="0" smtClean="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17" name="Marcador de contenido 6">
            <a:extLst>
              <a:ext uri="{FF2B5EF4-FFF2-40B4-BE49-F238E27FC236}">
                <a16:creationId xmlns:a16="http://schemas.microsoft.com/office/drawing/2014/main" id="{0246042C-1ABA-4355-A47C-701F270E798C}"/>
              </a:ext>
            </a:extLst>
          </p:cNvPr>
          <p:cNvSpPr txBox="1">
            <a:spLocks/>
          </p:cNvSpPr>
          <p:nvPr/>
        </p:nvSpPr>
        <p:spPr>
          <a:xfrm>
            <a:off x="7069228" y="1653243"/>
            <a:ext cx="2884203" cy="198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5000" b="1" dirty="0" smtClean="0">
                <a:latin typeface="Arial" panose="020B0604020202020204" pitchFamily="34" charset="0"/>
                <a:cs typeface="Arial" panose="020B0604020202020204" pitchFamily="34" charset="0"/>
              </a:rPr>
              <a:t>98.20%</a:t>
            </a:r>
            <a:endParaRPr lang="es-GT" sz="5000" b="1" dirty="0">
              <a:latin typeface="Arial" panose="020B0604020202020204" pitchFamily="34" charset="0"/>
              <a:cs typeface="Arial" panose="020B0604020202020204" pitchFamily="34" charset="0"/>
            </a:endParaRPr>
          </a:p>
          <a:p>
            <a:pPr marL="457200" lvl="1" indent="0" algn="r">
              <a:buNone/>
            </a:pPr>
            <a:endParaRPr lang="es-GT" sz="4000" b="1" dirty="0">
              <a:latin typeface="Arial" panose="020B0604020202020204" pitchFamily="34" charset="0"/>
              <a:cs typeface="Arial" panose="020B0604020202020204" pitchFamily="34" charset="0"/>
            </a:endParaRPr>
          </a:p>
        </p:txBody>
      </p:sp>
      <p:sp>
        <p:nvSpPr>
          <p:cNvPr id="3" name="Marcador de número de diapositiva 2"/>
          <p:cNvSpPr>
            <a:spLocks noGrp="1"/>
          </p:cNvSpPr>
          <p:nvPr>
            <p:ph type="sldNum" sz="quarter" idx="12"/>
          </p:nvPr>
        </p:nvSpPr>
        <p:spPr/>
        <p:txBody>
          <a:bodyPr/>
          <a:lstStyle/>
          <a:p>
            <a:fld id="{AC1786D2-DB81-A449-B4DB-38FB3FA40359}" type="slidenum">
              <a:rPr lang="es-GT" smtClean="0"/>
              <a:t>8</a:t>
            </a:fld>
            <a:endParaRPr lang="es-GT"/>
          </a:p>
        </p:txBody>
      </p:sp>
    </p:spTree>
    <p:extLst>
      <p:ext uri="{BB962C8B-B14F-4D97-AF65-F5344CB8AC3E}">
        <p14:creationId xmlns:p14="http://schemas.microsoft.com/office/powerpoint/2010/main" val="3579850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1169519" y="602870"/>
            <a:ext cx="8673737" cy="92643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ctr">
              <a:buClr>
                <a:prstClr val="black"/>
              </a:buClr>
              <a:defRPr/>
            </a:pPr>
            <a:r>
              <a:rPr lang="es-GT" sz="2800" b="1" dirty="0">
                <a:latin typeface="Arial" panose="020B0604020202020204" pitchFamily="34" charset="0"/>
                <a:cs typeface="Arial" panose="020B0604020202020204" pitchFamily="34" charset="0"/>
              </a:rPr>
              <a:t>¿EN QUÉ UTILIZA EL </a:t>
            </a:r>
            <a:r>
              <a:rPr lang="es-GT" sz="2800" b="1" dirty="0" smtClean="0">
                <a:latin typeface="Arial" panose="020B0604020202020204" pitchFamily="34" charset="0"/>
                <a:cs typeface="Arial" panose="020B0604020202020204" pitchFamily="34" charset="0"/>
              </a:rPr>
              <a:t>PRESUPUESTO LA SECRETARÍA GENERAL DE LA PRESIDENCIA DE LA REPÚBLICA?</a:t>
            </a:r>
            <a:endParaRPr kumimoji="0" lang="es-GT"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sp>
        <p:nvSpPr>
          <p:cNvPr id="5" name="CuadroTexto 4">
            <a:extLst>
              <a:ext uri="{FF2B5EF4-FFF2-40B4-BE49-F238E27FC236}">
                <a16:creationId xmlns:a16="http://schemas.microsoft.com/office/drawing/2014/main" id="{29113240-27C0-863D-852C-585C6CC40BD8}"/>
              </a:ext>
            </a:extLst>
          </p:cNvPr>
          <p:cNvSpPr txBox="1"/>
          <p:nvPr/>
        </p:nvSpPr>
        <p:spPr>
          <a:xfrm>
            <a:off x="884463" y="1906511"/>
            <a:ext cx="8244547" cy="3785652"/>
          </a:xfrm>
          <a:prstGeom prst="rect">
            <a:avLst/>
          </a:prstGeom>
          <a:noFill/>
        </p:spPr>
        <p:txBody>
          <a:bodyPr wrap="square" rtlCol="0">
            <a:spAutoFit/>
          </a:bodyPr>
          <a:lstStyle/>
          <a:p>
            <a:pPr algn="just">
              <a:lnSpc>
                <a:spcPct val="150000"/>
              </a:lnSpc>
            </a:pPr>
            <a:r>
              <a:rPr lang="es-GT" sz="1600" dirty="0">
                <a:latin typeface="Arial" panose="020B0604020202020204" pitchFamily="34" charset="0"/>
                <a:cs typeface="Arial" panose="020B0604020202020204" pitchFamily="34" charset="0"/>
              </a:rPr>
              <a:t>El presupuesto se utiliza en el pago de salarios y honorarios por servicios personales, que contribuyen al cumplimiento de las funciones que por mandato legal tiene asignadas, y en la adquisición de bienes, servicios, suministros, mobiliario y equipo  que son necesarios para su funcionamiento. </a:t>
            </a:r>
          </a:p>
          <a:p>
            <a:pPr algn="just">
              <a:lnSpc>
                <a:spcPct val="150000"/>
              </a:lnSpc>
            </a:pPr>
            <a:endParaRPr lang="es-GT" sz="1600" dirty="0">
              <a:latin typeface="Arial" panose="020B0604020202020204" pitchFamily="34" charset="0"/>
              <a:cs typeface="Arial" panose="020B0604020202020204" pitchFamily="34" charset="0"/>
            </a:endParaRPr>
          </a:p>
          <a:p>
            <a:pPr algn="just">
              <a:lnSpc>
                <a:spcPct val="150000"/>
              </a:lnSpc>
            </a:pPr>
            <a:r>
              <a:rPr lang="es-GT" sz="1600" dirty="0">
                <a:latin typeface="Arial" panose="020B0604020202020204" pitchFamily="34" charset="0"/>
                <a:cs typeface="Arial" panose="020B0604020202020204" pitchFamily="34" charset="0"/>
              </a:rPr>
              <a:t>Asimismo, el presupuesto se utiliza en el pago de prestaciones laborales por retiro de personal de la </a:t>
            </a:r>
            <a:r>
              <a:rPr lang="es-GT" sz="1600" dirty="0" smtClean="0">
                <a:latin typeface="Arial" panose="020B0604020202020204" pitchFamily="34" charset="0"/>
                <a:cs typeface="Arial" panose="020B0604020202020204" pitchFamily="34" charset="0"/>
              </a:rPr>
              <a:t>institución.</a:t>
            </a:r>
            <a:endParaRPr lang="es-GT" sz="1600" dirty="0">
              <a:latin typeface="Arial" panose="020B0604020202020204" pitchFamily="34" charset="0"/>
              <a:cs typeface="Arial" panose="020B0604020202020204" pitchFamily="34" charset="0"/>
            </a:endParaRPr>
          </a:p>
          <a:p>
            <a:pPr algn="just">
              <a:lnSpc>
                <a:spcPct val="150000"/>
              </a:lnSpc>
            </a:pPr>
            <a:endParaRPr lang="es-GT" sz="1600" dirty="0">
              <a:latin typeface="Arial" panose="020B0604020202020204" pitchFamily="34" charset="0"/>
              <a:cs typeface="Arial" panose="020B0604020202020204" pitchFamily="34" charset="0"/>
            </a:endParaRPr>
          </a:p>
          <a:p>
            <a:pPr algn="just">
              <a:lnSpc>
                <a:spcPct val="150000"/>
              </a:lnSpc>
            </a:pPr>
            <a:r>
              <a:rPr lang="es-GT" sz="1600" dirty="0">
                <a:latin typeface="Arial" panose="020B0604020202020204" pitchFamily="34" charset="0"/>
                <a:cs typeface="Arial" panose="020B0604020202020204" pitchFamily="34" charset="0"/>
              </a:rPr>
              <a:t>Para dar a conocer a la población en qué se utilizan los recursos financieros, a continuación se describe por grupos de gasto.</a:t>
            </a:r>
          </a:p>
        </p:txBody>
      </p:sp>
      <p:sp>
        <p:nvSpPr>
          <p:cNvPr id="3" name="Título 1">
            <a:extLst>
              <a:ext uri="{FF2B5EF4-FFF2-40B4-BE49-F238E27FC236}">
                <a16:creationId xmlns:a16="http://schemas.microsoft.com/office/drawing/2014/main" id="{8B631EF4-41E9-2AE1-3FB7-6CA2FCA861A9}"/>
              </a:ext>
            </a:extLst>
          </p:cNvPr>
          <p:cNvSpPr txBox="1">
            <a:spLocks/>
          </p:cNvSpPr>
          <p:nvPr/>
        </p:nvSpPr>
        <p:spPr>
          <a:xfrm>
            <a:off x="9293902" y="2106678"/>
            <a:ext cx="2431619" cy="19371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000" b="0" dirty="0">
                <a:latin typeface="Arial" panose="020B0604020202020204" pitchFamily="34" charset="0"/>
                <a:cs typeface="Arial" panose="020B0604020202020204" pitchFamily="34" charset="0"/>
              </a:rPr>
              <a:t>El gasto se divide </a:t>
            </a:r>
          </a:p>
          <a:p>
            <a:pPr>
              <a:lnSpc>
                <a:spcPct val="150000"/>
              </a:lnSpc>
            </a:pPr>
            <a:r>
              <a:rPr lang="es-GT" sz="2000" b="0" dirty="0">
                <a:latin typeface="Arial" panose="020B0604020202020204" pitchFamily="34" charset="0"/>
                <a:cs typeface="Arial" panose="020B0604020202020204" pitchFamily="34" charset="0"/>
              </a:rPr>
              <a:t>en </a:t>
            </a:r>
            <a:r>
              <a:rPr lang="es-GT" sz="3100" dirty="0" smtClean="0">
                <a:solidFill>
                  <a:schemeClr val="tx1"/>
                </a:solidFill>
                <a:latin typeface="Arial" panose="020B0604020202020204" pitchFamily="34" charset="0"/>
                <a:cs typeface="Arial" panose="020B0604020202020204" pitchFamily="34" charset="0"/>
              </a:rPr>
              <a:t>05</a:t>
            </a:r>
            <a:r>
              <a:rPr lang="es-GT" sz="3100" dirty="0" smtClean="0">
                <a:solidFill>
                  <a:srgbClr val="FF0000"/>
                </a:solidFill>
                <a:latin typeface="Arial" panose="020B0604020202020204" pitchFamily="34" charset="0"/>
                <a:cs typeface="Arial" panose="020B0604020202020204" pitchFamily="34" charset="0"/>
              </a:rPr>
              <a:t> </a:t>
            </a:r>
            <a:r>
              <a:rPr lang="es-GT" sz="2000" b="0" dirty="0">
                <a:latin typeface="Arial" panose="020B0604020202020204" pitchFamily="34" charset="0"/>
                <a:cs typeface="Arial" panose="020B0604020202020204" pitchFamily="34" charset="0"/>
              </a:rPr>
              <a:t>grupos</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2"/>
          </p:nvPr>
        </p:nvSpPr>
        <p:spPr/>
        <p:txBody>
          <a:bodyPr/>
          <a:lstStyle/>
          <a:p>
            <a:fld id="{AC1786D2-DB81-A449-B4DB-38FB3FA40359}" type="slidenum">
              <a:rPr lang="es-GT" smtClean="0"/>
              <a:t>9</a:t>
            </a:fld>
            <a:endParaRPr lang="es-GT"/>
          </a:p>
        </p:txBody>
      </p:sp>
    </p:spTree>
    <p:extLst>
      <p:ext uri="{BB962C8B-B14F-4D97-AF65-F5344CB8AC3E}">
        <p14:creationId xmlns:p14="http://schemas.microsoft.com/office/powerpoint/2010/main" val="2389629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5168</TotalTime>
  <Words>2717</Words>
  <Application>Microsoft Office PowerPoint</Application>
  <PresentationFormat>Panorámica</PresentationFormat>
  <Paragraphs>325</Paragraphs>
  <Slides>35</Slides>
  <Notes>31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35</vt:i4>
      </vt:variant>
    </vt:vector>
  </HeadingPairs>
  <TitlesOfParts>
    <vt:vector size="45" baseType="lpstr">
      <vt:lpstr>Arial</vt:lpstr>
      <vt:lpstr>Calibri</vt:lpstr>
      <vt:lpstr>Calibri Light</vt:lpstr>
      <vt:lpstr>Montserrat</vt:lpstr>
      <vt:lpstr>Montserrat ExtraBold</vt:lpstr>
      <vt:lpstr>Montserrat SemiBold</vt:lpstr>
      <vt:lpstr>Symbol</vt:lpstr>
      <vt:lpstr>Times New Roman</vt:lpstr>
      <vt:lpstr>Wingdings</vt:lpstr>
      <vt:lpstr>Tema de Office</vt:lpstr>
      <vt:lpstr>Presentación de PowerPoint</vt:lpstr>
      <vt:lpstr>Presentación de PowerPoint</vt:lpstr>
      <vt:lpstr>PRINCIPALES OBJETIVOS DE LA SECRETARÍA GENERAL DE LA PRESIDENCIA DE LA REPÚBLICA</vt:lpstr>
      <vt:lpstr>PRINCIPALES OBJETIVOS DE LA SECRETARÍA GENERAL DE LA PRESIDENCIA DE LA REPÚBLICA</vt:lpstr>
      <vt:lpstr>Presentación de PowerPoint</vt:lpstr>
      <vt:lpstr>Presentación de PowerPoint</vt:lpstr>
      <vt:lpstr>CIFRAS GENERALES DEL PRESUPUESTO AL TERCER CUATRIMESTRE 2022  </vt:lpstr>
      <vt:lpstr>CIFRAS GENERALES DEL PRESUPUESTO AL TERCER CUATRIMESTRE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dc:creator>
  <cp:lastModifiedBy>Patricia Hernández</cp:lastModifiedBy>
  <cp:revision>83</cp:revision>
  <cp:lastPrinted>2023-01-05T14:00:59Z</cp:lastPrinted>
  <dcterms:created xsi:type="dcterms:W3CDTF">2022-04-29T16:34:54Z</dcterms:created>
  <dcterms:modified xsi:type="dcterms:W3CDTF">2023-02-02T22:19:07Z</dcterms:modified>
</cp:coreProperties>
</file>