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300" r:id="rId2"/>
    <p:sldId id="301" r:id="rId3"/>
    <p:sldId id="303" r:id="rId4"/>
    <p:sldId id="321" r:id="rId5"/>
    <p:sldId id="304" r:id="rId6"/>
    <p:sldId id="302" r:id="rId7"/>
    <p:sldId id="305" r:id="rId8"/>
    <p:sldId id="307" r:id="rId9"/>
    <p:sldId id="308" r:id="rId10"/>
    <p:sldId id="309" r:id="rId11"/>
    <p:sldId id="310" r:id="rId12"/>
    <p:sldId id="312" r:id="rId13"/>
    <p:sldId id="313" r:id="rId14"/>
    <p:sldId id="314" r:id="rId15"/>
    <p:sldId id="315" r:id="rId16"/>
    <p:sldId id="316" r:id="rId17"/>
    <p:sldId id="317" r:id="rId18"/>
    <p:sldId id="318" r:id="rId19"/>
    <p:sldId id="319" r:id="rId20"/>
    <p:sldId id="320" r:id="rId21"/>
    <p:sldId id="352" r:id="rId22"/>
    <p:sldId id="328" r:id="rId23"/>
    <p:sldId id="330" r:id="rId24"/>
    <p:sldId id="331" r:id="rId25"/>
    <p:sldId id="332" r:id="rId26"/>
    <p:sldId id="333" r:id="rId27"/>
    <p:sldId id="334" r:id="rId28"/>
    <p:sldId id="335" r:id="rId29"/>
    <p:sldId id="336" r:id="rId30"/>
    <p:sldId id="337" r:id="rId31"/>
    <p:sldId id="338" r:id="rId32"/>
    <p:sldId id="343" r:id="rId33"/>
    <p:sldId id="344" r:id="rId34"/>
    <p:sldId id="351" r:id="rId35"/>
    <p:sldId id="345" r:id="rId36"/>
    <p:sldId id="350" r:id="rId37"/>
    <p:sldId id="346" r:id="rId38"/>
    <p:sldId id="347" r:id="rId39"/>
    <p:sldId id="348" r:id="rId40"/>
    <p:sldId id="349" r:id="rId41"/>
    <p:sldId id="353" r:id="rId42"/>
  </p:sldIdLst>
  <p:sldSz cx="12192000" cy="6858000"/>
  <p:notesSz cx="7010400" cy="92964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7DC7D9"/>
    <a:srgbClr val="001E6C"/>
    <a:srgbClr val="C0F3FF"/>
    <a:srgbClr val="265F91"/>
    <a:srgbClr val="FFCA4A"/>
    <a:srgbClr val="20539D"/>
    <a:srgbClr val="EFEFEF"/>
    <a:srgbClr val="002E91"/>
    <a:srgbClr val="103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94"/>
  </p:normalViewPr>
  <p:slideViewPr>
    <p:cSldViewPr snapToGrid="0" snapToObjects="1">
      <p:cViewPr varScale="1">
        <p:scale>
          <a:sx n="105" d="100"/>
          <a:sy n="105" d="100"/>
        </p:scale>
        <p:origin x="7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leal.sgpr\Desktop\1ER%20-%20CUATRIMESTRE%202023%20CPCC\GRAFICAS%20%20SGPR%202023%20tercer%20cuatrimest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leal.sgpr\Desktop\1ER%20-%20CUATRIMESTRE%202023%20CPCC\GRAFICAS%20%20CPCC%202023%20TERCER%20CUATRIMEST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leal.sgpr\Desktop\1ER%20-%20CUATRIMESTRE%202023%20CPCC\GRAFICAS%20CPAM%202023%20TERCER%20CUATRIMESTR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leal\Desktop\GRAFICAS%20%20SGPR%202022%20tercer%20cuatrimestr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leal.sgpr\Desktop\1ER%20-%20CUATRIMESTRE%202023%20CPCC\GRAFICAS%20%20SGPR%202023%20tercer%20cuatrimestr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leal.sgpr\Desktop\1ER%20-%20CUATRIMESTRE%202023%20CPCC\GRAFICAS%20%20CPCC%202023%20TERCER%20CUATRIMESTR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leal.sgpr\Desktop\1ER%20-%20CUATRIMESTRE%202023%20CPCC\GRAFICAS%20CPAM%202023%20TERCER%20CUATRIMESTR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208125307377843"/>
          <c:y val="0.12670550031301708"/>
          <c:w val="0.76643584848725999"/>
          <c:h val="0.72714515477485597"/>
        </c:manualLayout>
      </c:layout>
      <c:bar3DChart>
        <c:barDir val="col"/>
        <c:grouping val="clustered"/>
        <c:varyColors val="0"/>
        <c:ser>
          <c:idx val="0"/>
          <c:order val="0"/>
          <c:tx>
            <c:strRef>
              <c:f>'[GRAFICAS  SGPR 2023 tercer cuatrimestre.xlsx]G DE G 0,1,2,3,4,9'!$C$9</c:f>
              <c:strCache>
                <c:ptCount val="1"/>
                <c:pt idx="0">
                  <c:v>Vigente Q.</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6135153124508879E-3"/>
                  <c:y val="-1.4365002413759783E-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E-4865-A929-542AE9A441E6}"/>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SGPR 2023 tercer cuatrimestre.xlsx]G DE G 0,1,2,3,4,9'!$B$10:$B$14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SGPR 2023 tercer cuatrimestre.xlsx]G DE G 0,1,2,3,4,9'!$C$10:$C$14</c:f>
              <c:numCache>
                <c:formatCode>#,##0.00</c:formatCode>
                <c:ptCount val="5"/>
                <c:pt idx="0">
                  <c:v>21470148</c:v>
                </c:pt>
                <c:pt idx="1">
                  <c:v>1295863</c:v>
                </c:pt>
                <c:pt idx="2">
                  <c:v>539008</c:v>
                </c:pt>
                <c:pt idx="3">
                  <c:v>14000</c:v>
                </c:pt>
                <c:pt idx="4">
                  <c:v>180981</c:v>
                </c:pt>
              </c:numCache>
            </c:numRef>
          </c:val>
          <c:extLst>
            <c:ext xmlns:c16="http://schemas.microsoft.com/office/drawing/2014/chart" uri="{C3380CC4-5D6E-409C-BE32-E72D297353CC}">
              <c16:uniqueId val="{00000000-DB9D-4458-9342-61C62C1AD382}"/>
            </c:ext>
          </c:extLst>
        </c:ser>
        <c:ser>
          <c:idx val="1"/>
          <c:order val="1"/>
          <c:tx>
            <c:strRef>
              <c:f>'[GRAFICAS  SGPR 2023 tercer cuatrimestre.xlsx]G DE G 0,1,2,3,4,9'!$D$9</c:f>
              <c:strCache>
                <c:ptCount val="1"/>
                <c:pt idx="0">
                  <c:v>Ejecutado Q.</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SGPR 2023 tercer cuatrimestre.xlsx]G DE G 0,1,2,3,4,9'!$B$10:$B$14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SGPR 2023 tercer cuatrimestre.xlsx]G DE G 0,1,2,3,4,9'!$D$10:$D$14</c:f>
              <c:numCache>
                <c:formatCode>#,##0.00</c:formatCode>
                <c:ptCount val="5"/>
                <c:pt idx="0">
                  <c:v>6787302.8399999999</c:v>
                </c:pt>
                <c:pt idx="1">
                  <c:v>433173.32</c:v>
                </c:pt>
                <c:pt idx="2">
                  <c:v>133940.1</c:v>
                </c:pt>
                <c:pt idx="3">
                  <c:v>13840</c:v>
                </c:pt>
                <c:pt idx="4">
                  <c:v>172649.46</c:v>
                </c:pt>
              </c:numCache>
            </c:numRef>
          </c:val>
          <c:extLst>
            <c:ext xmlns:c16="http://schemas.microsoft.com/office/drawing/2014/chart" uri="{C3380CC4-5D6E-409C-BE32-E72D297353CC}">
              <c16:uniqueId val="{00000001-DB9D-4458-9342-61C62C1AD382}"/>
            </c:ext>
          </c:extLst>
        </c:ser>
        <c:ser>
          <c:idx val="2"/>
          <c:order val="2"/>
          <c:tx>
            <c:strRef>
              <c:f>'[GRAFICAS  SGPR 2023 tercer cuatrimestre.xlsx]G DE G 0,1,2,3,4,9'!$E$9</c:f>
              <c:strCache>
                <c:ptCount val="1"/>
                <c:pt idx="0">
                  <c:v>Por Ejecutar Q.</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SGPR 2023 tercer cuatrimestre.xlsx]G DE G 0,1,2,3,4,9'!$B$10:$B$14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SGPR 2023 tercer cuatrimestre.xlsx]G DE G 0,1,2,3,4,9'!$E$10:$E$14</c:f>
              <c:numCache>
                <c:formatCode>#,##0.00</c:formatCode>
                <c:ptCount val="5"/>
                <c:pt idx="0">
                  <c:v>14682845.16</c:v>
                </c:pt>
                <c:pt idx="1">
                  <c:v>862689.67999999993</c:v>
                </c:pt>
                <c:pt idx="2">
                  <c:v>405067.9</c:v>
                </c:pt>
                <c:pt idx="3">
                  <c:v>160</c:v>
                </c:pt>
                <c:pt idx="4">
                  <c:v>8331.5400000000081</c:v>
                </c:pt>
              </c:numCache>
            </c:numRef>
          </c:val>
          <c:extLst>
            <c:ext xmlns:c16="http://schemas.microsoft.com/office/drawing/2014/chart" uri="{C3380CC4-5D6E-409C-BE32-E72D297353CC}">
              <c16:uniqueId val="{00000002-DB9D-4458-9342-61C62C1AD382}"/>
            </c:ext>
          </c:extLst>
        </c:ser>
        <c:dLbls>
          <c:showLegendKey val="0"/>
          <c:showVal val="0"/>
          <c:showCatName val="0"/>
          <c:showSerName val="0"/>
          <c:showPercent val="0"/>
          <c:showBubbleSize val="0"/>
        </c:dLbls>
        <c:gapWidth val="150"/>
        <c:shape val="box"/>
        <c:axId val="405994808"/>
        <c:axId val="405999120"/>
        <c:axId val="0"/>
      </c:bar3DChart>
      <c:catAx>
        <c:axId val="4059948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05999120"/>
        <c:crosses val="autoZero"/>
        <c:auto val="1"/>
        <c:lblAlgn val="ctr"/>
        <c:lblOffset val="100"/>
        <c:noMultiLvlLbl val="0"/>
      </c:catAx>
      <c:valAx>
        <c:axId val="4059991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05994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088541635408277"/>
          <c:y val="6.1780249649514472E-2"/>
          <c:w val="0.87179461313298012"/>
          <c:h val="0.77198664682389306"/>
        </c:manualLayout>
      </c:layout>
      <c:bar3DChart>
        <c:barDir val="col"/>
        <c:grouping val="clustered"/>
        <c:varyColors val="0"/>
        <c:ser>
          <c:idx val="0"/>
          <c:order val="0"/>
          <c:tx>
            <c:strRef>
              <c:f>'[GRAFICAS  CPCC 2023 TERCER CUATRIMESTRE.xlsx]G DE G 0,1,2,3,4'!$C$10</c:f>
              <c:strCache>
                <c:ptCount val="1"/>
                <c:pt idx="0">
                  <c:v>Vigente Q.</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CPCC 2023 TERCER CUATRIMESTRE.xlsx]G DE G 0,1,2,3,4'!$B$11:$B$15</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CPCC 2023 TERCER CUATRIMESTRE.xlsx]G DE G 0,1,2,3,4'!$C$11:$C$15</c:f>
              <c:numCache>
                <c:formatCode>#,##0.00</c:formatCode>
                <c:ptCount val="5"/>
                <c:pt idx="0">
                  <c:v>10118650</c:v>
                </c:pt>
                <c:pt idx="1">
                  <c:v>637400</c:v>
                </c:pt>
                <c:pt idx="2">
                  <c:v>394100</c:v>
                </c:pt>
                <c:pt idx="3">
                  <c:v>24000</c:v>
                </c:pt>
                <c:pt idx="4">
                  <c:v>325850</c:v>
                </c:pt>
              </c:numCache>
            </c:numRef>
          </c:val>
          <c:extLst>
            <c:ext xmlns:c16="http://schemas.microsoft.com/office/drawing/2014/chart" uri="{C3380CC4-5D6E-409C-BE32-E72D297353CC}">
              <c16:uniqueId val="{00000000-6AE3-49A1-BD06-A8EFCEE3DBC6}"/>
            </c:ext>
          </c:extLst>
        </c:ser>
        <c:ser>
          <c:idx val="1"/>
          <c:order val="1"/>
          <c:tx>
            <c:strRef>
              <c:f>'[GRAFICAS  CPCC 2023 TERCER CUATRIMESTRE.xlsx]G DE G 0,1,2,3,4'!$D$10</c:f>
              <c:strCache>
                <c:ptCount val="1"/>
                <c:pt idx="0">
                  <c:v>Ejecutado Q.</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CPCC 2023 TERCER CUATRIMESTRE.xlsx]G DE G 0,1,2,3,4'!$B$11:$B$15</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CPCC 2023 TERCER CUATRIMESTRE.xlsx]G DE G 0,1,2,3,4'!$D$11:$D$15</c:f>
              <c:numCache>
                <c:formatCode>#,##0.00</c:formatCode>
                <c:ptCount val="5"/>
                <c:pt idx="0">
                  <c:v>2933311.23</c:v>
                </c:pt>
                <c:pt idx="1">
                  <c:v>127593.21</c:v>
                </c:pt>
                <c:pt idx="2">
                  <c:v>30744.560000000001</c:v>
                </c:pt>
                <c:pt idx="3">
                  <c:v>300</c:v>
                </c:pt>
                <c:pt idx="4">
                  <c:v>283704.59999999998</c:v>
                </c:pt>
              </c:numCache>
            </c:numRef>
          </c:val>
          <c:extLst>
            <c:ext xmlns:c16="http://schemas.microsoft.com/office/drawing/2014/chart" uri="{C3380CC4-5D6E-409C-BE32-E72D297353CC}">
              <c16:uniqueId val="{00000001-6AE3-49A1-BD06-A8EFCEE3DBC6}"/>
            </c:ext>
          </c:extLst>
        </c:ser>
        <c:ser>
          <c:idx val="2"/>
          <c:order val="2"/>
          <c:tx>
            <c:strRef>
              <c:f>'[GRAFICAS  CPCC 2023 TERCER CUATRIMESTRE.xlsx]G DE G 0,1,2,3,4'!$E$10</c:f>
              <c:strCache>
                <c:ptCount val="1"/>
                <c:pt idx="0">
                  <c:v>Por Ejecutar Q.</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CPCC 2023 TERCER CUATRIMESTRE.xlsx]G DE G 0,1,2,3,4'!$B$11:$B$15</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CPCC 2023 TERCER CUATRIMESTRE.xlsx]G DE G 0,1,2,3,4'!$E$11:$E$15</c:f>
              <c:numCache>
                <c:formatCode>#,##0.00</c:formatCode>
                <c:ptCount val="5"/>
                <c:pt idx="0">
                  <c:v>7185338.7699999996</c:v>
                </c:pt>
                <c:pt idx="1">
                  <c:v>509806.79</c:v>
                </c:pt>
                <c:pt idx="2">
                  <c:v>363355.44</c:v>
                </c:pt>
                <c:pt idx="3">
                  <c:v>23700</c:v>
                </c:pt>
                <c:pt idx="4">
                  <c:v>42145.400000000023</c:v>
                </c:pt>
              </c:numCache>
            </c:numRef>
          </c:val>
          <c:extLst>
            <c:ext xmlns:c16="http://schemas.microsoft.com/office/drawing/2014/chart" uri="{C3380CC4-5D6E-409C-BE32-E72D297353CC}">
              <c16:uniqueId val="{00000002-6AE3-49A1-BD06-A8EFCEE3DBC6}"/>
            </c:ext>
          </c:extLst>
        </c:ser>
        <c:dLbls>
          <c:showLegendKey val="0"/>
          <c:showVal val="0"/>
          <c:showCatName val="0"/>
          <c:showSerName val="0"/>
          <c:showPercent val="0"/>
          <c:showBubbleSize val="0"/>
        </c:dLbls>
        <c:gapWidth val="150"/>
        <c:shape val="box"/>
        <c:axId val="274910608"/>
        <c:axId val="274915704"/>
        <c:axId val="0"/>
      </c:bar3DChart>
      <c:catAx>
        <c:axId val="2749106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74915704"/>
        <c:crosses val="autoZero"/>
        <c:auto val="1"/>
        <c:lblAlgn val="ctr"/>
        <c:lblOffset val="100"/>
        <c:noMultiLvlLbl val="0"/>
      </c:catAx>
      <c:valAx>
        <c:axId val="2749157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7491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345917977858338E-2"/>
          <c:y val="9.2390237518811758E-2"/>
          <c:w val="0.88635181223595416"/>
          <c:h val="0.71556848853838273"/>
        </c:manualLayout>
      </c:layout>
      <c:bar3DChart>
        <c:barDir val="col"/>
        <c:grouping val="clustered"/>
        <c:varyColors val="0"/>
        <c:ser>
          <c:idx val="0"/>
          <c:order val="0"/>
          <c:tx>
            <c:strRef>
              <c:f>'[GRAFICAS CPAM 2023 TERCER CUATRIMESTRE.xlsx]G DE G 0,1,2,3,4'!$C$9</c:f>
              <c:strCache>
                <c:ptCount val="1"/>
                <c:pt idx="0">
                  <c:v>Vigente Q.</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CPAM 2023 TERCER CUATRIMESTRE.xlsx]G DE G 0,1,2,3,4'!$B$10:$B$14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CPAM 2023 TERCER CUATRIMESTRE.xlsx]G DE G 0,1,2,3,4'!$C$10:$C$14</c:f>
              <c:numCache>
                <c:formatCode>#,##0.00</c:formatCode>
                <c:ptCount val="5"/>
                <c:pt idx="0">
                  <c:v>3688250</c:v>
                </c:pt>
                <c:pt idx="1">
                  <c:v>766100</c:v>
                </c:pt>
                <c:pt idx="2">
                  <c:v>317104</c:v>
                </c:pt>
                <c:pt idx="3">
                  <c:v>130191</c:v>
                </c:pt>
                <c:pt idx="4">
                  <c:v>98355</c:v>
                </c:pt>
              </c:numCache>
            </c:numRef>
          </c:val>
          <c:extLst>
            <c:ext xmlns:c16="http://schemas.microsoft.com/office/drawing/2014/chart" uri="{C3380CC4-5D6E-409C-BE32-E72D297353CC}">
              <c16:uniqueId val="{00000000-E60B-4E12-AB3D-1C93160B8D05}"/>
            </c:ext>
          </c:extLst>
        </c:ser>
        <c:ser>
          <c:idx val="1"/>
          <c:order val="1"/>
          <c:tx>
            <c:strRef>
              <c:f>'[GRAFICAS CPAM 2023 TERCER CUATRIMESTRE.xlsx]G DE G 0,1,2,3,4'!$D$9</c:f>
              <c:strCache>
                <c:ptCount val="1"/>
                <c:pt idx="0">
                  <c:v>EJECUTADO Q.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1"/>
              <c:layout>
                <c:manualLayout>
                  <c:x val="3.5797008413000985E-3"/>
                  <c:y val="-1.098178238763700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0B-4E12-AB3D-1C93160B8D05}"/>
                </c:ext>
              </c:extLst>
            </c:dLbl>
            <c:dLbl>
              <c:idx val="2"/>
              <c:layout>
                <c:manualLayout>
                  <c:x val="3.5797008413001644E-3"/>
                  <c:y val="-1.098178238763700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0B-4E12-AB3D-1C93160B8D05}"/>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CPAM 2023 TERCER CUATRIMESTRE.xlsx]G DE G 0,1,2,3,4'!$B$10:$B$14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CPAM 2023 TERCER CUATRIMESTRE.xlsx]G DE G 0,1,2,3,4'!$D$10:$D$14</c:f>
              <c:numCache>
                <c:formatCode>#,##0.00</c:formatCode>
                <c:ptCount val="5"/>
                <c:pt idx="0">
                  <c:v>1139910.6299999999</c:v>
                </c:pt>
                <c:pt idx="1">
                  <c:v>159665</c:v>
                </c:pt>
                <c:pt idx="2">
                  <c:v>30101.85</c:v>
                </c:pt>
                <c:pt idx="3">
                  <c:v>19395</c:v>
                </c:pt>
                <c:pt idx="4">
                  <c:v>98022.3</c:v>
                </c:pt>
              </c:numCache>
            </c:numRef>
          </c:val>
          <c:extLst>
            <c:ext xmlns:c16="http://schemas.microsoft.com/office/drawing/2014/chart" uri="{C3380CC4-5D6E-409C-BE32-E72D297353CC}">
              <c16:uniqueId val="{00000003-E60B-4E12-AB3D-1C93160B8D05}"/>
            </c:ext>
          </c:extLst>
        </c:ser>
        <c:ser>
          <c:idx val="2"/>
          <c:order val="2"/>
          <c:tx>
            <c:strRef>
              <c:f>'[GRAFICAS CPAM 2023 TERCER CUATRIMESTRE.xlsx]G DE G 0,1,2,3,4'!$E$9</c:f>
              <c:strCache>
                <c:ptCount val="1"/>
                <c:pt idx="0">
                  <c:v>POR EJECUTAR Q.</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CPAM 2023 TERCER CUATRIMESTRE.xlsx]G DE G 0,1,2,3,4'!$B$10:$B$14</c:f>
              <c:strCache>
                <c:ptCount val="5"/>
                <c:pt idx="0">
                  <c:v>0. Servicios Personales (Salarios Honorarios etc)</c:v>
                </c:pt>
                <c:pt idx="1">
                  <c:v>1. Servicios basicos, Mantenimiento etc.</c:v>
                </c:pt>
                <c:pt idx="2">
                  <c:v>2. Materiales y Suministros</c:v>
                </c:pt>
                <c:pt idx="3">
                  <c:v>3. Propiedad Planta, equipo etc.</c:v>
                </c:pt>
                <c:pt idx="4">
                  <c:v>4. Transferencias Corrientes</c:v>
                </c:pt>
              </c:strCache>
            </c:strRef>
          </c:cat>
          <c:val>
            <c:numRef>
              <c:f>'[GRAFICAS CPAM 2023 TERCER CUATRIMESTRE.xlsx]G DE G 0,1,2,3,4'!$E$10:$E$14</c:f>
              <c:numCache>
                <c:formatCode>#,##0.00</c:formatCode>
                <c:ptCount val="5"/>
                <c:pt idx="0">
                  <c:v>2548339.37</c:v>
                </c:pt>
                <c:pt idx="1">
                  <c:v>606435</c:v>
                </c:pt>
                <c:pt idx="2">
                  <c:v>287002.15000000002</c:v>
                </c:pt>
                <c:pt idx="3">
                  <c:v>110796</c:v>
                </c:pt>
                <c:pt idx="4">
                  <c:v>332.69999999999709</c:v>
                </c:pt>
              </c:numCache>
            </c:numRef>
          </c:val>
          <c:extLst>
            <c:ext xmlns:c16="http://schemas.microsoft.com/office/drawing/2014/chart" uri="{C3380CC4-5D6E-409C-BE32-E72D297353CC}">
              <c16:uniqueId val="{00000004-E60B-4E12-AB3D-1C93160B8D05}"/>
            </c:ext>
          </c:extLst>
        </c:ser>
        <c:dLbls>
          <c:showLegendKey val="0"/>
          <c:showVal val="0"/>
          <c:showCatName val="0"/>
          <c:showSerName val="0"/>
          <c:showPercent val="0"/>
          <c:showBubbleSize val="0"/>
        </c:dLbls>
        <c:gapWidth val="150"/>
        <c:shape val="box"/>
        <c:axId val="486779416"/>
        <c:axId val="486798624"/>
        <c:axId val="0"/>
      </c:bar3DChart>
      <c:catAx>
        <c:axId val="4867794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798624"/>
        <c:crosses val="autoZero"/>
        <c:auto val="1"/>
        <c:lblAlgn val="ctr"/>
        <c:lblOffset val="100"/>
        <c:noMultiLvlLbl val="0"/>
      </c:catAx>
      <c:valAx>
        <c:axId val="4867986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779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536484186837812"/>
          <c:y val="2.7475023689095227E-2"/>
          <c:w val="0.77845754980203596"/>
          <c:h val="0.94504995262180957"/>
        </c:manualLayout>
      </c:layout>
      <c:bar3DChart>
        <c:barDir val="bar"/>
        <c:grouping val="clustered"/>
        <c:varyColors val="0"/>
        <c:dLbls>
          <c:showLegendKey val="0"/>
          <c:showVal val="0"/>
          <c:showCatName val="0"/>
          <c:showSerName val="0"/>
          <c:showPercent val="0"/>
          <c:showBubbleSize val="0"/>
        </c:dLbls>
        <c:gapWidth val="150"/>
        <c:shape val="box"/>
        <c:axId val="486781376"/>
        <c:axId val="486780200"/>
        <c:axId val="0"/>
      </c:bar3DChart>
      <c:catAx>
        <c:axId val="4867813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780200"/>
        <c:crosses val="autoZero"/>
        <c:auto val="1"/>
        <c:lblAlgn val="ctr"/>
        <c:lblOffset val="100"/>
        <c:noMultiLvlLbl val="0"/>
      </c:catAx>
      <c:valAx>
        <c:axId val="48678020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78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536484186837812"/>
          <c:y val="2.7475023689095227E-2"/>
          <c:w val="0.77845754980203596"/>
          <c:h val="0.94504995262180957"/>
        </c:manualLayout>
      </c:layout>
      <c:bar3D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6860833124694932E-2"/>
                  <c:y val="-1.105799094265845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D3-49B8-9658-99BCE5C3EEF5}"/>
                </c:ext>
              </c:extLst>
            </c:dLbl>
            <c:dLbl>
              <c:idx val="1"/>
              <c:layout>
                <c:manualLayout>
                  <c:x val="2.9729730332284026E-2"/>
                  <c:y val="-2.49772942628138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47-4202-9B51-6F38F18F6728}"/>
                </c:ext>
              </c:extLst>
            </c:dLbl>
            <c:dLbl>
              <c:idx val="2"/>
              <c:layout>
                <c:manualLayout>
                  <c:x val="2.2206393765450205E-2"/>
                  <c:y val="-1.814806823102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47-4202-9B51-6F38F18F672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'[GRAFICAS  SGPR 2023 tercer cuatrimestre.xlsx]POR FINALIDAD'!$D$11:$F$11</c:f>
              <c:strCache>
                <c:ptCount val="3"/>
                <c:pt idx="0">
                  <c:v>VIGENTE Q. </c:v>
                </c:pt>
                <c:pt idx="1">
                  <c:v>EJECUTADO Q. </c:v>
                </c:pt>
                <c:pt idx="2">
                  <c:v>POR EJECUTAR Q. </c:v>
                </c:pt>
              </c:strCache>
            </c:strRef>
          </c:cat>
          <c:val>
            <c:numRef>
              <c:f>'[GRAFICAS  SGPR 2023 tercer cuatrimestre.xlsx]POR FINALIDAD'!$D$12:$F$12</c:f>
              <c:numCache>
                <c:formatCode>#,##0.00</c:formatCode>
                <c:ptCount val="3"/>
                <c:pt idx="0">
                  <c:v>23500000</c:v>
                </c:pt>
                <c:pt idx="1">
                  <c:v>7540905.7199999997</c:v>
                </c:pt>
                <c:pt idx="2">
                  <c:v>15959094.280000001</c:v>
                </c:pt>
              </c:numCache>
            </c:numRef>
          </c:val>
          <c:extLst>
            <c:ext xmlns:c16="http://schemas.microsoft.com/office/drawing/2014/chart" uri="{C3380CC4-5D6E-409C-BE32-E72D297353CC}">
              <c16:uniqueId val="{00000000-8847-4202-9B51-6F38F18F6728}"/>
            </c:ext>
          </c:extLst>
        </c:ser>
        <c:dLbls>
          <c:showLegendKey val="0"/>
          <c:showVal val="0"/>
          <c:showCatName val="0"/>
          <c:showSerName val="0"/>
          <c:showPercent val="0"/>
          <c:showBubbleSize val="0"/>
        </c:dLbls>
        <c:gapWidth val="150"/>
        <c:shape val="box"/>
        <c:axId val="274915312"/>
        <c:axId val="274918840"/>
        <c:axId val="0"/>
      </c:bar3DChart>
      <c:catAx>
        <c:axId val="2749153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74918840"/>
        <c:crosses val="autoZero"/>
        <c:auto val="1"/>
        <c:lblAlgn val="ctr"/>
        <c:lblOffset val="100"/>
        <c:noMultiLvlLbl val="0"/>
      </c:catAx>
      <c:valAx>
        <c:axId val="27491884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749153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621957586283595"/>
          <c:y val="4.9369923856522592E-2"/>
          <c:w val="0.82111028004208875"/>
          <c:h val="0.76911061336741049"/>
        </c:manualLayout>
      </c:layout>
      <c:bar3DChart>
        <c:barDir val="bar"/>
        <c:grouping val="stacked"/>
        <c:varyColors val="0"/>
        <c:ser>
          <c:idx val="0"/>
          <c:order val="0"/>
          <c:spPr>
            <a:solidFill>
              <a:schemeClr val="accent1"/>
            </a:solidFill>
            <a:ln>
              <a:noFill/>
            </a:ln>
            <a:effectLst/>
            <a:sp3d/>
          </c:spPr>
          <c:invertIfNegative val="0"/>
          <c:dLbls>
            <c:dLbl>
              <c:idx val="0"/>
              <c:layout>
                <c:manualLayout>
                  <c:x val="0.41475154681288745"/>
                  <c:y val="-0.1041467229395082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D92-4041-909B-137C70989663}"/>
                </c:ext>
              </c:extLst>
            </c:dLbl>
            <c:dLbl>
              <c:idx val="1"/>
              <c:layout>
                <c:manualLayout>
                  <c:x val="0.18116334145782645"/>
                  <c:y val="-1.34707086577949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D92-4041-909B-137C70989663}"/>
                </c:ext>
              </c:extLst>
            </c:dLbl>
            <c:dLbl>
              <c:idx val="2"/>
              <c:layout>
                <c:manualLayout>
                  <c:x val="0.3160943542639772"/>
                  <c:y val="-2.244080068369174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D92-4041-909B-137C7098966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noFill/>
                    </a:ln>
                    <a:effectLst/>
                  </c:spPr>
                </c15:leaderLines>
              </c:ext>
            </c:extLst>
          </c:dLbls>
          <c:cat>
            <c:strRef>
              <c:f>'[GRAFICAS  CPCC 2023 TERCER CUATRIMESTRE.xlsx]POR FINALIDAD'!$D$11:$F$11</c:f>
              <c:strCache>
                <c:ptCount val="3"/>
                <c:pt idx="0">
                  <c:v>VIGENTE Q. </c:v>
                </c:pt>
                <c:pt idx="1">
                  <c:v>EJECUTADO Q.</c:v>
                </c:pt>
                <c:pt idx="2">
                  <c:v>POR EJECUTAR Q.</c:v>
                </c:pt>
              </c:strCache>
            </c:strRef>
          </c:cat>
          <c:val>
            <c:numRef>
              <c:f>'[GRAFICAS  CPCC 2023 TERCER CUATRIMESTRE.xlsx]POR FINALIDAD'!$D$12:$F$12</c:f>
              <c:numCache>
                <c:formatCode>#,##0.00</c:formatCode>
                <c:ptCount val="3"/>
                <c:pt idx="0">
                  <c:v>11500000</c:v>
                </c:pt>
                <c:pt idx="1">
                  <c:v>3375653.6</c:v>
                </c:pt>
                <c:pt idx="2">
                  <c:v>8124346.4000000004</c:v>
                </c:pt>
              </c:numCache>
            </c:numRef>
          </c:val>
          <c:extLst>
            <c:ext xmlns:c16="http://schemas.microsoft.com/office/drawing/2014/chart" uri="{C3380CC4-5D6E-409C-BE32-E72D297353CC}">
              <c16:uniqueId val="{00000000-5D92-4041-909B-137C70989663}"/>
            </c:ext>
          </c:extLst>
        </c:ser>
        <c:dLbls>
          <c:showLegendKey val="0"/>
          <c:showVal val="0"/>
          <c:showCatName val="0"/>
          <c:showSerName val="0"/>
          <c:showPercent val="0"/>
          <c:showBubbleSize val="0"/>
        </c:dLbls>
        <c:gapWidth val="150"/>
        <c:shape val="box"/>
        <c:axId val="505089272"/>
        <c:axId val="505080256"/>
        <c:axId val="0"/>
      </c:bar3DChart>
      <c:catAx>
        <c:axId val="505089272"/>
        <c:scaling>
          <c:orientation val="minMax"/>
        </c:scaling>
        <c:delete val="0"/>
        <c:axPos val="l"/>
        <c:numFmt formatCode="General" sourceLinked="1"/>
        <c:majorTickMark val="none"/>
        <c:minorTickMark val="none"/>
        <c:tickLblPos val="nextTo"/>
        <c:spPr>
          <a:noFill/>
          <a:ln>
            <a:noFill/>
          </a:ln>
          <a:effectLst/>
        </c:spPr>
        <c:txPr>
          <a:bodyPr rot="0" spcFirstLastPara="1" vertOverflow="ellipsis" wrap="square" anchor="ctr" anchorCtr="0"/>
          <a:lstStyle/>
          <a:p>
            <a:pPr>
              <a:defRPr sz="900" b="0" i="0" u="none" strike="noStrike" kern="1200" cap="none" spc="0" normalizeH="0" baseline="0">
                <a:solidFill>
                  <a:schemeClr val="tx1">
                    <a:lumMod val="65000"/>
                    <a:lumOff val="35000"/>
                  </a:schemeClr>
                </a:solidFill>
                <a:latin typeface="+mn-lt"/>
                <a:ea typeface="+mn-ea"/>
                <a:cs typeface="+mn-cs"/>
              </a:defRPr>
            </a:pPr>
            <a:endParaRPr lang="es-GT"/>
          </a:p>
        </c:txPr>
        <c:crossAx val="505080256"/>
        <c:crosses val="autoZero"/>
        <c:auto val="1"/>
        <c:lblAlgn val="ctr"/>
        <c:lblOffset val="100"/>
        <c:noMultiLvlLbl val="0"/>
      </c:catAx>
      <c:valAx>
        <c:axId val="50508025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12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05089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613563212855273"/>
          <c:y val="5.0925925925925923E-2"/>
          <c:w val="0.72988883270325156"/>
          <c:h val="0.89814814814814814"/>
        </c:manualLayout>
      </c:layout>
      <c:bar3DChart>
        <c:barDir val="bar"/>
        <c:grouping val="clustered"/>
        <c:varyColors val="0"/>
        <c:ser>
          <c:idx val="0"/>
          <c:order val="0"/>
          <c:spPr>
            <a:solidFill>
              <a:schemeClr val="accent1"/>
            </a:solidFill>
            <a:ln>
              <a:noFill/>
            </a:ln>
            <a:effectLst/>
            <a:sp3d/>
          </c:spPr>
          <c:invertIfNegative val="0"/>
          <c:dLbls>
            <c:dLbl>
              <c:idx val="0"/>
              <c:layout>
                <c:manualLayout>
                  <c:x val="2.0387359836901122E-2"/>
                  <c:y val="-9.259259259259343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338-4B76-8A1A-610060816123}"/>
                </c:ext>
              </c:extLst>
            </c:dLbl>
            <c:dLbl>
              <c:idx val="1"/>
              <c:layout>
                <c:manualLayout>
                  <c:x val="1.8348623853210934E-2"/>
                  <c:y val="-4.629629629629629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338-4B76-8A1A-610060816123}"/>
                </c:ext>
              </c:extLst>
            </c:dLbl>
            <c:dLbl>
              <c:idx val="2"/>
              <c:layout>
                <c:manualLayout>
                  <c:x val="1.6309887869520898E-2"/>
                  <c:y val="-9.259259259259258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338-4B76-8A1A-61006081612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noFill/>
                    </a:ln>
                    <a:effectLst/>
                  </c:spPr>
                </c15:leaderLines>
              </c:ext>
            </c:extLst>
          </c:dLbls>
          <c:cat>
            <c:strRef>
              <c:f>'[GRAFICAS CPAM 2023 TERCER CUATRIMESTRE.xlsx]POR FINALIDAD'!$C$11:$E$11</c:f>
              <c:strCache>
                <c:ptCount val="3"/>
                <c:pt idx="0">
                  <c:v>VIGENTE Q. </c:v>
                </c:pt>
                <c:pt idx="1">
                  <c:v>EJECUTADO Q. </c:v>
                </c:pt>
                <c:pt idx="2">
                  <c:v>POR EJECUTAR Q. </c:v>
                </c:pt>
              </c:strCache>
            </c:strRef>
          </c:cat>
          <c:val>
            <c:numRef>
              <c:f>'[GRAFICAS CPAM 2023 TERCER CUATRIMESTRE.xlsx]POR FINALIDAD'!$C$12:$E$12</c:f>
              <c:numCache>
                <c:formatCode>#,##0.00</c:formatCode>
                <c:ptCount val="3"/>
                <c:pt idx="0">
                  <c:v>5000000</c:v>
                </c:pt>
                <c:pt idx="1">
                  <c:v>1447094.78</c:v>
                </c:pt>
                <c:pt idx="2">
                  <c:v>3552905.2199999997</c:v>
                </c:pt>
              </c:numCache>
            </c:numRef>
          </c:val>
          <c:extLst>
            <c:ext xmlns:c16="http://schemas.microsoft.com/office/drawing/2014/chart" uri="{C3380CC4-5D6E-409C-BE32-E72D297353CC}">
              <c16:uniqueId val="{00000000-8338-4B76-8A1A-610060816123}"/>
            </c:ext>
          </c:extLst>
        </c:ser>
        <c:dLbls>
          <c:showLegendKey val="0"/>
          <c:showVal val="0"/>
          <c:showCatName val="0"/>
          <c:showSerName val="0"/>
          <c:showPercent val="0"/>
          <c:showBubbleSize val="0"/>
        </c:dLbls>
        <c:gapWidth val="150"/>
        <c:shape val="box"/>
        <c:axId val="505084176"/>
        <c:axId val="505079080"/>
        <c:axId val="0"/>
      </c:bar3DChart>
      <c:catAx>
        <c:axId val="505084176"/>
        <c:scaling>
          <c:orientation val="minMax"/>
        </c:scaling>
        <c:delete val="0"/>
        <c:axPos val="l"/>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cap="none" spc="0" normalizeH="0" baseline="0">
                <a:solidFill>
                  <a:sysClr val="windowText" lastClr="000000"/>
                </a:solidFill>
                <a:latin typeface="+mn-lt"/>
                <a:ea typeface="+mn-ea"/>
                <a:cs typeface="+mn-cs"/>
              </a:defRPr>
            </a:pPr>
            <a:endParaRPr lang="es-GT"/>
          </a:p>
        </c:txPr>
        <c:crossAx val="505079080"/>
        <c:crosses val="autoZero"/>
        <c:auto val="1"/>
        <c:lblAlgn val="ctr"/>
        <c:lblOffset val="100"/>
        <c:noMultiLvlLbl val="0"/>
      </c:catAx>
      <c:valAx>
        <c:axId val="50507908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126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50508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G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RESOLUCIONES EMITIDAS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65-44AB-A0EB-1C35AB71BF6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65-44AB-A0EB-1C35AB71BF6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65-44AB-A0EB-1C35AB71BF6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65-44AB-A0EB-1C35AB71BF67}"/>
              </c:ext>
            </c:extLst>
          </c:dPt>
          <c:dLbls>
            <c:dLbl>
              <c:idx val="0"/>
              <c:layout>
                <c:manualLayout>
                  <c:x val="-4.7773306956266276E-2"/>
                  <c:y val="0.10264591890632975"/>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465-44AB-A0EB-1C35AB71BF67}"/>
                </c:ext>
              </c:extLst>
            </c:dLbl>
            <c:dLbl>
              <c:idx val="1"/>
              <c:layout>
                <c:manualLayout>
                  <c:x val="-0.1303264412717543"/>
                  <c:y val="2.1187186727614327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465-44AB-A0EB-1C35AB71BF67}"/>
                </c:ext>
              </c:extLst>
            </c:dLbl>
            <c:dLbl>
              <c:idx val="2"/>
              <c:layout>
                <c:manualLayout>
                  <c:x val="0.16005799478808941"/>
                  <c:y val="-0.1127410623346579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465-44AB-A0EB-1C35AB71BF67}"/>
                </c:ext>
              </c:extLst>
            </c:dLbl>
            <c:dLbl>
              <c:idx val="3"/>
              <c:layout>
                <c:manualLayout>
                  <c:x val="1.4669352501827377E-2"/>
                  <c:y val="9.661125362443195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465-44AB-A0EB-1C35AB71BF67}"/>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G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4"/>
                <c:pt idx="0">
                  <c:v>ENERO</c:v>
                </c:pt>
                <c:pt idx="1">
                  <c:v>FEBRERO</c:v>
                </c:pt>
                <c:pt idx="2">
                  <c:v>MARZO</c:v>
                </c:pt>
                <c:pt idx="3">
                  <c:v>ABRIL</c:v>
                </c:pt>
              </c:strCache>
            </c:strRef>
          </c:cat>
          <c:val>
            <c:numRef>
              <c:f>Hoja1!$B$2:$B$5</c:f>
              <c:numCache>
                <c:formatCode>General</c:formatCode>
                <c:ptCount val="4"/>
                <c:pt idx="0">
                  <c:v>62</c:v>
                </c:pt>
                <c:pt idx="1">
                  <c:v>72</c:v>
                </c:pt>
                <c:pt idx="2">
                  <c:v>346</c:v>
                </c:pt>
                <c:pt idx="3">
                  <c:v>16</c:v>
                </c:pt>
              </c:numCache>
            </c:numRef>
          </c:val>
          <c:extLst>
            <c:ext xmlns:c16="http://schemas.microsoft.com/office/drawing/2014/chart" uri="{C3380CC4-5D6E-409C-BE32-E72D297353CC}">
              <c16:uniqueId val="{00000008-9465-44AB-A0EB-1C35AB71BF6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GT"/>
        </a:p>
      </c:txPr>
    </c:legend>
    <c:plotVisOnly val="1"/>
    <c:dispBlanksAs val="gap"/>
    <c:showDLblsOverMax val="0"/>
  </c:chart>
  <c:spPr>
    <a:noFill/>
    <a:ln>
      <a:noFill/>
    </a:ln>
    <a:effectLst/>
  </c:spPr>
  <c:txPr>
    <a:bodyPr/>
    <a:lstStyle/>
    <a:p>
      <a:pPr>
        <a:defRPr>
          <a:solidFill>
            <a:schemeClr val="tx1"/>
          </a:solidFill>
        </a:defRPr>
      </a:pPr>
      <a:endParaRPr lang="es-G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ACUERDOS EMITIDOS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A7-4CCC-822E-949B695669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A7-4CCC-822E-949B695669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A7-4CCC-822E-949B695669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A7-4CCC-822E-949B69566906}"/>
              </c:ext>
            </c:extLst>
          </c:dPt>
          <c:dLbls>
            <c:dLbl>
              <c:idx val="0"/>
              <c:layout>
                <c:manualLayout>
                  <c:x val="-0.17441301710397983"/>
                  <c:y val="-6.134209476568732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DA7-4CCC-822E-949B69566906}"/>
                </c:ext>
              </c:extLst>
            </c:dLbl>
            <c:dLbl>
              <c:idx val="1"/>
              <c:layout>
                <c:manualLayout>
                  <c:x val="9.6970129489100873E-3"/>
                  <c:y val="-9.020365777515695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DA7-4CCC-822E-949B69566906}"/>
                </c:ext>
              </c:extLst>
            </c:dLbl>
            <c:dLbl>
              <c:idx val="2"/>
              <c:layout>
                <c:manualLayout>
                  <c:x val="5.6835446551054276E-2"/>
                  <c:y val="-7.5021679558777615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DA7-4CCC-822E-949B69566906}"/>
                </c:ext>
              </c:extLst>
            </c:dLbl>
            <c:dLbl>
              <c:idx val="3"/>
              <c:layout>
                <c:manualLayout>
                  <c:x val="0.10530385929855444"/>
                  <c:y val="0.1103777879912588"/>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DA7-4CCC-822E-949B69566906}"/>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GT"/>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Hoja1!$A$2:$A$5</c:f>
              <c:strCache>
                <c:ptCount val="4"/>
                <c:pt idx="0">
                  <c:v>ENERO</c:v>
                </c:pt>
                <c:pt idx="1">
                  <c:v>FEBRERO</c:v>
                </c:pt>
                <c:pt idx="2">
                  <c:v>MARZO</c:v>
                </c:pt>
                <c:pt idx="3">
                  <c:v>ABRIL</c:v>
                </c:pt>
              </c:strCache>
            </c:strRef>
          </c:cat>
          <c:val>
            <c:numRef>
              <c:f>Hoja1!$B$2:$B$5</c:f>
              <c:numCache>
                <c:formatCode>General</c:formatCode>
                <c:ptCount val="4"/>
                <c:pt idx="0">
                  <c:v>376</c:v>
                </c:pt>
                <c:pt idx="1">
                  <c:v>93</c:v>
                </c:pt>
                <c:pt idx="2">
                  <c:v>44</c:v>
                </c:pt>
                <c:pt idx="3">
                  <c:v>317</c:v>
                </c:pt>
              </c:numCache>
            </c:numRef>
          </c:val>
          <c:extLst>
            <c:ext xmlns:c16="http://schemas.microsoft.com/office/drawing/2014/chart" uri="{C3380CC4-5D6E-409C-BE32-E72D297353CC}">
              <c16:uniqueId val="{00000008-DDA7-4CCC-822E-949B69566906}"/>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GT"/>
        </a:p>
      </c:txPr>
    </c:legend>
    <c:plotVisOnly val="1"/>
    <c:dispBlanksAs val="gap"/>
    <c:showDLblsOverMax val="0"/>
  </c:chart>
  <c:spPr>
    <a:noFill/>
    <a:ln>
      <a:noFill/>
    </a:ln>
    <a:effectLst/>
  </c:spPr>
  <c:txPr>
    <a:bodyPr/>
    <a:lstStyle/>
    <a:p>
      <a:pPr>
        <a:defRPr>
          <a:solidFill>
            <a:schemeClr val="tx1"/>
          </a:solidFill>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7083FD6-8A94-4037-B81A-4E00D4D623D3}" type="datetimeFigureOut">
              <a:rPr lang="es-GT" smtClean="0"/>
              <a:t>3/05/2023</a:t>
            </a:fld>
            <a:endParaRPr lang="es-GT"/>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GT"/>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8B0F52B-BFD5-47B0-B799-ABB699E80AFF}" type="slidenum">
              <a:rPr lang="es-GT" smtClean="0"/>
              <a:t>‹Nº›</a:t>
            </a:fld>
            <a:endParaRPr lang="es-GT"/>
          </a:p>
        </p:txBody>
      </p:sp>
    </p:spTree>
    <p:extLst>
      <p:ext uri="{BB962C8B-B14F-4D97-AF65-F5344CB8AC3E}">
        <p14:creationId xmlns:p14="http://schemas.microsoft.com/office/powerpoint/2010/main" val="4785476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GT"/>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E1FF7BE-4E72-154B-BC0E-7FFAE524BB6B}" type="datetimeFigureOut">
              <a:rPr lang="es-GT" smtClean="0"/>
              <a:t>3/05/2023</a:t>
            </a:fld>
            <a:endParaRPr lang="es-GT"/>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GT"/>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6BFACF3-879F-7843-929C-9206A0D7ACC7}" type="slidenum">
              <a:rPr lang="es-GT" smtClean="0"/>
              <a:t>‹Nº›</a:t>
            </a:fld>
            <a:endParaRPr lang="es-GT"/>
          </a:p>
        </p:txBody>
      </p:sp>
    </p:spTree>
    <p:extLst>
      <p:ext uri="{BB962C8B-B14F-4D97-AF65-F5344CB8AC3E}">
        <p14:creationId xmlns:p14="http://schemas.microsoft.com/office/powerpoint/2010/main" val="29373712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a:p>
        </p:txBody>
      </p:sp>
      <p:sp>
        <p:nvSpPr>
          <p:cNvPr id="36" name="Google Shape;3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00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24742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608082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914237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55253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4043476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845392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454015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61699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300979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93638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4000014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198857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919626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642252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98934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906526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959143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40824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948224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80413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753401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197065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006709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673318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042459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253341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45545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631070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927408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393390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649088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10465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2966473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170544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225211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338518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53086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529231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1533118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endParaRPr/>
          </a:p>
        </p:txBody>
      </p:sp>
    </p:spTree>
    <p:extLst>
      <p:ext uri="{BB962C8B-B14F-4D97-AF65-F5344CB8AC3E}">
        <p14:creationId xmlns:p14="http://schemas.microsoft.com/office/powerpoint/2010/main" val="75346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A0B55-AEC0-9BE2-4B0A-8CD14847179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CD3C4C87-882E-F7C1-77BC-E174C7D8B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AF3BED06-66DC-1C97-22D5-9C44B8FCF910}"/>
              </a:ext>
            </a:extLst>
          </p:cNvPr>
          <p:cNvSpPr>
            <a:spLocks noGrp="1"/>
          </p:cNvSpPr>
          <p:nvPr>
            <p:ph type="dt" sz="half" idx="10"/>
          </p:nvPr>
        </p:nvSpPr>
        <p:spPr/>
        <p:txBody>
          <a:bodyPr/>
          <a:lstStyle/>
          <a:p>
            <a:endParaRPr lang="es-GT"/>
          </a:p>
        </p:txBody>
      </p:sp>
      <p:sp>
        <p:nvSpPr>
          <p:cNvPr id="5" name="Marcador de pie de página 4">
            <a:extLst>
              <a:ext uri="{FF2B5EF4-FFF2-40B4-BE49-F238E27FC236}">
                <a16:creationId xmlns:a16="http://schemas.microsoft.com/office/drawing/2014/main" id="{BF1485CE-C39C-9AEA-8672-D2A73FE5F5C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B7378D45-2C0B-782E-C9F9-F2C9F9E61A6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36274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02DC9-333D-709D-344D-1876CBBB910A}"/>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6567B98-2389-FD95-51B5-24D84DA54EF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15B62571-D4CB-AA8A-FA6A-E121C04BB557}"/>
              </a:ext>
            </a:extLst>
          </p:cNvPr>
          <p:cNvSpPr>
            <a:spLocks noGrp="1"/>
          </p:cNvSpPr>
          <p:nvPr>
            <p:ph type="dt" sz="half" idx="10"/>
          </p:nvPr>
        </p:nvSpPr>
        <p:spPr/>
        <p:txBody>
          <a:bodyPr/>
          <a:lstStyle/>
          <a:p>
            <a:endParaRPr lang="es-GT"/>
          </a:p>
        </p:txBody>
      </p:sp>
      <p:sp>
        <p:nvSpPr>
          <p:cNvPr id="5" name="Marcador de pie de página 4">
            <a:extLst>
              <a:ext uri="{FF2B5EF4-FFF2-40B4-BE49-F238E27FC236}">
                <a16:creationId xmlns:a16="http://schemas.microsoft.com/office/drawing/2014/main" id="{57E8E875-C7C1-EB23-4408-85932299FEB6}"/>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B3C3AFF6-3FFD-FD97-1382-661463935B6E}"/>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80268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13C118F-5865-F9C1-8088-458447B8DCA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419AFB02-EF9F-29EA-2103-2A41002D4B0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517453AD-B43C-EF3C-7BF7-08AA36E23941}"/>
              </a:ext>
            </a:extLst>
          </p:cNvPr>
          <p:cNvSpPr>
            <a:spLocks noGrp="1"/>
          </p:cNvSpPr>
          <p:nvPr>
            <p:ph type="dt" sz="half" idx="10"/>
          </p:nvPr>
        </p:nvSpPr>
        <p:spPr/>
        <p:txBody>
          <a:bodyPr/>
          <a:lstStyle/>
          <a:p>
            <a:endParaRPr lang="es-GT"/>
          </a:p>
        </p:txBody>
      </p:sp>
      <p:sp>
        <p:nvSpPr>
          <p:cNvPr id="5" name="Marcador de pie de página 4">
            <a:extLst>
              <a:ext uri="{FF2B5EF4-FFF2-40B4-BE49-F238E27FC236}">
                <a16:creationId xmlns:a16="http://schemas.microsoft.com/office/drawing/2014/main" id="{01519F61-2DD2-C988-551C-E6538615CBB0}"/>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B9109F8-23CD-5F96-383E-686A071E7CF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355155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1_Diapositiva de título">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extLst>
      <p:ext uri="{BB962C8B-B14F-4D97-AF65-F5344CB8AC3E}">
        <p14:creationId xmlns:p14="http://schemas.microsoft.com/office/powerpoint/2010/main" val="4234271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cabezado de sección" type="secHead">
  <p:cSld name="1_Encabezado de sección">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extLst>
      <p:ext uri="{BB962C8B-B14F-4D97-AF65-F5344CB8AC3E}">
        <p14:creationId xmlns:p14="http://schemas.microsoft.com/office/powerpoint/2010/main" val="3178755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n con título" type="picTx">
  <p:cSld name="1_Imagen con título">
    <p:spTree>
      <p:nvGrpSpPr>
        <p:cNvPr id="1" name="Shape 20"/>
        <p:cNvGrpSpPr/>
        <p:nvPr/>
      </p:nvGrpSpPr>
      <p:grpSpPr>
        <a:xfrm>
          <a:off x="0" y="0"/>
          <a:ext cx="0" cy="0"/>
          <a:chOff x="0" y="0"/>
          <a:chExt cx="0" cy="0"/>
        </a:xfrm>
      </p:grpSpPr>
      <p:pic>
        <p:nvPicPr>
          <p:cNvPr id="21" name="Google Shape;21;p18"/>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2" name="Google Shape;22;p18"/>
          <p:cNvSpPr/>
          <p:nvPr/>
        </p:nvSpPr>
        <p:spPr>
          <a:xfrm>
            <a:off x="505325" y="6166975"/>
            <a:ext cx="3661200" cy="690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8"/>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24" name="Google Shape;24;p18"/>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extLst>
      <p:ext uri="{BB962C8B-B14F-4D97-AF65-F5344CB8AC3E}">
        <p14:creationId xmlns:p14="http://schemas.microsoft.com/office/powerpoint/2010/main" val="1854037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objetos" type="obj">
  <p:cSld name="1_Título y objetos">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extLst>
      <p:ext uri="{BB962C8B-B14F-4D97-AF65-F5344CB8AC3E}">
        <p14:creationId xmlns:p14="http://schemas.microsoft.com/office/powerpoint/2010/main" val="2798520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1_Título vertical y texto">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extLst>
      <p:ext uri="{BB962C8B-B14F-4D97-AF65-F5344CB8AC3E}">
        <p14:creationId xmlns:p14="http://schemas.microsoft.com/office/powerpoint/2010/main" val="185067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5B887-7A07-1D14-9A1D-FF171C4112A5}"/>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D77F09F1-D789-368B-B69D-B5172743B00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6119DD49-DF70-8D7F-6CB4-33620CA122CB}"/>
              </a:ext>
            </a:extLst>
          </p:cNvPr>
          <p:cNvSpPr>
            <a:spLocks noGrp="1"/>
          </p:cNvSpPr>
          <p:nvPr>
            <p:ph type="dt" sz="half" idx="10"/>
          </p:nvPr>
        </p:nvSpPr>
        <p:spPr/>
        <p:txBody>
          <a:bodyPr/>
          <a:lstStyle/>
          <a:p>
            <a:endParaRPr lang="es-GT"/>
          </a:p>
        </p:txBody>
      </p:sp>
      <p:sp>
        <p:nvSpPr>
          <p:cNvPr id="5" name="Marcador de pie de página 4">
            <a:extLst>
              <a:ext uri="{FF2B5EF4-FFF2-40B4-BE49-F238E27FC236}">
                <a16:creationId xmlns:a16="http://schemas.microsoft.com/office/drawing/2014/main" id="{55AE07B0-BB2E-491B-BC66-E3C995E5F7C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F888E28E-C2AE-E393-BE5A-0A3B57C83770}"/>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424333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9DA51-1C91-9034-04B9-3CA3140B68A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51AA208-6D2E-1BCA-8A47-77D25688C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EF4FB0D-0E15-E83B-2CA0-BF7155EACB3C}"/>
              </a:ext>
            </a:extLst>
          </p:cNvPr>
          <p:cNvSpPr>
            <a:spLocks noGrp="1"/>
          </p:cNvSpPr>
          <p:nvPr>
            <p:ph type="dt" sz="half" idx="10"/>
          </p:nvPr>
        </p:nvSpPr>
        <p:spPr/>
        <p:txBody>
          <a:bodyPr/>
          <a:lstStyle/>
          <a:p>
            <a:endParaRPr lang="es-GT"/>
          </a:p>
        </p:txBody>
      </p:sp>
      <p:sp>
        <p:nvSpPr>
          <p:cNvPr id="5" name="Marcador de pie de página 4">
            <a:extLst>
              <a:ext uri="{FF2B5EF4-FFF2-40B4-BE49-F238E27FC236}">
                <a16:creationId xmlns:a16="http://schemas.microsoft.com/office/drawing/2014/main" id="{39EC1C08-17B9-50E5-A670-3519B0EA01E9}"/>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0A5F2FB-832A-C3BA-2E6F-A298DDD287F6}"/>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541396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9EBB8-B8F5-C634-A297-48EFBED3808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0B16D02D-9FA8-2255-181E-B3E68EAD721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5F7F715E-FA7E-049E-AB51-7376D1C1AC1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A964A5B6-6306-94B8-3F2F-01CE1802B9F4}"/>
              </a:ext>
            </a:extLst>
          </p:cNvPr>
          <p:cNvSpPr>
            <a:spLocks noGrp="1"/>
          </p:cNvSpPr>
          <p:nvPr>
            <p:ph type="dt" sz="half" idx="10"/>
          </p:nvPr>
        </p:nvSpPr>
        <p:spPr/>
        <p:txBody>
          <a:bodyPr/>
          <a:lstStyle/>
          <a:p>
            <a:endParaRPr lang="es-GT"/>
          </a:p>
        </p:txBody>
      </p:sp>
      <p:sp>
        <p:nvSpPr>
          <p:cNvPr id="6" name="Marcador de pie de página 5">
            <a:extLst>
              <a:ext uri="{FF2B5EF4-FFF2-40B4-BE49-F238E27FC236}">
                <a16:creationId xmlns:a16="http://schemas.microsoft.com/office/drawing/2014/main" id="{FF6448B4-1E29-05DB-730A-595DCD6A2D2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591E0ADE-A914-C7C9-6262-43797E7F0E1C}"/>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19332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5BD00-3F39-9E49-0EDB-8879A0B357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162EEFD-32E5-D16B-E10A-B4B0A7F81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EE4553F8-3DC9-958B-F087-04502C67D25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FF53CFE4-2862-7EC1-C843-AD345CA82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7025975-F2B5-DF45-D34D-0658A9A41FF2}"/>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964140D1-71F0-8A1B-1B40-04827D730725}"/>
              </a:ext>
            </a:extLst>
          </p:cNvPr>
          <p:cNvSpPr>
            <a:spLocks noGrp="1"/>
          </p:cNvSpPr>
          <p:nvPr>
            <p:ph type="dt" sz="half" idx="10"/>
          </p:nvPr>
        </p:nvSpPr>
        <p:spPr/>
        <p:txBody>
          <a:bodyPr/>
          <a:lstStyle/>
          <a:p>
            <a:endParaRPr lang="es-GT"/>
          </a:p>
        </p:txBody>
      </p:sp>
      <p:sp>
        <p:nvSpPr>
          <p:cNvPr id="8" name="Marcador de pie de página 7">
            <a:extLst>
              <a:ext uri="{FF2B5EF4-FFF2-40B4-BE49-F238E27FC236}">
                <a16:creationId xmlns:a16="http://schemas.microsoft.com/office/drawing/2014/main" id="{63DF0889-C922-5314-D2A9-35D93A7A7B3C}"/>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B4707845-09CE-E8A0-A277-F3CB4F316A12}"/>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03304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EC10F-DB4E-5333-83E2-B214396F4E76}"/>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5AD2A034-66DA-0807-B328-52D0C8E1C154}"/>
              </a:ext>
            </a:extLst>
          </p:cNvPr>
          <p:cNvSpPr>
            <a:spLocks noGrp="1"/>
          </p:cNvSpPr>
          <p:nvPr>
            <p:ph type="dt" sz="half" idx="10"/>
          </p:nvPr>
        </p:nvSpPr>
        <p:spPr/>
        <p:txBody>
          <a:bodyPr/>
          <a:lstStyle/>
          <a:p>
            <a:endParaRPr lang="es-GT"/>
          </a:p>
        </p:txBody>
      </p:sp>
      <p:sp>
        <p:nvSpPr>
          <p:cNvPr id="4" name="Marcador de pie de página 3">
            <a:extLst>
              <a:ext uri="{FF2B5EF4-FFF2-40B4-BE49-F238E27FC236}">
                <a16:creationId xmlns:a16="http://schemas.microsoft.com/office/drawing/2014/main" id="{D30BD2D7-7F42-6300-EEAC-8975CE9C6AFE}"/>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8664DA9C-B285-DD4C-BF1F-63335CCC61C9}"/>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45499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324CDBC-C3C0-8062-28BE-7AD0B20E67F3}"/>
              </a:ext>
            </a:extLst>
          </p:cNvPr>
          <p:cNvSpPr>
            <a:spLocks noGrp="1"/>
          </p:cNvSpPr>
          <p:nvPr>
            <p:ph type="dt" sz="half" idx="10"/>
          </p:nvPr>
        </p:nvSpPr>
        <p:spPr/>
        <p:txBody>
          <a:bodyPr/>
          <a:lstStyle/>
          <a:p>
            <a:endParaRPr lang="es-GT"/>
          </a:p>
        </p:txBody>
      </p:sp>
      <p:sp>
        <p:nvSpPr>
          <p:cNvPr id="3" name="Marcador de pie de página 2">
            <a:extLst>
              <a:ext uri="{FF2B5EF4-FFF2-40B4-BE49-F238E27FC236}">
                <a16:creationId xmlns:a16="http://schemas.microsoft.com/office/drawing/2014/main" id="{F5C594BB-B7CD-5B72-DE1A-13957B301B86}"/>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09D001A9-CD81-7E28-C377-2B4D43A572D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107311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C53F63-FDE9-70A0-5161-0B3056018DB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85FD2D5B-8397-D72E-38BE-A873286843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EA64E0FE-8E07-CB03-6667-16C06CB3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BE13CB0-CC4F-8CD3-28F3-2F1C4CFE3937}"/>
              </a:ext>
            </a:extLst>
          </p:cNvPr>
          <p:cNvSpPr>
            <a:spLocks noGrp="1"/>
          </p:cNvSpPr>
          <p:nvPr>
            <p:ph type="dt" sz="half" idx="10"/>
          </p:nvPr>
        </p:nvSpPr>
        <p:spPr/>
        <p:txBody>
          <a:bodyPr/>
          <a:lstStyle/>
          <a:p>
            <a:endParaRPr lang="es-GT"/>
          </a:p>
        </p:txBody>
      </p:sp>
      <p:sp>
        <p:nvSpPr>
          <p:cNvPr id="6" name="Marcador de pie de página 5">
            <a:extLst>
              <a:ext uri="{FF2B5EF4-FFF2-40B4-BE49-F238E27FC236}">
                <a16:creationId xmlns:a16="http://schemas.microsoft.com/office/drawing/2014/main" id="{8769DBC3-B1B5-82E1-F86A-52E8CBC411AC}"/>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9FC0A5E1-C545-E1C7-242E-1E117743997A}"/>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2028455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271D6-6ED9-A468-1BC0-E3B938F9A1D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F077FE2D-2E70-438C-0DF0-EB974AC89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83A1E1FB-73A0-1F43-3713-3A36EFACB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3B4E77B-CD14-8926-1CF3-CE450383F9DA}"/>
              </a:ext>
            </a:extLst>
          </p:cNvPr>
          <p:cNvSpPr>
            <a:spLocks noGrp="1"/>
          </p:cNvSpPr>
          <p:nvPr>
            <p:ph type="dt" sz="half" idx="10"/>
          </p:nvPr>
        </p:nvSpPr>
        <p:spPr/>
        <p:txBody>
          <a:bodyPr/>
          <a:lstStyle/>
          <a:p>
            <a:endParaRPr lang="es-GT"/>
          </a:p>
        </p:txBody>
      </p:sp>
      <p:sp>
        <p:nvSpPr>
          <p:cNvPr id="6" name="Marcador de pie de página 5">
            <a:extLst>
              <a:ext uri="{FF2B5EF4-FFF2-40B4-BE49-F238E27FC236}">
                <a16:creationId xmlns:a16="http://schemas.microsoft.com/office/drawing/2014/main" id="{00BCFC13-0540-BE0D-E6DC-84D0E63F85A6}"/>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74BE98B5-6BFE-9B8A-8926-A0E036CA629D}"/>
              </a:ext>
            </a:extLst>
          </p:cNvPr>
          <p:cNvSpPr>
            <a:spLocks noGrp="1"/>
          </p:cNvSpPr>
          <p:nvPr>
            <p:ph type="sldNum" sz="quarter" idx="12"/>
          </p:nvPr>
        </p:nvSpPr>
        <p:spPr/>
        <p:txBody>
          <a:bodyPr/>
          <a:lstStyle/>
          <a:p>
            <a:fld id="{AC1786D2-DB81-A449-B4DB-38FB3FA40359}" type="slidenum">
              <a:rPr lang="es-GT" smtClean="0"/>
              <a:t>‹Nº›</a:t>
            </a:fld>
            <a:endParaRPr lang="es-GT"/>
          </a:p>
        </p:txBody>
      </p:sp>
    </p:spTree>
    <p:extLst>
      <p:ext uri="{BB962C8B-B14F-4D97-AF65-F5344CB8AC3E}">
        <p14:creationId xmlns:p14="http://schemas.microsoft.com/office/powerpoint/2010/main" val="319639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593E17-AA09-270B-D7DA-E615C4200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F8620A1C-184E-40AC-DFF2-193B8252A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D781E96D-6D04-2B55-312E-88A6CBCEC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GT"/>
          </a:p>
        </p:txBody>
      </p:sp>
      <p:sp>
        <p:nvSpPr>
          <p:cNvPr id="5" name="Marcador de pie de página 4">
            <a:extLst>
              <a:ext uri="{FF2B5EF4-FFF2-40B4-BE49-F238E27FC236}">
                <a16:creationId xmlns:a16="http://schemas.microsoft.com/office/drawing/2014/main" id="{BBF5B215-EE8D-187C-3A75-4C84E64FA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055D70B8-39A2-74DD-9DEF-62E76BC82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1786D2-DB81-A449-B4DB-38FB3FA40359}" type="slidenum">
              <a:rPr lang="es-GT" smtClean="0"/>
              <a:t>‹Nº›</a:t>
            </a:fld>
            <a:endParaRPr lang="es-GT"/>
          </a:p>
        </p:txBody>
      </p:sp>
    </p:spTree>
    <p:extLst>
      <p:ext uri="{BB962C8B-B14F-4D97-AF65-F5344CB8AC3E}">
        <p14:creationId xmlns:p14="http://schemas.microsoft.com/office/powerpoint/2010/main" val="2883117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hart" Target="../charts/chart3.xml"/><Relationship Id="rId5"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9.emf"/></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3">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4">
            <a:alphaModFix/>
          </a:blip>
          <a:srcRect/>
          <a:stretch/>
        </p:blipFill>
        <p:spPr>
          <a:xfrm>
            <a:off x="4962689" y="6333255"/>
            <a:ext cx="1206240" cy="479279"/>
          </a:xfrm>
          <a:prstGeom prst="rect">
            <a:avLst/>
          </a:prstGeom>
          <a:noFill/>
          <a:ln>
            <a:noFill/>
          </a:ln>
        </p:spPr>
      </p:pic>
      <p:sp>
        <p:nvSpPr>
          <p:cNvPr id="5" name="Google Shape;114;g1e0bd25976b_0_118"/>
          <p:cNvSpPr txBox="1"/>
          <p:nvPr/>
        </p:nvSpPr>
        <p:spPr>
          <a:xfrm>
            <a:off x="6096000" y="6399327"/>
            <a:ext cx="200876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700" b="1" dirty="0" smtClean="0">
                <a:solidFill>
                  <a:srgbClr val="10304B"/>
                </a:solidFill>
                <a:latin typeface="Montserrat SemiBold"/>
                <a:sym typeface="Montserrat SemiBold"/>
              </a:rPr>
              <a:t>SECRETARÍA GENERAL DE LA PRESIDENCIA DE LA REPÚBLICA</a:t>
            </a:r>
            <a:endParaRPr sz="2000" dirty="0"/>
          </a:p>
        </p:txBody>
      </p:sp>
    </p:spTree>
    <p:extLst>
      <p:ext uri="{BB962C8B-B14F-4D97-AF65-F5344CB8AC3E}">
        <p14:creationId xmlns:p14="http://schemas.microsoft.com/office/powerpoint/2010/main" val="3289525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 y="237125"/>
            <a:ext cx="8176335"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16501" y="173625"/>
            <a:ext cx="7943330" cy="1323399"/>
          </a:xfrm>
          <a:prstGeom prst="rect">
            <a:avLst/>
          </a:prstGeom>
          <a:noFill/>
          <a:ln>
            <a:noFill/>
          </a:ln>
        </p:spPr>
        <p:txBody>
          <a:bodyPr spcFirstLastPara="1" wrap="square" lIns="91425" tIns="45700" rIns="91425" bIns="45700" anchor="t" anchorCtr="0">
            <a:spAutoFit/>
          </a:bodyPr>
          <a:lstStyle/>
          <a:p>
            <a:pPr lvl="0"/>
            <a:r>
              <a:rPr lang="es-MX" sz="2000" dirty="0">
                <a:solidFill>
                  <a:schemeClr val="lt1"/>
                </a:solidFill>
                <a:latin typeface="Montserrat"/>
                <a:ea typeface="Montserrat"/>
                <a:cs typeface="Montserrat"/>
                <a:sym typeface="Montserrat"/>
              </a:rPr>
              <a:t>EJECUCIÓN PRESUPUESTARIA </a:t>
            </a:r>
            <a:r>
              <a:rPr lang="es-MX" sz="2000" dirty="0" smtClean="0">
                <a:solidFill>
                  <a:schemeClr val="lt1"/>
                </a:solidFill>
                <a:latin typeface="Montserrat"/>
                <a:ea typeface="Montserrat"/>
                <a:cs typeface="Montserrat"/>
                <a:sym typeface="Montserrat"/>
              </a:rPr>
              <a:t> </a:t>
            </a:r>
          </a:p>
          <a:p>
            <a:pPr lvl="0"/>
            <a:r>
              <a:rPr lang="es-MX" sz="2000" dirty="0" smtClean="0">
                <a:solidFill>
                  <a:schemeClr val="lt1"/>
                </a:solidFill>
                <a:latin typeface="Montserrat"/>
                <a:ea typeface="Montserrat"/>
                <a:cs typeface="Montserrat"/>
                <a:sym typeface="Montserrat"/>
              </a:rPr>
              <a:t>SECRETARÍA GENERAL DE LA PRESIDENCIA DE LA REPÚBLICA POR </a:t>
            </a:r>
            <a:r>
              <a:rPr lang="es-MX" sz="2000" dirty="0">
                <a:solidFill>
                  <a:schemeClr val="lt1"/>
                </a:solidFill>
                <a:latin typeface="Montserrat"/>
                <a:ea typeface="Montserrat"/>
                <a:cs typeface="Montserrat"/>
                <a:sym typeface="Montserrat"/>
              </a:rPr>
              <a:t>GRUPO DE GASTO </a:t>
            </a:r>
            <a:endParaRPr lang="es-MX" sz="2000" dirty="0" smtClean="0">
              <a:solidFill>
                <a:schemeClr val="lt1"/>
              </a:solidFill>
              <a:latin typeface="Montserrat"/>
              <a:ea typeface="Montserrat"/>
              <a:cs typeface="Montserrat"/>
              <a:sym typeface="Montserrat"/>
            </a:endParaRPr>
          </a:p>
          <a:p>
            <a:pPr lvl="0"/>
            <a:r>
              <a:rPr lang="es-MX" sz="2000" dirty="0" smtClean="0">
                <a:solidFill>
                  <a:schemeClr val="lt1"/>
                </a:solidFill>
                <a:latin typeface="Montserrat"/>
                <a:ea typeface="Montserrat"/>
                <a:cs typeface="Montserrat"/>
                <a:sym typeface="Montserrat"/>
              </a:rPr>
              <a:t>AL PRIMER </a:t>
            </a:r>
            <a:r>
              <a:rPr lang="es-MX" sz="2000" dirty="0">
                <a:solidFill>
                  <a:schemeClr val="lt1"/>
                </a:solidFill>
                <a:latin typeface="Montserrat"/>
                <a:ea typeface="Montserrat"/>
                <a:cs typeface="Montserrat"/>
                <a:sym typeface="Montserrat"/>
              </a:rPr>
              <a:t>CUATRIMESTRE </a:t>
            </a:r>
            <a:r>
              <a:rPr lang="es-MX" sz="2000" dirty="0" smtClean="0">
                <a:solidFill>
                  <a:schemeClr val="lt1"/>
                </a:solidFill>
                <a:latin typeface="Montserrat"/>
                <a:ea typeface="Montserrat"/>
                <a:cs typeface="Montserrat"/>
                <a:sym typeface="Montserrat"/>
              </a:rPr>
              <a:t>2023</a:t>
            </a:r>
            <a:endParaRPr lang="es-MX" sz="2000" dirty="0">
              <a:solidFill>
                <a:schemeClr val="lt1"/>
              </a:solidFill>
              <a:latin typeface="Montserrat"/>
              <a:ea typeface="Montserrat"/>
              <a:cs typeface="Montserrat"/>
              <a:sym typeface="Montserrat"/>
            </a:endParaRPr>
          </a:p>
        </p:txBody>
      </p:sp>
      <p:graphicFrame>
        <p:nvGraphicFramePr>
          <p:cNvPr id="18" name="Gráfico 17">
            <a:extLst>
              <a:ext uri="{FF2B5EF4-FFF2-40B4-BE49-F238E27FC236}">
                <a16:creationId xmlns:a16="http://schemas.microsoft.com/office/drawing/2014/main" id="{B63D2A75-CF77-4502-B938-F1654B385AAC}"/>
              </a:ext>
            </a:extLst>
          </p:cNvPr>
          <p:cNvGraphicFramePr>
            <a:graphicFrameLocks/>
          </p:cNvGraphicFramePr>
          <p:nvPr>
            <p:extLst>
              <p:ext uri="{D42A27DB-BD31-4B8C-83A1-F6EECF244321}">
                <p14:modId xmlns:p14="http://schemas.microsoft.com/office/powerpoint/2010/main" val="3797150435"/>
              </p:ext>
            </p:extLst>
          </p:nvPr>
        </p:nvGraphicFramePr>
        <p:xfrm>
          <a:off x="1464815" y="2041863"/>
          <a:ext cx="9658905" cy="4217491"/>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 de texto 17"/>
          <p:cNvSpPr txBox="1"/>
          <p:nvPr/>
        </p:nvSpPr>
        <p:spPr>
          <a:xfrm>
            <a:off x="1880080" y="1813062"/>
            <a:ext cx="7934690" cy="330604"/>
          </a:xfrm>
          <a:prstGeom prst="rect">
            <a:avLst/>
          </a:prstGeom>
          <a:solidFill>
            <a:schemeClr val="accent5">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7000"/>
              </a:lnSpc>
              <a:spcAft>
                <a:spcPts val="800"/>
              </a:spcAft>
            </a:pPr>
            <a:r>
              <a:rPr lang="es-MX" sz="1600" b="1" dirty="0" smtClean="0">
                <a:effectLst/>
                <a:latin typeface="Arial" panose="020B0604020202020204" pitchFamily="34" charset="0"/>
                <a:ea typeface="Calibri" panose="020F0502020204030204" pitchFamily="34" charset="0"/>
                <a:cs typeface="Arial" panose="020B0604020202020204" pitchFamily="34" charset="0"/>
              </a:rPr>
              <a:t>Secretaría General de la Presidencia de la República</a:t>
            </a:r>
            <a:endParaRPr lang="es-GT"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43162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 y="237125"/>
            <a:ext cx="6969727" cy="809493"/>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202223" y="338772"/>
            <a:ext cx="6699738" cy="707846"/>
          </a:xfrm>
          <a:prstGeom prst="rect">
            <a:avLst/>
          </a:prstGeom>
          <a:noFill/>
          <a:ln>
            <a:noFill/>
          </a:ln>
        </p:spPr>
        <p:txBody>
          <a:bodyPr spcFirstLastPara="1" wrap="square" lIns="91425" tIns="45700" rIns="91425" bIns="45700" anchor="t" anchorCtr="0">
            <a:spAutoFit/>
          </a:bodyPr>
          <a:lstStyle/>
          <a:p>
            <a:pPr lvl="0"/>
            <a:r>
              <a:rPr lang="es-MX" sz="2000" dirty="0">
                <a:solidFill>
                  <a:schemeClr val="lt1"/>
                </a:solidFill>
                <a:latin typeface="Montserrat"/>
                <a:ea typeface="Montserrat"/>
                <a:cs typeface="Montserrat"/>
                <a:sym typeface="Montserrat"/>
              </a:rPr>
              <a:t>EJECUCIÓN PRESUPUESTARIA </a:t>
            </a:r>
            <a:r>
              <a:rPr lang="es-MX" sz="2000" dirty="0" smtClean="0">
                <a:solidFill>
                  <a:schemeClr val="lt1"/>
                </a:solidFill>
                <a:latin typeface="Montserrat"/>
                <a:ea typeface="Montserrat"/>
                <a:cs typeface="Montserrat"/>
                <a:sym typeface="Montserrat"/>
              </a:rPr>
              <a:t>POR COMISIÓN PRESIDENCIAL AL PRIMER CUATRIMESTRE 2023</a:t>
            </a:r>
            <a:endParaRPr lang="es-MX" sz="2000" dirty="0">
              <a:solidFill>
                <a:schemeClr val="lt1"/>
              </a:solidFill>
              <a:latin typeface="Montserrat"/>
              <a:ea typeface="Montserrat"/>
              <a:cs typeface="Montserrat"/>
              <a:sym typeface="Montserrat"/>
            </a:endParaRPr>
          </a:p>
        </p:txBody>
      </p:sp>
      <p:graphicFrame>
        <p:nvGraphicFramePr>
          <p:cNvPr id="7" name="Gráfico 6">
            <a:extLst>
              <a:ext uri="{FF2B5EF4-FFF2-40B4-BE49-F238E27FC236}">
                <a16:creationId xmlns:a16="http://schemas.microsoft.com/office/drawing/2014/main" id="{2CD47D5A-D585-4C2C-8422-859E3242F5F5}"/>
              </a:ext>
            </a:extLst>
          </p:cNvPr>
          <p:cNvGraphicFramePr>
            <a:graphicFrameLocks/>
          </p:cNvGraphicFramePr>
          <p:nvPr>
            <p:extLst>
              <p:ext uri="{D42A27DB-BD31-4B8C-83A1-F6EECF244321}">
                <p14:modId xmlns:p14="http://schemas.microsoft.com/office/powerpoint/2010/main" val="1301563386"/>
              </p:ext>
            </p:extLst>
          </p:nvPr>
        </p:nvGraphicFramePr>
        <p:xfrm>
          <a:off x="97086" y="2641205"/>
          <a:ext cx="5643837" cy="3689256"/>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 de texto 17"/>
          <p:cNvSpPr txBox="1"/>
          <p:nvPr/>
        </p:nvSpPr>
        <p:spPr>
          <a:xfrm>
            <a:off x="97086" y="2330980"/>
            <a:ext cx="5643838" cy="337352"/>
          </a:xfrm>
          <a:prstGeom prst="rect">
            <a:avLst/>
          </a:prstGeom>
          <a:solidFill>
            <a:schemeClr val="accent5">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MX" sz="1400" b="1" dirty="0">
                <a:effectLst/>
                <a:latin typeface="Arial" panose="020B0604020202020204" pitchFamily="34" charset="0"/>
                <a:ea typeface="Calibri" panose="020F0502020204030204" pitchFamily="34" charset="0"/>
                <a:cs typeface="Arial" panose="020B0604020202020204" pitchFamily="34" charset="0"/>
              </a:rPr>
              <a:t>Comisión Presidencial Contra la Corrupción</a:t>
            </a:r>
            <a:endParaRPr lang="es-GT"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860" y="1090906"/>
            <a:ext cx="1388289" cy="1271381"/>
          </a:xfrm>
          <a:prstGeom prst="rect">
            <a:avLst/>
          </a:prstGeom>
        </p:spPr>
      </p:pic>
      <p:sp>
        <p:nvSpPr>
          <p:cNvPr id="8" name="Cuadro de texto 120"/>
          <p:cNvSpPr txBox="1"/>
          <p:nvPr/>
        </p:nvSpPr>
        <p:spPr>
          <a:xfrm>
            <a:off x="5991605" y="2330978"/>
            <a:ext cx="6103382" cy="310227"/>
          </a:xfrm>
          <a:prstGeom prst="rect">
            <a:avLst/>
          </a:prstGeom>
          <a:solidFill>
            <a:srgbClr val="00B0F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MX" sz="1400" b="1" dirty="0">
                <a:effectLst/>
                <a:latin typeface="Arial" panose="020B0604020202020204" pitchFamily="34" charset="0"/>
                <a:ea typeface="Calibri" panose="020F0502020204030204" pitchFamily="34" charset="0"/>
                <a:cs typeface="Arial" panose="020B0604020202020204" pitchFamily="34" charset="0"/>
              </a:rPr>
              <a:t>Comisión Presidencial de Asuntos Municipales</a:t>
            </a:r>
            <a:endParaRPr lang="es-GT"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3891" y="1214307"/>
            <a:ext cx="2336521" cy="1104489"/>
          </a:xfrm>
          <a:prstGeom prst="rect">
            <a:avLst/>
          </a:prstGeom>
        </p:spPr>
      </p:pic>
      <p:graphicFrame>
        <p:nvGraphicFramePr>
          <p:cNvPr id="10" name="Gráfico 9">
            <a:extLst>
              <a:ext uri="{FF2B5EF4-FFF2-40B4-BE49-F238E27FC236}">
                <a16:creationId xmlns:a16="http://schemas.microsoft.com/office/drawing/2014/main" id="{DF33A3FD-E6BA-40B3-86EE-998638D01AEF}"/>
              </a:ext>
            </a:extLst>
          </p:cNvPr>
          <p:cNvGraphicFramePr>
            <a:graphicFrameLocks/>
          </p:cNvGraphicFramePr>
          <p:nvPr>
            <p:extLst>
              <p:ext uri="{D42A27DB-BD31-4B8C-83A1-F6EECF244321}">
                <p14:modId xmlns:p14="http://schemas.microsoft.com/office/powerpoint/2010/main" val="2228635624"/>
              </p:ext>
            </p:extLst>
          </p:nvPr>
        </p:nvGraphicFramePr>
        <p:xfrm>
          <a:off x="5991604" y="2653386"/>
          <a:ext cx="6103383" cy="36770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7501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5" name="Título 1">
            <a:extLst>
              <a:ext uri="{FF2B5EF4-FFF2-40B4-BE49-F238E27FC236}">
                <a16:creationId xmlns:a16="http://schemas.microsoft.com/office/drawing/2014/main" id="{90AF8DF5-30AD-9AB6-C087-FB578289AA80}"/>
              </a:ext>
            </a:extLst>
          </p:cNvPr>
          <p:cNvSpPr txBox="1">
            <a:spLocks/>
          </p:cNvSpPr>
          <p:nvPr/>
        </p:nvSpPr>
        <p:spPr>
          <a:xfrm>
            <a:off x="1768839" y="432242"/>
            <a:ext cx="8619345" cy="97224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¿DESCRIBIR </a:t>
            </a:r>
            <a:r>
              <a:rPr lang="es-GT" sz="2800" b="1" dirty="0">
                <a:solidFill>
                  <a:prstClr val="black"/>
                </a:solidFill>
                <a:latin typeface="Arial" panose="020B0604020202020204" pitchFamily="34" charset="0"/>
                <a:cs typeface="Arial" panose="020B0604020202020204" pitchFamily="34" charset="0"/>
              </a:rPr>
              <a:t>CUÁL ES LA IMPORTANCIA DEL PAGO DE SERVIDORES PÚBLICOS?</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8" name="CuadroTexto 7">
            <a:extLst>
              <a:ext uri="{FF2B5EF4-FFF2-40B4-BE49-F238E27FC236}">
                <a16:creationId xmlns:a16="http://schemas.microsoft.com/office/drawing/2014/main" id="{29113240-27C0-863D-852C-585C6CC40BD8}"/>
              </a:ext>
            </a:extLst>
          </p:cNvPr>
          <p:cNvSpPr txBox="1"/>
          <p:nvPr/>
        </p:nvSpPr>
        <p:spPr>
          <a:xfrm>
            <a:off x="884464" y="1559392"/>
            <a:ext cx="10531396" cy="4154984"/>
          </a:xfrm>
          <a:prstGeom prst="rect">
            <a:avLst/>
          </a:prstGeom>
          <a:noFill/>
        </p:spPr>
        <p:txBody>
          <a:bodyPr wrap="square" rtlCol="0">
            <a:spAutoFit/>
          </a:bodyPr>
          <a:lstStyle/>
          <a:p>
            <a:pPr algn="just">
              <a:lnSpc>
                <a:spcPct val="150000"/>
              </a:lnSpc>
            </a:pPr>
            <a:r>
              <a:rPr lang="es-GT" sz="1600" dirty="0">
                <a:solidFill>
                  <a:srgbClr val="2F5496"/>
                </a:solidFill>
                <a:latin typeface="Arial" panose="020B0604020202020204" pitchFamily="34" charset="0"/>
                <a:cs typeface="Arial" panose="020B0604020202020204" pitchFamily="34" charset="0"/>
              </a:rPr>
              <a:t>Las erogaciones que se realizan para el pago de los servidores públicos, son de suma importancia, debido a que el </a:t>
            </a:r>
            <a:r>
              <a:rPr lang="es-MX" sz="1600" dirty="0">
                <a:solidFill>
                  <a:srgbClr val="2F5496"/>
                </a:solidFill>
                <a:latin typeface="Arial" panose="020B0604020202020204" pitchFamily="34" charset="0"/>
                <a:cs typeface="Arial" panose="020B0604020202020204" pitchFamily="34" charset="0"/>
              </a:rPr>
              <a:t>trabajo que desempeñan permite cumplir con las funciones que le corresponden, de conformidad con la Ley del Organismo Ejecutivo, Decreto Número 114-97 del Congreso de la República de Guatemala y el Reglamento Orgánico Interno de la Secretaría General de la Presidencia de la República, Acuerdo Gubernativo Número 80-2020.</a:t>
            </a:r>
          </a:p>
          <a:p>
            <a:pPr algn="just">
              <a:lnSpc>
                <a:spcPct val="150000"/>
              </a:lnSpc>
            </a:pPr>
            <a:endParaRPr lang="es-MX" sz="1600" dirty="0">
              <a:solidFill>
                <a:srgbClr val="2F5496"/>
              </a:solidFill>
              <a:latin typeface="Arial" panose="020B0604020202020204" pitchFamily="34" charset="0"/>
              <a:cs typeface="Arial" panose="020B0604020202020204" pitchFamily="34" charset="0"/>
            </a:endParaRPr>
          </a:p>
          <a:p>
            <a:pPr algn="just">
              <a:lnSpc>
                <a:spcPct val="150000"/>
              </a:lnSpc>
            </a:pPr>
            <a:r>
              <a:rPr lang="es-MX" sz="1600" dirty="0">
                <a:solidFill>
                  <a:srgbClr val="2F5496"/>
                </a:solidFill>
                <a:latin typeface="Arial" panose="020B0604020202020204" pitchFamily="34" charset="0"/>
                <a:cs typeface="Arial" panose="020B0604020202020204" pitchFamily="34" charset="0"/>
              </a:rPr>
              <a:t>La función principal de la Secretaría General de la Presidencia de la República, es velar para que los asuntos de Gobierno del Despacho del Presidente de la República, se tramiten en observancia del ordenamiento jurídico con eficiencia, eficacia y probidad dentro del ámbito de su competencia, por lo que el recurso humano reviste vital importancia para el funcionamiento de la misma, brindando certeza jurídica y administrativa de carácter constante e inmediato al Presidente de la República.</a:t>
            </a:r>
            <a:endParaRPr lang="es-GT" sz="1600" dirty="0">
              <a:solidFill>
                <a:srgbClr val="2F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102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6" name="Título 1">
            <a:extLst>
              <a:ext uri="{FF2B5EF4-FFF2-40B4-BE49-F238E27FC236}">
                <a16:creationId xmlns:a16="http://schemas.microsoft.com/office/drawing/2014/main" id="{90AF8DF5-30AD-9AB6-C087-FB578289AA80}"/>
              </a:ext>
            </a:extLst>
          </p:cNvPr>
          <p:cNvSpPr txBox="1">
            <a:spLocks/>
          </p:cNvSpPr>
          <p:nvPr/>
        </p:nvSpPr>
        <p:spPr>
          <a:xfrm>
            <a:off x="683581" y="417903"/>
            <a:ext cx="10537794" cy="112312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prstClr val="black"/>
              </a:buClr>
              <a:defRPr/>
            </a:pPr>
            <a:r>
              <a:rPr lang="es-GT" sz="2800" b="1" dirty="0">
                <a:solidFill>
                  <a:schemeClr val="tx1"/>
                </a:solidFill>
                <a:latin typeface="Arial" panose="020B0604020202020204" pitchFamily="34" charset="0"/>
                <a:cs typeface="Arial" panose="020B0604020202020204" pitchFamily="34" charset="0"/>
              </a:rPr>
              <a:t>PAGO DE SALARIOS A SERVIDORES PÚBLICOS </a:t>
            </a:r>
            <a:r>
              <a:rPr lang="es-GT" sz="2800" b="1" dirty="0" smtClean="0">
                <a:solidFill>
                  <a:schemeClr val="tx1"/>
                </a:solidFill>
                <a:latin typeface="Arial" panose="020B0604020202020204" pitchFamily="34" charset="0"/>
                <a:cs typeface="Arial" panose="020B0604020202020204" pitchFamily="34" charset="0"/>
              </a:rPr>
              <a:t>SECRETARÍA GENERAL DE LA PRESIDENCIA DE LA REPÚBLICA </a:t>
            </a:r>
            <a:r>
              <a:rPr lang="es-MX" sz="2800" b="1" dirty="0" smtClean="0">
                <a:solidFill>
                  <a:schemeClr val="tx1"/>
                </a:solidFill>
                <a:latin typeface="Montserrat"/>
                <a:ea typeface="Montserrat"/>
                <a:cs typeface="Montserrat"/>
                <a:sym typeface="Montserrat"/>
              </a:rPr>
              <a:t>AL </a:t>
            </a:r>
            <a:r>
              <a:rPr lang="es-MX" sz="2800" b="1" dirty="0">
                <a:solidFill>
                  <a:schemeClr val="tx1"/>
                </a:solidFill>
                <a:latin typeface="Montserrat"/>
                <a:ea typeface="Montserrat"/>
                <a:cs typeface="Montserrat"/>
                <a:sym typeface="Montserrat"/>
              </a:rPr>
              <a:t>PRIMER CUATRIMESTRE 2023</a:t>
            </a:r>
          </a:p>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s-GT" sz="2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endParaRPr>
          </a:p>
        </p:txBody>
      </p:sp>
      <p:sp>
        <p:nvSpPr>
          <p:cNvPr id="8" name="Título 1">
            <a:extLst>
              <a:ext uri="{FF2B5EF4-FFF2-40B4-BE49-F238E27FC236}">
                <a16:creationId xmlns:a16="http://schemas.microsoft.com/office/drawing/2014/main" id="{53D14D2C-E81F-F02E-5EB9-BF272BEC3EC6}"/>
              </a:ext>
            </a:extLst>
          </p:cNvPr>
          <p:cNvSpPr txBox="1">
            <a:spLocks/>
          </p:cNvSpPr>
          <p:nvPr/>
        </p:nvSpPr>
        <p:spPr>
          <a:xfrm>
            <a:off x="399495" y="1673623"/>
            <a:ext cx="8078680"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400" b="0" dirty="0">
                <a:solidFill>
                  <a:schemeClr val="tx1"/>
                </a:solidFill>
                <a:latin typeface="Arial" panose="020B0604020202020204" pitchFamily="34" charset="0"/>
                <a:cs typeface="Arial" panose="020B0604020202020204" pitchFamily="34" charset="0"/>
              </a:rPr>
              <a:t>Presupuesto vigente total para el pago de servidores </a:t>
            </a:r>
            <a:r>
              <a:rPr lang="es-GT" sz="2400" b="0" dirty="0" smtClean="0">
                <a:solidFill>
                  <a:schemeClr val="tx1"/>
                </a:solidFill>
                <a:latin typeface="Arial" panose="020B0604020202020204" pitchFamily="34" charset="0"/>
                <a:cs typeface="Arial" panose="020B0604020202020204" pitchFamily="34" charset="0"/>
              </a:rPr>
              <a:t>públicos </a:t>
            </a:r>
            <a:endParaRPr lang="es-GT" sz="2400" b="0" dirty="0">
              <a:solidFill>
                <a:schemeClr val="tx1"/>
              </a:solidFill>
              <a:latin typeface="Arial" panose="020B0604020202020204" pitchFamily="34" charset="0"/>
              <a:cs typeface="Arial" panose="020B0604020202020204" pitchFamily="34" charset="0"/>
            </a:endParaRPr>
          </a:p>
          <a:p>
            <a:pPr marL="0" lvl="1" algn="just">
              <a:lnSpc>
                <a:spcPct val="150000"/>
              </a:lnSpc>
              <a:spcBef>
                <a:spcPct val="0"/>
              </a:spcBef>
            </a:pPr>
            <a:r>
              <a:rPr lang="es-GT" sz="4500" b="1" dirty="0">
                <a:solidFill>
                  <a:srgbClr val="7DC7D9"/>
                </a:solidFill>
                <a:latin typeface="Arial" panose="020B0604020202020204" pitchFamily="34" charset="0"/>
                <a:cs typeface="Arial" panose="020B0604020202020204" pitchFamily="34" charset="0"/>
              </a:rPr>
              <a:t>Q. </a:t>
            </a:r>
            <a:r>
              <a:rPr lang="es-GT" sz="4500" b="1" dirty="0" smtClean="0">
                <a:solidFill>
                  <a:srgbClr val="7DC7D9"/>
                </a:solidFill>
                <a:latin typeface="Arial" panose="020B0604020202020204" pitchFamily="34" charset="0"/>
                <a:cs typeface="Arial" panose="020B0604020202020204" pitchFamily="34" charset="0"/>
              </a:rPr>
              <a:t>21,470,148.00</a:t>
            </a:r>
          </a:p>
          <a:p>
            <a:pPr algn="just">
              <a:lnSpc>
                <a:spcPct val="150000"/>
              </a:lnSpc>
            </a:pPr>
            <a:r>
              <a:rPr lang="es-GT" sz="2400" b="0" dirty="0" smtClean="0">
                <a:solidFill>
                  <a:schemeClr val="tx1"/>
                </a:solidFill>
                <a:latin typeface="Arial" panose="020B0604020202020204" pitchFamily="34" charset="0"/>
                <a:cs typeface="Arial" panose="020B0604020202020204" pitchFamily="34" charset="0"/>
              </a:rPr>
              <a:t>Presupuesto utilizado al </a:t>
            </a:r>
            <a:r>
              <a:rPr lang="es-GT" sz="2400" u="sng" dirty="0">
                <a:solidFill>
                  <a:schemeClr val="tx1"/>
                </a:solidFill>
                <a:latin typeface="Arial" panose="020B0604020202020204" pitchFamily="34" charset="0"/>
                <a:cs typeface="Arial" panose="020B0604020202020204" pitchFamily="34" charset="0"/>
              </a:rPr>
              <a:t>P</a:t>
            </a:r>
            <a:r>
              <a:rPr lang="es-GT" sz="2400" u="sng" dirty="0" smtClean="0">
                <a:solidFill>
                  <a:schemeClr val="tx1"/>
                </a:solidFill>
                <a:latin typeface="Arial" panose="020B0604020202020204" pitchFamily="34" charset="0"/>
                <a:cs typeface="Arial" panose="020B0604020202020204" pitchFamily="34" charset="0"/>
              </a:rPr>
              <a:t>rimer Cuatrimestre 2023</a:t>
            </a:r>
            <a:r>
              <a:rPr lang="es-GT" sz="2400" dirty="0" smtClean="0">
                <a:solidFill>
                  <a:schemeClr val="tx1"/>
                </a:solidFill>
                <a:latin typeface="Arial" panose="020B0604020202020204" pitchFamily="34" charset="0"/>
                <a:cs typeface="Arial" panose="020B0604020202020204" pitchFamily="34" charset="0"/>
              </a:rPr>
              <a:t> </a:t>
            </a:r>
            <a:r>
              <a:rPr lang="es-GT" sz="2400" b="0" dirty="0" smtClean="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sz="4500" b="1" dirty="0" smtClean="0">
                <a:solidFill>
                  <a:srgbClr val="7DC7D9"/>
                </a:solidFill>
                <a:latin typeface="Arial" panose="020B0604020202020204" pitchFamily="34" charset="0"/>
                <a:cs typeface="Arial" panose="020B0604020202020204" pitchFamily="34" charset="0"/>
              </a:rPr>
              <a:t>Q</a:t>
            </a:r>
            <a:r>
              <a:rPr lang="es-GT" sz="4500" b="1" dirty="0">
                <a:solidFill>
                  <a:srgbClr val="7DC7D9"/>
                </a:solidFill>
                <a:latin typeface="Arial" panose="020B0604020202020204" pitchFamily="34" charset="0"/>
                <a:cs typeface="Arial" panose="020B0604020202020204" pitchFamily="34" charset="0"/>
              </a:rPr>
              <a:t>. </a:t>
            </a:r>
            <a:r>
              <a:rPr lang="es-GT" sz="4500" b="1" dirty="0" smtClean="0">
                <a:solidFill>
                  <a:srgbClr val="7DC7D9"/>
                </a:solidFill>
                <a:latin typeface="Arial" panose="020B0604020202020204" pitchFamily="34" charset="0"/>
                <a:cs typeface="Arial" panose="020B0604020202020204" pitchFamily="34" charset="0"/>
              </a:rPr>
              <a:t>6,787,302.84</a:t>
            </a:r>
            <a:endParaRPr lang="es-GT" sz="4500" b="1" dirty="0">
              <a:solidFill>
                <a:srgbClr val="7DC7D9"/>
              </a:solidFill>
              <a:latin typeface="Arial" panose="020B0604020202020204" pitchFamily="34" charset="0"/>
              <a:cs typeface="Arial" panose="020B0604020202020204" pitchFamily="34" charset="0"/>
            </a:endParaRPr>
          </a:p>
          <a:p>
            <a:pPr algn="just">
              <a:lnSpc>
                <a:spcPct val="150000"/>
              </a:lnSpc>
            </a:pPr>
            <a:r>
              <a:rPr lang="es-GT" sz="2400" b="0" dirty="0" smtClean="0">
                <a:solidFill>
                  <a:schemeClr val="tx1"/>
                </a:solidFill>
                <a:latin typeface="Arial" panose="020B0604020202020204" pitchFamily="34" charset="0"/>
                <a:cs typeface="Arial" panose="020B0604020202020204" pitchFamily="34" charset="0"/>
              </a:rPr>
              <a:t>Saldo </a:t>
            </a:r>
            <a:r>
              <a:rPr lang="es-GT" sz="2400" b="0" dirty="0">
                <a:solidFill>
                  <a:schemeClr val="tx1"/>
                </a:solidFill>
                <a:latin typeface="Arial" panose="020B0604020202020204" pitchFamily="34" charset="0"/>
                <a:cs typeface="Arial" panose="020B0604020202020204" pitchFamily="34" charset="0"/>
              </a:rPr>
              <a:t>para el pago de servidores públicos</a:t>
            </a:r>
            <a:endParaRPr lang="es-GT" sz="2700" b="0" dirty="0">
              <a:solidFill>
                <a:schemeClr val="tx1"/>
              </a:solidFill>
              <a:latin typeface="Arial" panose="020B0604020202020204" pitchFamily="34" charset="0"/>
              <a:cs typeface="Arial" panose="020B0604020202020204" pitchFamily="34" charset="0"/>
            </a:endParaRPr>
          </a:p>
          <a:p>
            <a:pPr marL="0" lvl="1" algn="just">
              <a:lnSpc>
                <a:spcPct val="150000"/>
              </a:lnSpc>
              <a:spcBef>
                <a:spcPct val="0"/>
              </a:spcBef>
            </a:pPr>
            <a:r>
              <a:rPr lang="es-GT" sz="4500" b="1" dirty="0">
                <a:solidFill>
                  <a:srgbClr val="7DC7D9"/>
                </a:solidFill>
                <a:latin typeface="Arial" panose="020B0604020202020204" pitchFamily="34" charset="0"/>
                <a:cs typeface="Arial" panose="020B0604020202020204" pitchFamily="34" charset="0"/>
              </a:rPr>
              <a:t>Q. </a:t>
            </a:r>
            <a:r>
              <a:rPr lang="es-GT" sz="4500" b="1" dirty="0" smtClean="0">
                <a:solidFill>
                  <a:srgbClr val="7DC7D9"/>
                </a:solidFill>
                <a:latin typeface="Arial" panose="020B0604020202020204" pitchFamily="34" charset="0"/>
                <a:cs typeface="Arial" panose="020B0604020202020204" pitchFamily="34" charset="0"/>
              </a:rPr>
              <a:t>14,682,845.16</a:t>
            </a:r>
            <a:endParaRPr lang="es-GT" sz="4500" b="1" dirty="0">
              <a:solidFill>
                <a:srgbClr val="7DC7D9"/>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F88C390D-38B0-EAF3-260C-0D0B6821A691}"/>
              </a:ext>
            </a:extLst>
          </p:cNvPr>
          <p:cNvSpPr txBox="1">
            <a:spLocks/>
          </p:cNvSpPr>
          <p:nvPr/>
        </p:nvSpPr>
        <p:spPr>
          <a:xfrm>
            <a:off x="8824404" y="2633187"/>
            <a:ext cx="2775527"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2200" dirty="0" smtClean="0">
                <a:solidFill>
                  <a:srgbClr val="7DC7D9"/>
                </a:solidFill>
                <a:latin typeface="Arial" panose="020B0604020202020204" pitchFamily="34" charset="0"/>
                <a:cs typeface="Arial" panose="020B0604020202020204" pitchFamily="34" charset="0"/>
              </a:rPr>
              <a:t>91.36%</a:t>
            </a:r>
            <a:r>
              <a:rPr lang="es-GT" sz="2200" b="0" dirty="0" smtClean="0">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 </a:t>
            </a:r>
            <a:r>
              <a:rPr lang="es-GT" sz="2200" b="0" u="sng" dirty="0">
                <a:solidFill>
                  <a:schemeClr val="tx1"/>
                </a:solidFill>
                <a:latin typeface="Arial" panose="020B0604020202020204" pitchFamily="34" charset="0"/>
                <a:cs typeface="Arial" panose="020B0604020202020204" pitchFamily="34" charset="0"/>
              </a:rPr>
              <a:t>“La institución”</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276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 name="CuadroTexto 7">
            <a:extLst>
              <a:ext uri="{FF2B5EF4-FFF2-40B4-BE49-F238E27FC236}">
                <a16:creationId xmlns:a16="http://schemas.microsoft.com/office/drawing/2014/main" id="{76DFDB85-8F6D-CC44-7271-0E53284AD93C}"/>
              </a:ext>
            </a:extLst>
          </p:cNvPr>
          <p:cNvSpPr txBox="1"/>
          <p:nvPr/>
        </p:nvSpPr>
        <p:spPr>
          <a:xfrm>
            <a:off x="1175865" y="488698"/>
            <a:ext cx="9685537" cy="861774"/>
          </a:xfrm>
          <a:prstGeom prst="rect">
            <a:avLst/>
          </a:prstGeom>
          <a:noFill/>
        </p:spPr>
        <p:txBody>
          <a:bodyPr wrap="square" rtlCol="0">
            <a:spAutoFit/>
          </a:bodyPr>
          <a:lstStyle/>
          <a:p>
            <a:pPr algn="ctr">
              <a:buClr>
                <a:prstClr val="black"/>
              </a:buClr>
              <a:defRPr/>
            </a:pPr>
            <a:r>
              <a:rPr lang="es-GT" sz="2400" b="1" dirty="0">
                <a:latin typeface="Arial" panose="020B0604020202020204" pitchFamily="34" charset="0"/>
                <a:cs typeface="Arial" panose="020B0604020202020204" pitchFamily="34" charset="0"/>
              </a:rPr>
              <a:t>PAGO DE SALARIOS A SERVIDORES PÚBLICOS </a:t>
            </a:r>
            <a:endParaRPr lang="es-GT" sz="2400" b="1" dirty="0" smtClean="0">
              <a:latin typeface="Arial" panose="020B0604020202020204" pitchFamily="34" charset="0"/>
              <a:cs typeface="Arial" panose="020B0604020202020204" pitchFamily="34" charset="0"/>
            </a:endParaRPr>
          </a:p>
          <a:p>
            <a:pPr algn="ctr">
              <a:buClr>
                <a:prstClr val="black"/>
              </a:buClr>
              <a:defRPr/>
            </a:pPr>
            <a:r>
              <a:rPr lang="es-MX" sz="2400" b="1" dirty="0" smtClean="0">
                <a:latin typeface="Montserrat"/>
                <a:ea typeface="Montserrat"/>
                <a:cs typeface="Montserrat"/>
                <a:sym typeface="Montserrat"/>
              </a:rPr>
              <a:t>AL </a:t>
            </a:r>
            <a:r>
              <a:rPr lang="es-MX" sz="2400" b="1" dirty="0">
                <a:latin typeface="Montserrat"/>
                <a:ea typeface="Montserrat"/>
                <a:cs typeface="Montserrat"/>
                <a:sym typeface="Montserrat"/>
              </a:rPr>
              <a:t>PRIMER CUATRIMESTRE 2023</a:t>
            </a:r>
          </a:p>
        </p:txBody>
      </p:sp>
      <p:sp>
        <p:nvSpPr>
          <p:cNvPr id="9" name="Título 1">
            <a:extLst>
              <a:ext uri="{FF2B5EF4-FFF2-40B4-BE49-F238E27FC236}">
                <a16:creationId xmlns:a16="http://schemas.microsoft.com/office/drawing/2014/main" id="{E40743F2-234A-4544-BBAC-8877FB423F76}"/>
              </a:ext>
            </a:extLst>
          </p:cNvPr>
          <p:cNvSpPr txBox="1">
            <a:spLocks/>
          </p:cNvSpPr>
          <p:nvPr/>
        </p:nvSpPr>
        <p:spPr>
          <a:xfrm>
            <a:off x="7805978" y="1496688"/>
            <a:ext cx="3327219" cy="214652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latin typeface="Arial" panose="020B0604020202020204" pitchFamily="34" charset="0"/>
                <a:cs typeface="Arial" panose="020B0604020202020204" pitchFamily="34" charset="0"/>
              </a:rPr>
              <a:t/>
            </a:r>
            <a:br>
              <a:rPr lang="es-GT" sz="1800" b="0" dirty="0">
                <a:latin typeface="Arial" panose="020B0604020202020204" pitchFamily="34" charset="0"/>
                <a:cs typeface="Arial" panose="020B0604020202020204" pitchFamily="34" charset="0"/>
              </a:rPr>
            </a:br>
            <a:r>
              <a:rPr lang="es-GT" sz="1800" b="0" dirty="0">
                <a:latin typeface="Arial" panose="020B0604020202020204" pitchFamily="34" charset="0"/>
                <a:cs typeface="Arial" panose="020B0604020202020204" pitchFamily="34" charset="0"/>
              </a:rPr>
              <a:t>Para la </a:t>
            </a:r>
            <a:r>
              <a:rPr lang="es-GT"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 </a:t>
            </a:r>
            <a:r>
              <a:rPr lang="es-GT" sz="1900" b="0" dirty="0" smtClean="0">
                <a:solidFill>
                  <a:schemeClr val="tx1"/>
                </a:solidFill>
                <a:latin typeface="Arial" panose="020B0604020202020204" pitchFamily="34" charset="0"/>
                <a:cs typeface="Arial" panose="020B0604020202020204" pitchFamily="34" charset="0"/>
              </a:rPr>
              <a:t>este </a:t>
            </a:r>
            <a:r>
              <a:rPr lang="es-GT" sz="1900" b="0" dirty="0">
                <a:solidFill>
                  <a:schemeClr val="tx1"/>
                </a:solidFill>
                <a:latin typeface="Arial" panose="020B0604020202020204" pitchFamily="34" charset="0"/>
                <a:cs typeface="Arial" panose="020B0604020202020204" pitchFamily="34" charset="0"/>
              </a:rPr>
              <a:t>rubro constituye el </a:t>
            </a:r>
            <a:r>
              <a:rPr lang="es-GT" sz="1900" dirty="0" smtClean="0">
                <a:solidFill>
                  <a:srgbClr val="7DC7D9"/>
                </a:solidFill>
                <a:latin typeface="Arial" panose="020B0604020202020204" pitchFamily="34" charset="0"/>
                <a:cs typeface="Arial" panose="020B0604020202020204" pitchFamily="34" charset="0"/>
              </a:rPr>
              <a:t>87.99</a:t>
            </a:r>
            <a:r>
              <a:rPr lang="es-GT" sz="1800" dirty="0" smtClean="0">
                <a:solidFill>
                  <a:srgbClr val="7DC7D9"/>
                </a:solidFill>
                <a:latin typeface="Arial" panose="020B0604020202020204" pitchFamily="34" charset="0"/>
                <a:cs typeface="Arial" panose="020B0604020202020204" pitchFamily="34" charset="0"/>
              </a:rPr>
              <a:t>%</a:t>
            </a:r>
            <a:r>
              <a:rPr lang="es-GT" sz="1900" b="0" dirty="0" smtClean="0">
                <a:solidFill>
                  <a:schemeClr val="tx1"/>
                </a:solidFill>
                <a:latin typeface="Arial" panose="020B0604020202020204" pitchFamily="34" charset="0"/>
                <a:cs typeface="Arial" panose="020B0604020202020204" pitchFamily="34" charset="0"/>
              </a:rPr>
              <a:t> </a:t>
            </a:r>
            <a:r>
              <a:rPr lang="es-GT" sz="1800" b="0" dirty="0" smtClean="0">
                <a:solidFill>
                  <a:schemeClr val="tx1"/>
                </a:solidFill>
                <a:latin typeface="Arial" panose="020B0604020202020204" pitchFamily="34" charset="0"/>
                <a:cs typeface="Arial" panose="020B0604020202020204" pitchFamily="34" charset="0"/>
              </a:rPr>
              <a:t>del total de su presupuesto.</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grpSp>
        <p:nvGrpSpPr>
          <p:cNvPr id="10" name="Grupo 9"/>
          <p:cNvGrpSpPr/>
          <p:nvPr/>
        </p:nvGrpSpPr>
        <p:grpSpPr>
          <a:xfrm>
            <a:off x="1279991" y="1381250"/>
            <a:ext cx="5747350" cy="2500033"/>
            <a:chOff x="4781146" y="1754979"/>
            <a:chExt cx="5792258" cy="2607248"/>
          </a:xfrm>
        </p:grpSpPr>
        <p:sp>
          <p:nvSpPr>
            <p:cNvPr id="11" name="Título 1">
              <a:extLst>
                <a:ext uri="{FF2B5EF4-FFF2-40B4-BE49-F238E27FC236}">
                  <a16:creationId xmlns:a16="http://schemas.microsoft.com/office/drawing/2014/main" id="{E40743F2-234A-4544-BBAC-8877FB423F76}"/>
                </a:ext>
              </a:extLst>
            </p:cNvPr>
            <p:cNvSpPr txBox="1">
              <a:spLocks/>
            </p:cNvSpPr>
            <p:nvPr/>
          </p:nvSpPr>
          <p:spPr>
            <a:xfrm>
              <a:off x="4781146" y="2071020"/>
              <a:ext cx="5792258" cy="22912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100" b="0" dirty="0">
                  <a:solidFill>
                    <a:schemeClr val="tx1"/>
                  </a:solidFill>
                  <a:latin typeface="Arial" panose="020B0604020202020204" pitchFamily="34" charset="0"/>
                  <a:cs typeface="Arial" panose="020B0604020202020204" pitchFamily="34" charset="0"/>
                </a:rPr>
                <a:t>Presupuesto vigente total para el pago de servidores públicos</a:t>
              </a:r>
            </a:p>
            <a:p>
              <a:pPr marL="0" lvl="1" algn="just">
                <a:lnSpc>
                  <a:spcPct val="150000"/>
                </a:lnSpc>
                <a:spcBef>
                  <a:spcPct val="0"/>
                </a:spcBef>
              </a:pPr>
              <a:r>
                <a:rPr lang="es-GT" b="1" dirty="0">
                  <a:solidFill>
                    <a:srgbClr val="7DC7D9"/>
                  </a:solidFill>
                  <a:latin typeface="Arial" panose="020B0604020202020204" pitchFamily="34" charset="0"/>
                  <a:cs typeface="Arial" panose="020B0604020202020204" pitchFamily="34" charset="0"/>
                </a:rPr>
                <a:t>Q. </a:t>
              </a:r>
              <a:r>
                <a:rPr lang="es-GT" b="1" dirty="0" smtClean="0">
                  <a:solidFill>
                    <a:srgbClr val="7DC7D9"/>
                  </a:solidFill>
                  <a:latin typeface="Arial" panose="020B0604020202020204" pitchFamily="34" charset="0"/>
                  <a:cs typeface="Arial" panose="020B0604020202020204" pitchFamily="34" charset="0"/>
                </a:rPr>
                <a:t>10,118,650.00</a:t>
              </a:r>
              <a:endParaRPr lang="es-GT" b="1" dirty="0">
                <a:solidFill>
                  <a:srgbClr val="7DC7D9"/>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utilizado </a:t>
              </a:r>
              <a:r>
                <a:rPr lang="es-GT" sz="1100" b="0" dirty="0" smtClean="0">
                  <a:solidFill>
                    <a:schemeClr val="tx1"/>
                  </a:solidFill>
                  <a:latin typeface="Arial" panose="020B0604020202020204" pitchFamily="34" charset="0"/>
                  <a:cs typeface="Arial" panose="020B0604020202020204" pitchFamily="34" charset="0"/>
                </a:rPr>
                <a:t>al </a:t>
              </a:r>
              <a:r>
                <a:rPr lang="es-GT" sz="1100" u="sng" dirty="0" smtClean="0">
                  <a:solidFill>
                    <a:schemeClr val="tx1"/>
                  </a:solidFill>
                  <a:latin typeface="Arial" panose="020B0604020202020204" pitchFamily="34" charset="0"/>
                  <a:cs typeface="Arial" panose="020B0604020202020204" pitchFamily="34" charset="0"/>
                </a:rPr>
                <a:t>Primer Cuatrimestre 2023</a:t>
              </a:r>
              <a:r>
                <a:rPr lang="es-GT" sz="1100" dirty="0" smtClean="0">
                  <a:solidFill>
                    <a:schemeClr val="tx1"/>
                  </a:solidFill>
                  <a:latin typeface="Arial" panose="020B0604020202020204" pitchFamily="34" charset="0"/>
                  <a:cs typeface="Arial" panose="020B0604020202020204" pitchFamily="34" charset="0"/>
                </a:rPr>
                <a:t> </a:t>
              </a:r>
              <a:r>
                <a:rPr lang="es-GT" sz="11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b="1" dirty="0">
                  <a:solidFill>
                    <a:srgbClr val="7DC7D9"/>
                  </a:solidFill>
                  <a:latin typeface="Arial" panose="020B0604020202020204" pitchFamily="34" charset="0"/>
                  <a:cs typeface="Arial" panose="020B0604020202020204" pitchFamily="34" charset="0"/>
                </a:rPr>
                <a:t>Q. </a:t>
              </a:r>
              <a:r>
                <a:rPr lang="es-GT" b="1" dirty="0" smtClean="0">
                  <a:solidFill>
                    <a:srgbClr val="7DC7D9"/>
                  </a:solidFill>
                  <a:latin typeface="Arial" panose="020B0604020202020204" pitchFamily="34" charset="0"/>
                  <a:cs typeface="Arial" panose="020B0604020202020204" pitchFamily="34" charset="0"/>
                </a:rPr>
                <a:t>2,933,311.23</a:t>
              </a:r>
              <a:endParaRPr lang="es-GT" b="1" dirty="0">
                <a:solidFill>
                  <a:srgbClr val="7DC7D9"/>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pendiente de utilizar para el pago de servidores públicos</a:t>
              </a:r>
            </a:p>
            <a:p>
              <a:pPr marL="0" lvl="1" algn="just">
                <a:lnSpc>
                  <a:spcPct val="150000"/>
                </a:lnSpc>
                <a:spcBef>
                  <a:spcPct val="0"/>
                </a:spcBef>
              </a:pPr>
              <a:r>
                <a:rPr lang="es-GT" b="1" dirty="0">
                  <a:solidFill>
                    <a:srgbClr val="7DC7D9"/>
                  </a:solidFill>
                  <a:latin typeface="Arial" panose="020B0604020202020204" pitchFamily="34" charset="0"/>
                  <a:cs typeface="Arial" panose="020B0604020202020204" pitchFamily="34" charset="0"/>
                </a:rPr>
                <a:t>Q. </a:t>
              </a:r>
              <a:r>
                <a:rPr lang="es-GT" b="1" dirty="0" smtClean="0">
                  <a:solidFill>
                    <a:srgbClr val="7DC7D9"/>
                  </a:solidFill>
                  <a:latin typeface="Arial" panose="020B0604020202020204" pitchFamily="34" charset="0"/>
                  <a:cs typeface="Arial" panose="020B0604020202020204" pitchFamily="34" charset="0"/>
                </a:rPr>
                <a:t>7,185,338.77</a:t>
              </a:r>
              <a:endParaRPr lang="es-GT" b="1" dirty="0">
                <a:solidFill>
                  <a:srgbClr val="7DC7D9"/>
                </a:solidFill>
                <a:latin typeface="Arial" panose="020B0604020202020204" pitchFamily="34" charset="0"/>
                <a:cs typeface="Arial" panose="020B0604020202020204" pitchFamily="34" charset="0"/>
              </a:endParaRPr>
            </a:p>
            <a:p>
              <a:pPr algn="just">
                <a:lnSpc>
                  <a:spcPct val="150000"/>
                </a:lnSpc>
              </a:pPr>
              <a:endParaRPr lang="es-GT" sz="900" b="0" dirty="0">
                <a:solidFill>
                  <a:schemeClr val="accent1">
                    <a:lumMod val="50000"/>
                  </a:schemeClr>
                </a:solidFill>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67D0DB10-AE31-47D2-A485-453D2186D26D}"/>
                </a:ext>
              </a:extLst>
            </p:cNvPr>
            <p:cNvSpPr txBox="1">
              <a:spLocks/>
            </p:cNvSpPr>
            <p:nvPr/>
          </p:nvSpPr>
          <p:spPr>
            <a:xfrm>
              <a:off x="4781146" y="1754979"/>
              <a:ext cx="5792258" cy="321798"/>
            </a:xfrm>
            <a:prstGeom prst="rect">
              <a:avLst/>
            </a:prstGeom>
            <a:solidFill>
              <a:schemeClr val="accent5">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3" name="Grupo 12"/>
          <p:cNvGrpSpPr/>
          <p:nvPr/>
        </p:nvGrpSpPr>
        <p:grpSpPr>
          <a:xfrm>
            <a:off x="1248573" y="3814018"/>
            <a:ext cx="5810186" cy="2688406"/>
            <a:chOff x="904718" y="3660197"/>
            <a:chExt cx="5810186" cy="2688406"/>
          </a:xfrm>
        </p:grpSpPr>
        <p:sp>
          <p:nvSpPr>
            <p:cNvPr id="14" name="Título 1">
              <a:extLst>
                <a:ext uri="{FF2B5EF4-FFF2-40B4-BE49-F238E27FC236}">
                  <a16:creationId xmlns:a16="http://schemas.microsoft.com/office/drawing/2014/main" id="{67D0DB10-AE31-47D2-A485-453D2186D26D}"/>
                </a:ext>
              </a:extLst>
            </p:cNvPr>
            <p:cNvSpPr txBox="1">
              <a:spLocks/>
            </p:cNvSpPr>
            <p:nvPr/>
          </p:nvSpPr>
          <p:spPr>
            <a:xfrm>
              <a:off x="922646" y="3660197"/>
              <a:ext cx="5792258" cy="321798"/>
            </a:xfrm>
            <a:prstGeom prst="rect">
              <a:avLst/>
            </a:prstGeom>
            <a:solidFill>
              <a:srgbClr val="00B0F0"/>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de Asuntos Municipales</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E40743F2-234A-4544-BBAC-8877FB423F76}"/>
                </a:ext>
              </a:extLst>
            </p:cNvPr>
            <p:cNvSpPr txBox="1">
              <a:spLocks/>
            </p:cNvSpPr>
            <p:nvPr/>
          </p:nvSpPr>
          <p:spPr>
            <a:xfrm>
              <a:off x="904718" y="3660197"/>
              <a:ext cx="5792258" cy="268840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endParaRPr lang="es-GT" sz="1100" b="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vigente total para el pago de servidores públicos</a:t>
              </a:r>
            </a:p>
            <a:p>
              <a:pPr marL="0" lvl="1" algn="just">
                <a:lnSpc>
                  <a:spcPct val="150000"/>
                </a:lnSpc>
                <a:spcBef>
                  <a:spcPct val="0"/>
                </a:spcBef>
              </a:pPr>
              <a:r>
                <a:rPr lang="es-GT" b="1" dirty="0">
                  <a:solidFill>
                    <a:srgbClr val="7DC7D9"/>
                  </a:solidFill>
                  <a:latin typeface="Arial" panose="020B0604020202020204" pitchFamily="34" charset="0"/>
                  <a:cs typeface="Arial" panose="020B0604020202020204" pitchFamily="34" charset="0"/>
                </a:rPr>
                <a:t>Q. </a:t>
              </a:r>
              <a:r>
                <a:rPr lang="es-GT" b="1" dirty="0" smtClean="0">
                  <a:solidFill>
                    <a:srgbClr val="7DC7D9"/>
                  </a:solidFill>
                  <a:latin typeface="Arial" panose="020B0604020202020204" pitchFamily="34" charset="0"/>
                  <a:cs typeface="Arial" panose="020B0604020202020204" pitchFamily="34" charset="0"/>
                </a:rPr>
                <a:t>3,688,250.00</a:t>
              </a:r>
              <a:endParaRPr lang="es-GT" b="1" dirty="0">
                <a:solidFill>
                  <a:srgbClr val="7DC7D9"/>
                </a:solidFill>
                <a:latin typeface="Arial" panose="020B0604020202020204" pitchFamily="34" charset="0"/>
                <a:cs typeface="Arial" panose="020B0604020202020204" pitchFamily="34" charset="0"/>
              </a:endParaRPr>
            </a:p>
            <a:p>
              <a:pPr algn="just">
                <a:lnSpc>
                  <a:spcPct val="150000"/>
                </a:lnSpc>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utilizado al </a:t>
              </a:r>
              <a:r>
                <a:rPr lang="es-GT" sz="1100" u="sng" dirty="0" smtClean="0">
                  <a:solidFill>
                    <a:schemeClr val="tx1"/>
                  </a:solidFill>
                  <a:latin typeface="Arial" panose="020B0604020202020204" pitchFamily="34" charset="0"/>
                  <a:cs typeface="Arial" panose="020B0604020202020204" pitchFamily="34" charset="0"/>
                </a:rPr>
                <a:t>Primer Cuatrimestre 2023</a:t>
              </a:r>
              <a:r>
                <a:rPr lang="es-GT" sz="1100" dirty="0" smtClean="0">
                  <a:solidFill>
                    <a:schemeClr val="tx1"/>
                  </a:solidFill>
                  <a:latin typeface="Arial" panose="020B0604020202020204" pitchFamily="34" charset="0"/>
                  <a:cs typeface="Arial" panose="020B0604020202020204" pitchFamily="34" charset="0"/>
                </a:rPr>
                <a:t> </a:t>
              </a:r>
              <a:r>
                <a:rPr lang="es-GT" sz="1100" b="0" dirty="0">
                  <a:solidFill>
                    <a:schemeClr val="tx1"/>
                  </a:solidFill>
                  <a:latin typeface="Arial" panose="020B0604020202020204" pitchFamily="34" charset="0"/>
                  <a:cs typeface="Arial" panose="020B0604020202020204" pitchFamily="34" charset="0"/>
                </a:rPr>
                <a:t>para el pago de servidores públicos</a:t>
              </a:r>
            </a:p>
            <a:p>
              <a:pPr marL="0" lvl="1" algn="just">
                <a:lnSpc>
                  <a:spcPct val="150000"/>
                </a:lnSpc>
                <a:spcBef>
                  <a:spcPct val="0"/>
                </a:spcBef>
              </a:pPr>
              <a:r>
                <a:rPr lang="es-GT" b="1" dirty="0">
                  <a:solidFill>
                    <a:srgbClr val="7DC7D9"/>
                  </a:solidFill>
                  <a:latin typeface="Arial" panose="020B0604020202020204" pitchFamily="34" charset="0"/>
                  <a:cs typeface="Arial" panose="020B0604020202020204" pitchFamily="34" charset="0"/>
                </a:rPr>
                <a:t>Q. </a:t>
              </a:r>
              <a:r>
                <a:rPr lang="es-GT" b="1" dirty="0" smtClean="0">
                  <a:solidFill>
                    <a:srgbClr val="7DC7D9"/>
                  </a:solidFill>
                  <a:latin typeface="Arial" panose="020B0604020202020204" pitchFamily="34" charset="0"/>
                  <a:cs typeface="Arial" panose="020B0604020202020204" pitchFamily="34" charset="0"/>
                </a:rPr>
                <a:t>1,139,910.63</a:t>
              </a:r>
            </a:p>
            <a:p>
              <a:pPr marL="0" lvl="1" algn="just">
                <a:lnSpc>
                  <a:spcPct val="150000"/>
                </a:lnSpc>
                <a:spcBef>
                  <a:spcPct val="0"/>
                </a:spcBef>
              </a:pPr>
              <a:r>
                <a:rPr lang="es-GT" sz="1100" b="0" dirty="0" smtClean="0">
                  <a:solidFill>
                    <a:schemeClr val="tx1"/>
                  </a:solidFill>
                  <a:latin typeface="Arial" panose="020B0604020202020204" pitchFamily="34" charset="0"/>
                  <a:cs typeface="Arial" panose="020B0604020202020204" pitchFamily="34" charset="0"/>
                </a:rPr>
                <a:t>Presupuesto </a:t>
              </a:r>
              <a:r>
                <a:rPr lang="es-GT" sz="1100" b="0" dirty="0">
                  <a:solidFill>
                    <a:schemeClr val="tx1"/>
                  </a:solidFill>
                  <a:latin typeface="Arial" panose="020B0604020202020204" pitchFamily="34" charset="0"/>
                  <a:cs typeface="Arial" panose="020B0604020202020204" pitchFamily="34" charset="0"/>
                </a:rPr>
                <a:t>pendiente de utilizar para el pago de servidores públicos</a:t>
              </a:r>
            </a:p>
            <a:p>
              <a:pPr marL="0" lvl="1" algn="just">
                <a:lnSpc>
                  <a:spcPct val="150000"/>
                </a:lnSpc>
                <a:spcBef>
                  <a:spcPct val="0"/>
                </a:spcBef>
              </a:pPr>
              <a:r>
                <a:rPr lang="es-GT" b="1" dirty="0">
                  <a:solidFill>
                    <a:srgbClr val="7DC7D9"/>
                  </a:solidFill>
                  <a:latin typeface="Arial" panose="020B0604020202020204" pitchFamily="34" charset="0"/>
                  <a:cs typeface="Arial" panose="020B0604020202020204" pitchFamily="34" charset="0"/>
                </a:rPr>
                <a:t>Q. </a:t>
              </a:r>
              <a:r>
                <a:rPr lang="es-GT" b="1" dirty="0" smtClean="0">
                  <a:solidFill>
                    <a:srgbClr val="7DC7D9"/>
                  </a:solidFill>
                  <a:latin typeface="Arial" panose="020B0604020202020204" pitchFamily="34" charset="0"/>
                  <a:cs typeface="Arial" panose="020B0604020202020204" pitchFamily="34" charset="0"/>
                </a:rPr>
                <a:t>2,548,339.37</a:t>
              </a:r>
              <a:endParaRPr lang="es-GT" b="1" dirty="0">
                <a:solidFill>
                  <a:srgbClr val="7DC7D9"/>
                </a:solidFill>
                <a:latin typeface="Arial" panose="020B0604020202020204" pitchFamily="34" charset="0"/>
                <a:cs typeface="Arial" panose="020B0604020202020204" pitchFamily="34" charset="0"/>
              </a:endParaRPr>
            </a:p>
            <a:p>
              <a:pPr algn="just">
                <a:lnSpc>
                  <a:spcPct val="150000"/>
                </a:lnSpc>
              </a:pPr>
              <a:endParaRPr lang="es-GT" sz="900" b="0" dirty="0">
                <a:solidFill>
                  <a:schemeClr val="accent1">
                    <a:lumMod val="50000"/>
                  </a:schemeClr>
                </a:solidFill>
                <a:latin typeface="Arial" panose="020B0604020202020204" pitchFamily="34" charset="0"/>
                <a:cs typeface="Arial" panose="020B0604020202020204" pitchFamily="34" charset="0"/>
              </a:endParaRPr>
            </a:p>
          </p:txBody>
        </p:sp>
      </p:grpSp>
      <p:sp>
        <p:nvSpPr>
          <p:cNvPr id="16" name="Título 1">
            <a:extLst>
              <a:ext uri="{FF2B5EF4-FFF2-40B4-BE49-F238E27FC236}">
                <a16:creationId xmlns:a16="http://schemas.microsoft.com/office/drawing/2014/main" id="{E40743F2-234A-4544-BBAC-8877FB423F76}"/>
              </a:ext>
            </a:extLst>
          </p:cNvPr>
          <p:cNvSpPr txBox="1">
            <a:spLocks/>
          </p:cNvSpPr>
          <p:nvPr/>
        </p:nvSpPr>
        <p:spPr>
          <a:xfrm>
            <a:off x="7805977" y="3938305"/>
            <a:ext cx="3327219" cy="217381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800" b="0" dirty="0">
                <a:latin typeface="Arial" panose="020B0604020202020204" pitchFamily="34" charset="0"/>
                <a:cs typeface="Arial" panose="020B0604020202020204" pitchFamily="34" charset="0"/>
              </a:rPr>
              <a:t/>
            </a:r>
            <a:br>
              <a:rPr lang="es-GT" sz="1800" b="0" dirty="0">
                <a:latin typeface="Arial" panose="020B0604020202020204" pitchFamily="34" charset="0"/>
                <a:cs typeface="Arial" panose="020B0604020202020204" pitchFamily="34" charset="0"/>
              </a:rPr>
            </a:br>
            <a:r>
              <a:rPr lang="es-GT" sz="1800" b="0" dirty="0" smtClean="0">
                <a:latin typeface="Arial" panose="020B0604020202020204" pitchFamily="34" charset="0"/>
                <a:cs typeface="Arial" panose="020B0604020202020204" pitchFamily="34" charset="0"/>
              </a:rPr>
              <a:t>Para la </a:t>
            </a:r>
            <a:r>
              <a:rPr lang="es-GT"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de Asuntos Municipales </a:t>
            </a:r>
            <a:r>
              <a:rPr lang="es-GT" sz="1900" b="0" dirty="0">
                <a:solidFill>
                  <a:schemeClr val="tx1"/>
                </a:solidFill>
                <a:latin typeface="Arial" panose="020B0604020202020204" pitchFamily="34" charset="0"/>
                <a:cs typeface="Arial" panose="020B0604020202020204" pitchFamily="34" charset="0"/>
              </a:rPr>
              <a:t>este rubro constituye el </a:t>
            </a:r>
            <a:r>
              <a:rPr lang="es-GT" sz="1900" dirty="0" smtClean="0">
                <a:solidFill>
                  <a:srgbClr val="7DC7D9"/>
                </a:solidFill>
                <a:latin typeface="Arial" panose="020B0604020202020204" pitchFamily="34" charset="0"/>
                <a:cs typeface="Arial" panose="020B0604020202020204" pitchFamily="34" charset="0"/>
              </a:rPr>
              <a:t>73.77</a:t>
            </a:r>
            <a:r>
              <a:rPr lang="es-GT" sz="1800" dirty="0" smtClean="0">
                <a:solidFill>
                  <a:srgbClr val="7DC7D9"/>
                </a:solidFill>
                <a:latin typeface="Arial" panose="020B0604020202020204" pitchFamily="34" charset="0"/>
                <a:cs typeface="Arial" panose="020B0604020202020204" pitchFamily="34" charset="0"/>
              </a:rPr>
              <a:t>%</a:t>
            </a:r>
            <a:r>
              <a:rPr lang="es-GT" sz="1800" dirty="0" smtClean="0">
                <a:solidFill>
                  <a:srgbClr val="FF0000"/>
                </a:solidFill>
                <a:latin typeface="Arial" panose="020B0604020202020204" pitchFamily="34" charset="0"/>
                <a:cs typeface="Arial" panose="020B0604020202020204" pitchFamily="34" charset="0"/>
              </a:rPr>
              <a:t> </a:t>
            </a:r>
            <a:r>
              <a:rPr lang="es-GT" sz="1800" b="0" dirty="0" smtClean="0">
                <a:solidFill>
                  <a:schemeClr val="tx1"/>
                </a:solidFill>
                <a:latin typeface="Arial" panose="020B0604020202020204" pitchFamily="34" charset="0"/>
                <a:cs typeface="Arial" panose="020B0604020202020204" pitchFamily="34" charset="0"/>
              </a:rPr>
              <a:t>del total de su presupuesto.</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8504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7" name="Título 1">
            <a:extLst>
              <a:ext uri="{FF2B5EF4-FFF2-40B4-BE49-F238E27FC236}">
                <a16:creationId xmlns:a16="http://schemas.microsoft.com/office/drawing/2014/main" id="{90AF8DF5-30AD-9AB6-C087-FB578289AA80}"/>
              </a:ext>
            </a:extLst>
          </p:cNvPr>
          <p:cNvSpPr txBox="1">
            <a:spLocks/>
          </p:cNvSpPr>
          <p:nvPr/>
        </p:nvSpPr>
        <p:spPr>
          <a:xfrm>
            <a:off x="1504051" y="659423"/>
            <a:ext cx="8779489" cy="77143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600" b="1" dirty="0">
                <a:latin typeface="Arial" panose="020B0604020202020204" pitchFamily="34" charset="0"/>
                <a:cs typeface="Arial" panose="020B0604020202020204" pitchFamily="34" charset="0"/>
              </a:rPr>
              <a:t>¿EXPLICAR EN QUÉ INVIERTE </a:t>
            </a:r>
            <a:r>
              <a:rPr lang="es-GT" sz="2600" b="1" dirty="0" smtClean="0">
                <a:latin typeface="Arial" panose="020B0604020202020204" pitchFamily="34" charset="0"/>
                <a:cs typeface="Arial" panose="020B0604020202020204" pitchFamily="34" charset="0"/>
              </a:rPr>
              <a:t>LA SECRETARÍA GENERAL DE LA PRESIDENCIA DE LA REPÚBLICA?</a:t>
            </a:r>
            <a:endParaRPr kumimoji="0" lang="es-GT" sz="2600" b="1"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10" name="Título 1">
            <a:extLst>
              <a:ext uri="{FF2B5EF4-FFF2-40B4-BE49-F238E27FC236}">
                <a16:creationId xmlns:a16="http://schemas.microsoft.com/office/drawing/2014/main" id="{ACDD41ED-9971-F958-9E98-FF1C88AF5874}"/>
              </a:ext>
            </a:extLst>
          </p:cNvPr>
          <p:cNvSpPr txBox="1">
            <a:spLocks/>
          </p:cNvSpPr>
          <p:nvPr/>
        </p:nvSpPr>
        <p:spPr>
          <a:xfrm>
            <a:off x="628198" y="857394"/>
            <a:ext cx="10664198" cy="5425305"/>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MX" sz="2000" b="0" dirty="0">
                <a:solidFill>
                  <a:srgbClr val="2F5496"/>
                </a:solidFill>
                <a:latin typeface="Arial" panose="020B0604020202020204" pitchFamily="34" charset="0"/>
                <a:cs typeface="Arial" panose="020B0604020202020204" pitchFamily="34" charset="0"/>
              </a:rPr>
              <a:t>El presupuesto de Inversión vigente de la Secretaría General de la Presidencia de la República, se encuentra principalmente en los renglones de gasto </a:t>
            </a:r>
            <a:r>
              <a:rPr lang="es-MX" sz="2000" b="0" dirty="0" smtClean="0">
                <a:solidFill>
                  <a:srgbClr val="2F5496"/>
                </a:solidFill>
                <a:latin typeface="Arial" panose="020B0604020202020204" pitchFamily="34" charset="0"/>
                <a:cs typeface="Arial" panose="020B0604020202020204" pitchFamily="34" charset="0"/>
              </a:rPr>
              <a:t>325 </a:t>
            </a:r>
            <a:r>
              <a:rPr lang="es-MX" sz="2000" b="0" dirty="0">
                <a:solidFill>
                  <a:srgbClr val="2F5496"/>
                </a:solidFill>
                <a:latin typeface="Arial" panose="020B0604020202020204" pitchFamily="34" charset="0"/>
                <a:cs typeface="Arial" panose="020B0604020202020204" pitchFamily="34" charset="0"/>
              </a:rPr>
              <a:t>Equipo de </a:t>
            </a:r>
            <a:r>
              <a:rPr lang="es-MX" sz="2000" b="0" dirty="0" smtClean="0">
                <a:solidFill>
                  <a:srgbClr val="2F5496"/>
                </a:solidFill>
                <a:latin typeface="Arial" panose="020B0604020202020204" pitchFamily="34" charset="0"/>
                <a:cs typeface="Arial" panose="020B0604020202020204" pitchFamily="34" charset="0"/>
              </a:rPr>
              <a:t>Transporte y </a:t>
            </a:r>
            <a:r>
              <a:rPr lang="es-MX" sz="2000" b="0" dirty="0">
                <a:solidFill>
                  <a:srgbClr val="2F5496"/>
                </a:solidFill>
                <a:latin typeface="Arial" panose="020B0604020202020204" pitchFamily="34" charset="0"/>
                <a:cs typeface="Arial" panose="020B0604020202020204" pitchFamily="34" charset="0"/>
              </a:rPr>
              <a:t>329 Otras maquinarias y equipos</a:t>
            </a:r>
            <a:r>
              <a:rPr lang="es-MX" sz="2000" b="0" dirty="0" smtClean="0">
                <a:solidFill>
                  <a:srgbClr val="2F5496"/>
                </a:solidFill>
                <a:latin typeface="Arial" panose="020B0604020202020204" pitchFamily="34" charset="0"/>
                <a:cs typeface="Arial" panose="020B0604020202020204" pitchFamily="34" charset="0"/>
              </a:rPr>
              <a:t>.</a:t>
            </a:r>
            <a:endParaRPr lang="es-GT" sz="2000" b="0" dirty="0">
              <a:solidFill>
                <a:srgbClr val="2F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898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17" name="Título 1">
            <a:extLst>
              <a:ext uri="{FF2B5EF4-FFF2-40B4-BE49-F238E27FC236}">
                <a16:creationId xmlns:a16="http://schemas.microsoft.com/office/drawing/2014/main" id="{90AF8DF5-30AD-9AB6-C087-FB578289AA80}"/>
              </a:ext>
            </a:extLst>
          </p:cNvPr>
          <p:cNvSpPr txBox="1">
            <a:spLocks/>
          </p:cNvSpPr>
          <p:nvPr/>
        </p:nvSpPr>
        <p:spPr>
          <a:xfrm>
            <a:off x="705394" y="465993"/>
            <a:ext cx="10882221" cy="139797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prstClr val="black"/>
              </a:buClr>
              <a:defRPr/>
            </a:pPr>
            <a:r>
              <a:rPr lang="es-GT" sz="2400" b="1" dirty="0" smtClean="0">
                <a:solidFill>
                  <a:schemeClr val="tx1"/>
                </a:solidFill>
                <a:latin typeface="Arial" panose="020B0604020202020204" pitchFamily="34" charset="0"/>
                <a:cs typeface="Arial" panose="020B0604020202020204" pitchFamily="34" charset="0"/>
              </a:rPr>
              <a:t>MONTO UTILIZADO EN INVERSIÓN </a:t>
            </a:r>
          </a:p>
          <a:p>
            <a:pPr algn="ctr">
              <a:buClr>
                <a:prstClr val="black"/>
              </a:buClr>
              <a:defRPr/>
            </a:pPr>
            <a:r>
              <a:rPr lang="es-GT" sz="2400" b="1" dirty="0" smtClean="0">
                <a:solidFill>
                  <a:schemeClr val="tx1"/>
                </a:solidFill>
                <a:latin typeface="Arial" panose="020B0604020202020204" pitchFamily="34" charset="0"/>
                <a:cs typeface="Arial" panose="020B0604020202020204" pitchFamily="34" charset="0"/>
              </a:rPr>
              <a:t>SECRETARÍA GENERAL DE LA PRESIDENCIA DE LA REPÚBLICA </a:t>
            </a:r>
          </a:p>
          <a:p>
            <a:pPr algn="ctr">
              <a:buClr>
                <a:prstClr val="black"/>
              </a:buClr>
              <a:defRPr/>
            </a:pPr>
            <a:r>
              <a:rPr lang="es-MX" sz="2400" b="1" dirty="0" smtClean="0">
                <a:solidFill>
                  <a:schemeClr val="tx1"/>
                </a:solidFill>
                <a:latin typeface="Montserrat"/>
                <a:ea typeface="Montserrat"/>
                <a:cs typeface="Montserrat"/>
                <a:sym typeface="Montserrat"/>
              </a:rPr>
              <a:t>AL PRIMER CUATRIMESTRE 2023</a:t>
            </a:r>
          </a:p>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s-GT"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Calibri"/>
            </a:endParaRPr>
          </a:p>
        </p:txBody>
      </p:sp>
      <p:sp>
        <p:nvSpPr>
          <p:cNvPr id="18" name="Título 1">
            <a:extLst>
              <a:ext uri="{FF2B5EF4-FFF2-40B4-BE49-F238E27FC236}">
                <a16:creationId xmlns:a16="http://schemas.microsoft.com/office/drawing/2014/main" id="{07248955-CFDA-F5B1-B99B-92ADCA177167}"/>
              </a:ext>
            </a:extLst>
          </p:cNvPr>
          <p:cNvSpPr txBox="1">
            <a:spLocks/>
          </p:cNvSpPr>
          <p:nvPr/>
        </p:nvSpPr>
        <p:spPr>
          <a:xfrm>
            <a:off x="705394" y="1621797"/>
            <a:ext cx="7406641"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67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50000"/>
              </a:lnSpc>
              <a:spcBef>
                <a:spcPct val="0"/>
              </a:spcBef>
            </a:pPr>
            <a:r>
              <a:rPr lang="es-GT" sz="4500" b="1" dirty="0">
                <a:solidFill>
                  <a:srgbClr val="7DC7D9"/>
                </a:solidFill>
                <a:latin typeface="Arial" panose="020B0604020202020204" pitchFamily="34" charset="0"/>
                <a:cs typeface="Arial" panose="020B0604020202020204" pitchFamily="34" charset="0"/>
              </a:rPr>
              <a:t>Q. </a:t>
            </a:r>
            <a:r>
              <a:rPr lang="es-GT" sz="4500" b="1" dirty="0" smtClean="0">
                <a:solidFill>
                  <a:srgbClr val="7DC7D9"/>
                </a:solidFill>
                <a:latin typeface="Arial" panose="020B0604020202020204" pitchFamily="34" charset="0"/>
                <a:cs typeface="Arial" panose="020B0604020202020204" pitchFamily="34" charset="0"/>
              </a:rPr>
              <a:t>14,000.00</a:t>
            </a:r>
            <a:endParaRPr lang="es-GT" sz="4500" b="1" dirty="0">
              <a:solidFill>
                <a:srgbClr val="7DC7D9"/>
              </a:solidFill>
              <a:latin typeface="Arial" panose="020B0604020202020204" pitchFamily="34" charset="0"/>
              <a:cs typeface="Arial" panose="020B0604020202020204" pitchFamily="34" charset="0"/>
            </a:endParaRP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Presupuesto utilizado al</a:t>
            </a:r>
            <a:r>
              <a:rPr lang="es-GT" sz="2700" u="sng" dirty="0">
                <a:solidFill>
                  <a:schemeClr val="tx1"/>
                </a:solidFill>
                <a:latin typeface="Arial" panose="020B0604020202020204" pitchFamily="34" charset="0"/>
                <a:cs typeface="Arial" panose="020B0604020202020204" pitchFamily="34" charset="0"/>
              </a:rPr>
              <a:t> P</a:t>
            </a:r>
            <a:r>
              <a:rPr lang="es-GT" sz="2700" u="sng" dirty="0" smtClean="0">
                <a:solidFill>
                  <a:schemeClr val="tx1"/>
                </a:solidFill>
                <a:latin typeface="Arial" panose="020B0604020202020204" pitchFamily="34" charset="0"/>
                <a:cs typeface="Arial" panose="020B0604020202020204" pitchFamily="34" charset="0"/>
              </a:rPr>
              <a:t>rimer </a:t>
            </a:r>
            <a:r>
              <a:rPr lang="es-GT" sz="2700" u="sng" dirty="0">
                <a:solidFill>
                  <a:schemeClr val="tx1"/>
                </a:solidFill>
                <a:latin typeface="Arial" panose="020B0604020202020204" pitchFamily="34" charset="0"/>
                <a:cs typeface="Arial" panose="020B0604020202020204" pitchFamily="34" charset="0"/>
              </a:rPr>
              <a:t>C</a:t>
            </a:r>
            <a:r>
              <a:rPr lang="es-GT" sz="2700" u="sng" dirty="0" smtClean="0">
                <a:solidFill>
                  <a:schemeClr val="tx1"/>
                </a:solidFill>
                <a:latin typeface="Arial" panose="020B0604020202020204" pitchFamily="34" charset="0"/>
                <a:cs typeface="Arial" panose="020B0604020202020204" pitchFamily="34" charset="0"/>
              </a:rPr>
              <a:t>uatrimestre 2023</a:t>
            </a:r>
            <a:r>
              <a:rPr lang="es-GT" sz="2700" dirty="0" smtClean="0">
                <a:solidFill>
                  <a:schemeClr val="tx1"/>
                </a:solidFill>
                <a:latin typeface="Arial" panose="020B0604020202020204" pitchFamily="34" charset="0"/>
                <a:cs typeface="Arial" panose="020B0604020202020204" pitchFamily="34" charset="0"/>
              </a:rPr>
              <a:t> </a:t>
            </a:r>
            <a:r>
              <a:rPr lang="es-GT" sz="2700" b="0" dirty="0">
                <a:solidFill>
                  <a:schemeClr val="tx1"/>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4500" b="1" dirty="0" smtClean="0">
                <a:solidFill>
                  <a:srgbClr val="7DC7D9"/>
                </a:solidFill>
                <a:latin typeface="Arial" panose="020B0604020202020204" pitchFamily="34" charset="0"/>
                <a:cs typeface="Arial" panose="020B0604020202020204" pitchFamily="34" charset="0"/>
              </a:rPr>
              <a:t>Q</a:t>
            </a:r>
            <a:r>
              <a:rPr lang="es-GT" sz="4500" b="1" dirty="0">
                <a:solidFill>
                  <a:srgbClr val="7DC7D9"/>
                </a:solidFill>
                <a:latin typeface="Arial" panose="020B0604020202020204" pitchFamily="34" charset="0"/>
                <a:cs typeface="Arial" panose="020B0604020202020204" pitchFamily="34" charset="0"/>
              </a:rPr>
              <a:t>. </a:t>
            </a:r>
            <a:r>
              <a:rPr lang="es-GT" sz="4500" b="1" dirty="0" smtClean="0">
                <a:solidFill>
                  <a:srgbClr val="7DC7D9"/>
                </a:solidFill>
                <a:latin typeface="Arial" panose="020B0604020202020204" pitchFamily="34" charset="0"/>
                <a:cs typeface="Arial" panose="020B0604020202020204" pitchFamily="34" charset="0"/>
              </a:rPr>
              <a:t>13,840.00</a:t>
            </a:r>
            <a:endParaRPr lang="es-GT" sz="4500" b="1" dirty="0">
              <a:solidFill>
                <a:srgbClr val="7DC7D9"/>
              </a:solidFill>
              <a:latin typeface="Arial" panose="020B0604020202020204" pitchFamily="34" charset="0"/>
              <a:cs typeface="Arial" panose="020B0604020202020204" pitchFamily="34" charset="0"/>
            </a:endParaRP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solidFill>
                <a:latin typeface="Arial" panose="020B0604020202020204" pitchFamily="34" charset="0"/>
                <a:cs typeface="Arial" panose="020B0604020202020204" pitchFamily="34" charset="0"/>
              </a:rPr>
              <a:t>Saldo para la inversión</a:t>
            </a:r>
          </a:p>
          <a:p>
            <a:pPr marL="0" lvl="1" algn="just">
              <a:lnSpc>
                <a:spcPct val="150000"/>
              </a:lnSpc>
              <a:spcBef>
                <a:spcPct val="0"/>
              </a:spcBef>
            </a:pPr>
            <a:r>
              <a:rPr lang="es-GT" sz="4500" b="1" dirty="0">
                <a:solidFill>
                  <a:srgbClr val="7DC7D9"/>
                </a:solidFill>
                <a:latin typeface="Arial" panose="020B0604020202020204" pitchFamily="34" charset="0"/>
                <a:cs typeface="Arial" panose="020B0604020202020204" pitchFamily="34" charset="0"/>
              </a:rPr>
              <a:t>Q. </a:t>
            </a:r>
            <a:r>
              <a:rPr lang="es-GT" sz="4500" b="1" dirty="0" smtClean="0">
                <a:solidFill>
                  <a:srgbClr val="7DC7D9"/>
                </a:solidFill>
                <a:latin typeface="Arial" panose="020B0604020202020204" pitchFamily="34" charset="0"/>
                <a:cs typeface="Arial" panose="020B0604020202020204" pitchFamily="34" charset="0"/>
              </a:rPr>
              <a:t>160.00</a:t>
            </a: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19" name="Título 1">
            <a:extLst>
              <a:ext uri="{FF2B5EF4-FFF2-40B4-BE49-F238E27FC236}">
                <a16:creationId xmlns:a16="http://schemas.microsoft.com/office/drawing/2014/main" id="{7CFA67EC-D254-EF20-441D-CBD9748F958A}"/>
              </a:ext>
            </a:extLst>
          </p:cNvPr>
          <p:cNvSpPr txBox="1">
            <a:spLocks/>
          </p:cNvSpPr>
          <p:nvPr/>
        </p:nvSpPr>
        <p:spPr>
          <a:xfrm>
            <a:off x="8186215" y="2131905"/>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latin typeface="Arial" panose="020B0604020202020204" pitchFamily="34" charset="0"/>
                <a:cs typeface="Arial" panose="020B0604020202020204" pitchFamily="34" charset="0"/>
              </a:rPr>
              <a:t/>
            </a:r>
            <a:br>
              <a:rPr lang="es-GT" sz="2000" b="0" dirty="0">
                <a:latin typeface="Arial" panose="020B0604020202020204" pitchFamily="34" charset="0"/>
                <a:cs typeface="Arial" panose="020B0604020202020204" pitchFamily="34" charset="0"/>
              </a:rPr>
            </a:br>
            <a:r>
              <a:rPr lang="es-GT" sz="2200" b="0" dirty="0">
                <a:solidFill>
                  <a:schemeClr val="tx1"/>
                </a:solidFill>
                <a:latin typeface="Arial" panose="020B0604020202020204" pitchFamily="34" charset="0"/>
                <a:cs typeface="Arial" panose="020B0604020202020204" pitchFamily="34" charset="0"/>
              </a:rPr>
              <a:t>Este rubro constituye el </a:t>
            </a:r>
            <a:r>
              <a:rPr lang="es-GT" sz="2200" dirty="0" smtClean="0">
                <a:solidFill>
                  <a:srgbClr val="7DC7D9"/>
                </a:solidFill>
                <a:latin typeface="Arial" panose="020B0604020202020204" pitchFamily="34" charset="0"/>
                <a:cs typeface="Arial" panose="020B0604020202020204" pitchFamily="34" charset="0"/>
              </a:rPr>
              <a:t>0.06%</a:t>
            </a:r>
            <a:r>
              <a:rPr lang="es-GT" sz="2200" b="0" dirty="0" smtClean="0">
                <a:latin typeface="Arial" panose="020B0604020202020204" pitchFamily="34" charset="0"/>
                <a:cs typeface="Arial" panose="020B0604020202020204" pitchFamily="34" charset="0"/>
              </a:rPr>
              <a:t> </a:t>
            </a:r>
            <a:r>
              <a:rPr lang="es-GT" sz="2200" b="0" dirty="0">
                <a:solidFill>
                  <a:schemeClr val="tx1"/>
                </a:solidFill>
                <a:latin typeface="Arial" panose="020B0604020202020204" pitchFamily="34" charset="0"/>
                <a:cs typeface="Arial" panose="020B0604020202020204" pitchFamily="34" charset="0"/>
              </a:rPr>
              <a:t>del total del presupuesto de </a:t>
            </a:r>
            <a:r>
              <a:rPr lang="es-GT" sz="2200" b="0" dirty="0" smtClean="0">
                <a:solidFill>
                  <a:schemeClr val="tx1"/>
                </a:solidFill>
                <a:latin typeface="Arial" panose="020B0604020202020204" pitchFamily="34" charset="0"/>
                <a:cs typeface="Arial" panose="020B0604020202020204" pitchFamily="34" charset="0"/>
              </a:rPr>
              <a:t>la Secretaría General de la Presidencia de la República.</a:t>
            </a:r>
            <a:r>
              <a:rPr lang="es-GT" sz="2000" b="0" dirty="0">
                <a:solidFill>
                  <a:schemeClr val="accent1">
                    <a:lumMod val="50000"/>
                  </a:schemeClr>
                </a:solidFill>
                <a:latin typeface="Arial" panose="020B0604020202020204" pitchFamily="34" charset="0"/>
                <a:cs typeface="Arial" panose="020B0604020202020204" pitchFamily="34" charset="0"/>
              </a:rPr>
              <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448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6" name="Título 1">
            <a:extLst>
              <a:ext uri="{FF2B5EF4-FFF2-40B4-BE49-F238E27FC236}">
                <a16:creationId xmlns:a16="http://schemas.microsoft.com/office/drawing/2014/main" id="{90AF8DF5-30AD-9AB6-C087-FB578289AA80}"/>
              </a:ext>
            </a:extLst>
          </p:cNvPr>
          <p:cNvSpPr txBox="1">
            <a:spLocks/>
          </p:cNvSpPr>
          <p:nvPr/>
        </p:nvSpPr>
        <p:spPr>
          <a:xfrm>
            <a:off x="1759131" y="422443"/>
            <a:ext cx="8673737"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gn="ctr">
              <a:buClr>
                <a:prstClr val="black"/>
              </a:buClr>
              <a:defRPr/>
            </a:pPr>
            <a:r>
              <a:rPr lang="es-GT" sz="2800" b="1" dirty="0">
                <a:solidFill>
                  <a:prstClr val="black"/>
                </a:solidFill>
                <a:latin typeface="Arial" panose="020B0604020202020204" pitchFamily="34" charset="0"/>
                <a:cs typeface="Arial" panose="020B0604020202020204" pitchFamily="34" charset="0"/>
              </a:rPr>
              <a:t>MONTO UTILIZADO EN INVERSIÓN </a:t>
            </a:r>
            <a:endParaRPr lang="es-GT" sz="2800" b="1" dirty="0" smtClean="0">
              <a:solidFill>
                <a:prstClr val="black"/>
              </a:solidFill>
              <a:latin typeface="Arial" panose="020B0604020202020204" pitchFamily="34" charset="0"/>
              <a:cs typeface="Arial" panose="020B0604020202020204" pitchFamily="34" charset="0"/>
            </a:endParaRPr>
          </a:p>
          <a:p>
            <a:pPr lvl="0" algn="ctr">
              <a:buClr>
                <a:prstClr val="black"/>
              </a:buClr>
              <a:defRPr/>
            </a:pPr>
            <a:r>
              <a:rPr lang="es-GT" sz="2800" b="1" dirty="0" smtClean="0">
                <a:solidFill>
                  <a:prstClr val="black"/>
                </a:solidFill>
                <a:latin typeface="Arial" panose="020B0604020202020204" pitchFamily="34" charset="0"/>
                <a:cs typeface="Arial" panose="020B0604020202020204" pitchFamily="34" charset="0"/>
              </a:rPr>
              <a:t>AL </a:t>
            </a:r>
            <a:r>
              <a:rPr lang="es-GT" sz="2800" b="1" dirty="0">
                <a:solidFill>
                  <a:prstClr val="black"/>
                </a:solidFill>
                <a:latin typeface="Arial" panose="020B0604020202020204" pitchFamily="34" charset="0"/>
                <a:cs typeface="Arial" panose="020B0604020202020204" pitchFamily="34" charset="0"/>
              </a:rPr>
              <a:t>PRIMER CUATRIMESTRE 2023</a:t>
            </a:r>
          </a:p>
        </p:txBody>
      </p:sp>
      <p:sp>
        <p:nvSpPr>
          <p:cNvPr id="8" name="Título 1">
            <a:extLst>
              <a:ext uri="{FF2B5EF4-FFF2-40B4-BE49-F238E27FC236}">
                <a16:creationId xmlns:a16="http://schemas.microsoft.com/office/drawing/2014/main" id="{E40743F2-234A-4544-BBAC-8877FB423F76}"/>
              </a:ext>
            </a:extLst>
          </p:cNvPr>
          <p:cNvSpPr txBox="1">
            <a:spLocks/>
          </p:cNvSpPr>
          <p:nvPr/>
        </p:nvSpPr>
        <p:spPr>
          <a:xfrm>
            <a:off x="2019920" y="1566351"/>
            <a:ext cx="10351970" cy="2050048"/>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20000"/>
              </a:lnSpc>
            </a:pPr>
            <a:r>
              <a:rPr lang="es-GT" sz="16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lnSpc>
                <a:spcPct val="120000"/>
              </a:lnSpc>
              <a:spcBef>
                <a:spcPct val="0"/>
              </a:spcBef>
            </a:pPr>
            <a:r>
              <a:rPr lang="es-GT" sz="1600" b="1" dirty="0">
                <a:solidFill>
                  <a:srgbClr val="7DC7D9"/>
                </a:solidFill>
                <a:latin typeface="Arial" panose="020B0604020202020204" pitchFamily="34" charset="0"/>
                <a:cs typeface="Arial" panose="020B0604020202020204" pitchFamily="34" charset="0"/>
              </a:rPr>
              <a:t>Q. </a:t>
            </a:r>
            <a:r>
              <a:rPr lang="es-GT" sz="1600" b="1" dirty="0" smtClean="0">
                <a:solidFill>
                  <a:srgbClr val="7DC7D9"/>
                </a:solidFill>
                <a:latin typeface="Arial" panose="020B0604020202020204" pitchFamily="34" charset="0"/>
                <a:cs typeface="Arial" panose="020B0604020202020204" pitchFamily="34" charset="0"/>
              </a:rPr>
              <a:t>24,000.00</a:t>
            </a:r>
          </a:p>
          <a:p>
            <a:pPr algn="just">
              <a:lnSpc>
                <a:spcPct val="150000"/>
              </a:lnSpc>
            </a:pPr>
            <a:endParaRPr lang="es-GT" sz="500" b="0" dirty="0" smtClean="0">
              <a:solidFill>
                <a:schemeClr val="tx1"/>
              </a:solidFill>
              <a:latin typeface="Arial" panose="020B0604020202020204" pitchFamily="34" charset="0"/>
              <a:cs typeface="Arial" panose="020B0604020202020204" pitchFamily="34" charset="0"/>
            </a:endParaRPr>
          </a:p>
          <a:p>
            <a:pPr algn="just">
              <a:lnSpc>
                <a:spcPct val="120000"/>
              </a:lnSpc>
            </a:pPr>
            <a:r>
              <a:rPr lang="es-GT" sz="1600" b="0" dirty="0" smtClean="0">
                <a:solidFill>
                  <a:schemeClr val="tx1"/>
                </a:solidFill>
                <a:latin typeface="Arial" panose="020B0604020202020204" pitchFamily="34" charset="0"/>
                <a:cs typeface="Arial" panose="020B0604020202020204" pitchFamily="34" charset="0"/>
              </a:rPr>
              <a:t>Presupuesto </a:t>
            </a:r>
            <a:r>
              <a:rPr lang="es-GT" sz="1600" b="0" dirty="0">
                <a:solidFill>
                  <a:schemeClr val="tx1"/>
                </a:solidFill>
                <a:latin typeface="Arial" panose="020B0604020202020204" pitchFamily="34" charset="0"/>
                <a:cs typeface="Arial" panose="020B0604020202020204" pitchFamily="34" charset="0"/>
              </a:rPr>
              <a:t>utilizado al </a:t>
            </a:r>
            <a:r>
              <a:rPr lang="es-GT" sz="1600" u="sng" dirty="0">
                <a:solidFill>
                  <a:schemeClr val="tx1"/>
                </a:solidFill>
                <a:latin typeface="Arial" panose="020B0604020202020204" pitchFamily="34" charset="0"/>
                <a:cs typeface="Arial" panose="020B0604020202020204" pitchFamily="34" charset="0"/>
              </a:rPr>
              <a:t>P</a:t>
            </a:r>
            <a:r>
              <a:rPr lang="es-GT" sz="1600" u="sng" dirty="0" smtClean="0">
                <a:solidFill>
                  <a:schemeClr val="tx1"/>
                </a:solidFill>
                <a:latin typeface="Arial" panose="020B0604020202020204" pitchFamily="34" charset="0"/>
                <a:cs typeface="Arial" panose="020B0604020202020204" pitchFamily="34" charset="0"/>
              </a:rPr>
              <a:t>rimer </a:t>
            </a:r>
            <a:r>
              <a:rPr lang="es-GT" sz="1600" u="sng" dirty="0">
                <a:solidFill>
                  <a:schemeClr val="tx1"/>
                </a:solidFill>
                <a:latin typeface="Arial" panose="020B0604020202020204" pitchFamily="34" charset="0"/>
                <a:cs typeface="Arial" panose="020B0604020202020204" pitchFamily="34" charset="0"/>
              </a:rPr>
              <a:t>C</a:t>
            </a:r>
            <a:r>
              <a:rPr lang="es-GT" sz="1600" u="sng" dirty="0" smtClean="0">
                <a:solidFill>
                  <a:schemeClr val="tx1"/>
                </a:solidFill>
                <a:latin typeface="Arial" panose="020B0604020202020204" pitchFamily="34" charset="0"/>
                <a:cs typeface="Arial" panose="020B0604020202020204" pitchFamily="34" charset="0"/>
              </a:rPr>
              <a:t>uatrimestre 2023</a:t>
            </a:r>
            <a:r>
              <a:rPr lang="es-GT" sz="1600" dirty="0" smtClean="0">
                <a:solidFill>
                  <a:schemeClr val="tx1"/>
                </a:solidFill>
                <a:latin typeface="Arial" panose="020B0604020202020204" pitchFamily="34" charset="0"/>
                <a:cs typeface="Arial" panose="020B0604020202020204" pitchFamily="34" charset="0"/>
              </a:rPr>
              <a:t> </a:t>
            </a:r>
            <a:r>
              <a:rPr lang="es-GT" sz="1600" b="0" dirty="0">
                <a:solidFill>
                  <a:schemeClr val="tx1"/>
                </a:solidFill>
                <a:latin typeface="Arial" panose="020B0604020202020204" pitchFamily="34" charset="0"/>
                <a:cs typeface="Arial" panose="020B0604020202020204" pitchFamily="34" charset="0"/>
              </a:rPr>
              <a:t>para la inversión</a:t>
            </a:r>
          </a:p>
          <a:p>
            <a:pPr marL="0" lvl="1" algn="just">
              <a:lnSpc>
                <a:spcPct val="120000"/>
              </a:lnSpc>
              <a:spcBef>
                <a:spcPct val="0"/>
              </a:spcBef>
            </a:pPr>
            <a:r>
              <a:rPr lang="es-GT" sz="1600" b="1" dirty="0">
                <a:solidFill>
                  <a:srgbClr val="7DC7D9"/>
                </a:solidFill>
                <a:latin typeface="Arial" panose="020B0604020202020204" pitchFamily="34" charset="0"/>
                <a:cs typeface="Arial" panose="020B0604020202020204" pitchFamily="34" charset="0"/>
              </a:rPr>
              <a:t>Q. </a:t>
            </a:r>
            <a:r>
              <a:rPr lang="es-GT" sz="1600" b="1" dirty="0" smtClean="0">
                <a:solidFill>
                  <a:srgbClr val="7DC7D9"/>
                </a:solidFill>
                <a:latin typeface="Arial" panose="020B0604020202020204" pitchFamily="34" charset="0"/>
                <a:cs typeface="Arial" panose="020B0604020202020204" pitchFamily="34" charset="0"/>
              </a:rPr>
              <a:t>300.00</a:t>
            </a:r>
          </a:p>
          <a:p>
            <a:pPr algn="just">
              <a:lnSpc>
                <a:spcPct val="150000"/>
              </a:lnSpc>
            </a:pPr>
            <a:endParaRPr lang="es-GT" sz="800" b="0" dirty="0" smtClean="0">
              <a:solidFill>
                <a:schemeClr val="tx1"/>
              </a:solidFill>
              <a:latin typeface="Arial" panose="020B0604020202020204" pitchFamily="34" charset="0"/>
              <a:cs typeface="Arial" panose="020B0604020202020204" pitchFamily="34" charset="0"/>
            </a:endParaRPr>
          </a:p>
          <a:p>
            <a:pPr algn="just">
              <a:lnSpc>
                <a:spcPct val="120000"/>
              </a:lnSpc>
            </a:pPr>
            <a:r>
              <a:rPr lang="es-GT" sz="1600" b="0" dirty="0" smtClean="0">
                <a:solidFill>
                  <a:schemeClr val="tx1"/>
                </a:solidFill>
                <a:latin typeface="Arial" panose="020B0604020202020204" pitchFamily="34" charset="0"/>
                <a:cs typeface="Arial" panose="020B0604020202020204" pitchFamily="34" charset="0"/>
              </a:rPr>
              <a:t>Presupuesto </a:t>
            </a:r>
            <a:r>
              <a:rPr lang="es-GT" sz="1600" b="0" dirty="0">
                <a:solidFill>
                  <a:schemeClr val="tx1"/>
                </a:solidFill>
                <a:latin typeface="Arial" panose="020B0604020202020204" pitchFamily="34" charset="0"/>
                <a:cs typeface="Arial" panose="020B0604020202020204" pitchFamily="34" charset="0"/>
              </a:rPr>
              <a:t>pendiente de utilizar para la inversión</a:t>
            </a:r>
          </a:p>
          <a:p>
            <a:pPr marL="0" lvl="1" algn="just">
              <a:lnSpc>
                <a:spcPct val="120000"/>
              </a:lnSpc>
              <a:spcBef>
                <a:spcPct val="0"/>
              </a:spcBef>
            </a:pPr>
            <a:r>
              <a:rPr lang="es-GT" sz="1600" b="1" dirty="0">
                <a:solidFill>
                  <a:srgbClr val="7DC7D9"/>
                </a:solidFill>
                <a:latin typeface="Arial" panose="020B0604020202020204" pitchFamily="34" charset="0"/>
                <a:cs typeface="Arial" panose="020B0604020202020204" pitchFamily="34" charset="0"/>
              </a:rPr>
              <a:t>Q. </a:t>
            </a:r>
            <a:r>
              <a:rPr lang="es-GT" sz="1600" b="1" dirty="0" smtClean="0">
                <a:solidFill>
                  <a:srgbClr val="7DC7D9"/>
                </a:solidFill>
                <a:latin typeface="Arial" panose="020B0604020202020204" pitchFamily="34" charset="0"/>
                <a:cs typeface="Arial" panose="020B0604020202020204" pitchFamily="34" charset="0"/>
              </a:rPr>
              <a:t>23,700.00</a:t>
            </a:r>
            <a:endParaRPr lang="es-GT" sz="1600" b="1" dirty="0">
              <a:solidFill>
                <a:srgbClr val="7DC7D9"/>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E40743F2-234A-4544-BBAC-8877FB423F76}"/>
              </a:ext>
            </a:extLst>
          </p:cNvPr>
          <p:cNvSpPr txBox="1">
            <a:spLocks/>
          </p:cNvSpPr>
          <p:nvPr/>
        </p:nvSpPr>
        <p:spPr>
          <a:xfrm>
            <a:off x="8579001" y="979448"/>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a:latin typeface="Arial" panose="020B0604020202020204" pitchFamily="34" charset="0"/>
                <a:cs typeface="Arial" panose="020B0604020202020204" pitchFamily="34" charset="0"/>
              </a:rPr>
              <a:t/>
            </a:r>
            <a:br>
              <a:rPr lang="es-GT" sz="1600" b="0" dirty="0">
                <a:latin typeface="Arial" panose="020B0604020202020204" pitchFamily="34" charset="0"/>
                <a:cs typeface="Arial" panose="020B0604020202020204" pitchFamily="34" charset="0"/>
              </a:rPr>
            </a:br>
            <a:r>
              <a:rPr lang="es-GT" sz="1600" b="0" dirty="0">
                <a:latin typeface="Arial" panose="020B0604020202020204" pitchFamily="34" charset="0"/>
                <a:cs typeface="Arial" panose="020B0604020202020204" pitchFamily="34" charset="0"/>
              </a:rPr>
              <a:t>Para la </a:t>
            </a:r>
            <a:r>
              <a:rPr lang="es-GT"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 </a:t>
            </a:r>
            <a:r>
              <a:rPr lang="es-GT" sz="1600" dirty="0" smtClean="0">
                <a:solidFill>
                  <a:srgbClr val="7DC7D9"/>
                </a:solidFill>
                <a:latin typeface="Arial" panose="020B0604020202020204" pitchFamily="34" charset="0"/>
                <a:cs typeface="Arial" panose="020B0604020202020204" pitchFamily="34" charset="0"/>
              </a:rPr>
              <a:t>0.21%</a:t>
            </a:r>
            <a:r>
              <a:rPr lang="es-GT" sz="1600" b="0" dirty="0" smtClean="0">
                <a:latin typeface="Arial" panose="020B0604020202020204" pitchFamily="34" charset="0"/>
                <a:cs typeface="Arial" panose="020B0604020202020204" pitchFamily="34" charset="0"/>
              </a:rPr>
              <a:t> </a:t>
            </a:r>
            <a:r>
              <a:rPr lang="es-GT" sz="1600" b="0" dirty="0" smtClean="0">
                <a:solidFill>
                  <a:schemeClr val="tx1"/>
                </a:solidFill>
                <a:latin typeface="Arial" panose="020B0604020202020204" pitchFamily="34" charset="0"/>
                <a:cs typeface="Arial" panose="020B0604020202020204" pitchFamily="34" charset="0"/>
              </a:rPr>
              <a:t>del </a:t>
            </a:r>
            <a:r>
              <a:rPr lang="es-GT" sz="1600" b="0" dirty="0">
                <a:solidFill>
                  <a:schemeClr val="tx1"/>
                </a:solidFill>
                <a:latin typeface="Arial" panose="020B0604020202020204" pitchFamily="34" charset="0"/>
                <a:cs typeface="Arial" panose="020B0604020202020204" pitchFamily="34" charset="0"/>
              </a:rPr>
              <a:t>total </a:t>
            </a:r>
            <a:r>
              <a:rPr lang="es-GT" sz="1600" b="0" dirty="0" smtClean="0">
                <a:solidFill>
                  <a:schemeClr val="tx1"/>
                </a:solidFill>
                <a:latin typeface="Arial" panose="020B0604020202020204" pitchFamily="34" charset="0"/>
                <a:cs typeface="Arial" panose="020B0604020202020204" pitchFamily="34" charset="0"/>
              </a:rPr>
              <a:t>de su presupuesto.</a:t>
            </a:r>
            <a:endParaRPr lang="es-GT" sz="1600" b="0" dirty="0">
              <a:solidFill>
                <a:schemeClr val="accent1">
                  <a:lumMod val="50000"/>
                </a:schemeClr>
              </a:solidFill>
              <a:latin typeface="Arial" panose="020B0604020202020204" pitchFamily="34" charset="0"/>
              <a:cs typeface="Arial" panose="020B0604020202020204" pitchFamily="34" charset="0"/>
            </a:endParaRPr>
          </a:p>
        </p:txBody>
      </p:sp>
      <p:sp>
        <p:nvSpPr>
          <p:cNvPr id="12" name="Título 1">
            <a:extLst>
              <a:ext uri="{FF2B5EF4-FFF2-40B4-BE49-F238E27FC236}">
                <a16:creationId xmlns:a16="http://schemas.microsoft.com/office/drawing/2014/main" id="{E40743F2-234A-4544-BBAC-8877FB423F76}"/>
              </a:ext>
            </a:extLst>
          </p:cNvPr>
          <p:cNvSpPr txBox="1">
            <a:spLocks/>
          </p:cNvSpPr>
          <p:nvPr/>
        </p:nvSpPr>
        <p:spPr>
          <a:xfrm>
            <a:off x="1984410" y="3777483"/>
            <a:ext cx="8666074" cy="2661804"/>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600" b="0" dirty="0">
                <a:solidFill>
                  <a:schemeClr val="tx1"/>
                </a:solidFill>
                <a:latin typeface="Arial" panose="020B0604020202020204" pitchFamily="34" charset="0"/>
                <a:cs typeface="Arial" panose="020B0604020202020204" pitchFamily="34" charset="0"/>
              </a:rPr>
              <a:t>Presupuesto vigente total para la inversión</a:t>
            </a:r>
          </a:p>
          <a:p>
            <a:pPr marL="0" lvl="1" algn="just">
              <a:spcBef>
                <a:spcPct val="0"/>
              </a:spcBef>
            </a:pPr>
            <a:r>
              <a:rPr lang="es-GT" sz="1600" b="1" dirty="0">
                <a:solidFill>
                  <a:srgbClr val="7DC7D9"/>
                </a:solidFill>
                <a:latin typeface="Arial" panose="020B0604020202020204" pitchFamily="34" charset="0"/>
                <a:cs typeface="Arial" panose="020B0604020202020204" pitchFamily="34" charset="0"/>
              </a:rPr>
              <a:t>Q. </a:t>
            </a:r>
            <a:r>
              <a:rPr lang="es-GT" sz="1600" b="1" dirty="0" smtClean="0">
                <a:solidFill>
                  <a:srgbClr val="7DC7D9"/>
                </a:solidFill>
                <a:latin typeface="Arial" panose="020B0604020202020204" pitchFamily="34" charset="0"/>
                <a:cs typeface="Arial" panose="020B0604020202020204" pitchFamily="34" charset="0"/>
              </a:rPr>
              <a:t>130,191.00</a:t>
            </a:r>
          </a:p>
          <a:p>
            <a:pPr marL="0" lvl="1" algn="just">
              <a:spcBef>
                <a:spcPct val="0"/>
              </a:spcBef>
            </a:pPr>
            <a:endParaRPr lang="es-GT" sz="9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100" b="0" dirty="0">
              <a:solidFill>
                <a:schemeClr val="tx1"/>
              </a:solidFill>
              <a:latin typeface="Arial" panose="020B0604020202020204" pitchFamily="34" charset="0"/>
              <a:cs typeface="Arial" panose="020B0604020202020204" pitchFamily="34" charset="0"/>
            </a:endParaRPr>
          </a:p>
          <a:p>
            <a:pPr algn="just">
              <a:lnSpc>
                <a:spcPct val="100000"/>
              </a:lnSpc>
            </a:pPr>
            <a:r>
              <a:rPr lang="es-GT" sz="1600" b="0" dirty="0">
                <a:solidFill>
                  <a:schemeClr val="tx1"/>
                </a:solidFill>
                <a:latin typeface="Arial" panose="020B0604020202020204" pitchFamily="34" charset="0"/>
                <a:cs typeface="Arial" panose="020B0604020202020204" pitchFamily="34" charset="0"/>
              </a:rPr>
              <a:t>Presupuesto utilizado al </a:t>
            </a:r>
            <a:r>
              <a:rPr lang="es-GT" sz="1600" u="sng" dirty="0" smtClean="0">
                <a:solidFill>
                  <a:schemeClr val="tx1"/>
                </a:solidFill>
                <a:latin typeface="Arial" panose="020B0604020202020204" pitchFamily="34" charset="0"/>
                <a:cs typeface="Arial" panose="020B0604020202020204" pitchFamily="34" charset="0"/>
              </a:rPr>
              <a:t>Primer Cuatrimestre 2023</a:t>
            </a:r>
            <a:r>
              <a:rPr lang="es-GT" sz="1600" dirty="0" smtClean="0">
                <a:solidFill>
                  <a:schemeClr val="tx1"/>
                </a:solidFill>
                <a:latin typeface="Arial" panose="020B0604020202020204" pitchFamily="34" charset="0"/>
                <a:cs typeface="Arial" panose="020B0604020202020204" pitchFamily="34" charset="0"/>
              </a:rPr>
              <a:t> </a:t>
            </a:r>
            <a:r>
              <a:rPr lang="es-GT" sz="1600" b="0" dirty="0">
                <a:solidFill>
                  <a:schemeClr val="tx1"/>
                </a:solidFill>
                <a:latin typeface="Arial" panose="020B0604020202020204" pitchFamily="34" charset="0"/>
                <a:cs typeface="Arial" panose="020B0604020202020204" pitchFamily="34" charset="0"/>
              </a:rPr>
              <a:t>para la inversión</a:t>
            </a:r>
          </a:p>
          <a:p>
            <a:pPr marL="0" lvl="1" algn="just">
              <a:spcBef>
                <a:spcPct val="0"/>
              </a:spcBef>
            </a:pPr>
            <a:r>
              <a:rPr lang="es-GT" sz="1600" b="1" dirty="0">
                <a:solidFill>
                  <a:srgbClr val="7DC7D9"/>
                </a:solidFill>
                <a:latin typeface="Arial" panose="020B0604020202020204" pitchFamily="34" charset="0"/>
                <a:cs typeface="Arial" panose="020B0604020202020204" pitchFamily="34" charset="0"/>
              </a:rPr>
              <a:t>Q. </a:t>
            </a:r>
            <a:r>
              <a:rPr lang="es-GT" sz="1600" b="1" dirty="0" smtClean="0">
                <a:solidFill>
                  <a:srgbClr val="7DC7D9"/>
                </a:solidFill>
                <a:latin typeface="Arial" panose="020B0604020202020204" pitchFamily="34" charset="0"/>
                <a:cs typeface="Arial" panose="020B0604020202020204" pitchFamily="34" charset="0"/>
              </a:rPr>
              <a:t>19,395.00   </a:t>
            </a:r>
          </a:p>
          <a:p>
            <a:pPr marL="0" lvl="1" algn="just">
              <a:spcBef>
                <a:spcPct val="0"/>
              </a:spcBef>
            </a:pPr>
            <a:endParaRPr lang="es-GT" sz="900" b="1" dirty="0">
              <a:solidFill>
                <a:srgbClr val="0070C0"/>
              </a:solidFill>
              <a:latin typeface="Arial" panose="020B0604020202020204" pitchFamily="34" charset="0"/>
              <a:cs typeface="Arial" panose="020B0604020202020204" pitchFamily="34" charset="0"/>
            </a:endParaRPr>
          </a:p>
          <a:p>
            <a:pPr algn="just">
              <a:lnSpc>
                <a:spcPct val="150000"/>
              </a:lnSpc>
            </a:pPr>
            <a:endParaRPr lang="es-GT" sz="200" b="0" dirty="0">
              <a:solidFill>
                <a:schemeClr val="tx1"/>
              </a:solidFill>
              <a:latin typeface="Arial" panose="020B0604020202020204" pitchFamily="34" charset="0"/>
              <a:cs typeface="Arial" panose="020B0604020202020204" pitchFamily="34" charset="0"/>
            </a:endParaRPr>
          </a:p>
          <a:p>
            <a:pPr algn="just">
              <a:lnSpc>
                <a:spcPct val="100000"/>
              </a:lnSpc>
            </a:pPr>
            <a:r>
              <a:rPr lang="es-GT" sz="1600" b="0" dirty="0">
                <a:solidFill>
                  <a:schemeClr val="tx1"/>
                </a:solidFill>
                <a:latin typeface="Arial" panose="020B0604020202020204" pitchFamily="34" charset="0"/>
                <a:cs typeface="Arial" panose="020B0604020202020204" pitchFamily="34" charset="0"/>
              </a:rPr>
              <a:t>Presupuesto pendiente de utilizar para la inversión</a:t>
            </a:r>
          </a:p>
          <a:p>
            <a:pPr marL="0" lvl="1" algn="just">
              <a:spcBef>
                <a:spcPct val="0"/>
              </a:spcBef>
            </a:pPr>
            <a:r>
              <a:rPr lang="es-GT" sz="1600" b="1" dirty="0" smtClean="0">
                <a:solidFill>
                  <a:srgbClr val="7DC7D9"/>
                </a:solidFill>
                <a:latin typeface="Arial" panose="020B0604020202020204" pitchFamily="34" charset="0"/>
                <a:cs typeface="Arial" panose="020B0604020202020204" pitchFamily="34" charset="0"/>
              </a:rPr>
              <a:t>Q. 110,796.00</a:t>
            </a:r>
            <a:endParaRPr lang="es-GT" sz="1600" b="1" dirty="0">
              <a:solidFill>
                <a:srgbClr val="7DC7D9"/>
              </a:solidFill>
              <a:latin typeface="Arial" panose="020B0604020202020204" pitchFamily="34" charset="0"/>
              <a:cs typeface="Arial" panose="020B0604020202020204" pitchFamily="34" charset="0"/>
            </a:endParaRPr>
          </a:p>
        </p:txBody>
      </p:sp>
      <p:sp>
        <p:nvSpPr>
          <p:cNvPr id="13" name="Título 1">
            <a:extLst>
              <a:ext uri="{FF2B5EF4-FFF2-40B4-BE49-F238E27FC236}">
                <a16:creationId xmlns:a16="http://schemas.microsoft.com/office/drawing/2014/main" id="{67D0DB10-AE31-47D2-A485-453D2186D26D}"/>
              </a:ext>
            </a:extLst>
          </p:cNvPr>
          <p:cNvSpPr txBox="1">
            <a:spLocks/>
          </p:cNvSpPr>
          <p:nvPr/>
        </p:nvSpPr>
        <p:spPr>
          <a:xfrm>
            <a:off x="2098688" y="1287538"/>
            <a:ext cx="6257013" cy="321798"/>
          </a:xfrm>
          <a:prstGeom prst="rect">
            <a:avLst/>
          </a:prstGeom>
          <a:solidFill>
            <a:schemeClr val="accent5">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ítulo 1">
            <a:extLst>
              <a:ext uri="{FF2B5EF4-FFF2-40B4-BE49-F238E27FC236}">
                <a16:creationId xmlns:a16="http://schemas.microsoft.com/office/drawing/2014/main" id="{67D0DB10-AE31-47D2-A485-453D2186D26D}"/>
              </a:ext>
            </a:extLst>
          </p:cNvPr>
          <p:cNvSpPr txBox="1">
            <a:spLocks/>
          </p:cNvSpPr>
          <p:nvPr/>
        </p:nvSpPr>
        <p:spPr>
          <a:xfrm>
            <a:off x="2063178" y="3863585"/>
            <a:ext cx="6257013" cy="321798"/>
          </a:xfrm>
          <a:prstGeom prst="rect">
            <a:avLst/>
          </a:prstGeom>
          <a:solidFill>
            <a:srgbClr val="00B0F0"/>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de Asuntos Municipales</a:t>
            </a:r>
            <a:endParaRPr lang="es-G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ítulo 1">
            <a:extLst>
              <a:ext uri="{FF2B5EF4-FFF2-40B4-BE49-F238E27FC236}">
                <a16:creationId xmlns:a16="http://schemas.microsoft.com/office/drawing/2014/main" id="{E40743F2-234A-4544-BBAC-8877FB423F76}"/>
              </a:ext>
            </a:extLst>
          </p:cNvPr>
          <p:cNvSpPr txBox="1">
            <a:spLocks/>
          </p:cNvSpPr>
          <p:nvPr/>
        </p:nvSpPr>
        <p:spPr>
          <a:xfrm>
            <a:off x="8618753" y="3789547"/>
            <a:ext cx="3327219" cy="2423886"/>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1600" b="0" dirty="0" smtClean="0">
                <a:latin typeface="Arial" panose="020B0604020202020204" pitchFamily="34" charset="0"/>
                <a:cs typeface="Arial" panose="020B0604020202020204" pitchFamily="34" charset="0"/>
              </a:rPr>
              <a:t>Para </a:t>
            </a:r>
            <a:r>
              <a:rPr lang="es-GT" sz="1600" b="0" dirty="0">
                <a:latin typeface="Arial" panose="020B0604020202020204" pitchFamily="34" charset="0"/>
                <a:cs typeface="Arial" panose="020B0604020202020204" pitchFamily="34" charset="0"/>
              </a:rPr>
              <a:t>la </a:t>
            </a:r>
            <a:r>
              <a:rPr lang="es-GT"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a:t>
            </a:r>
            <a:r>
              <a:rPr lang="es-GT" sz="1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t>
            </a:r>
            <a:r>
              <a:rPr lang="es-GT"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Asuntos Municipales </a:t>
            </a:r>
            <a:r>
              <a:rPr lang="es-GT" sz="1600" b="0" dirty="0" smtClean="0">
                <a:solidFill>
                  <a:schemeClr val="tx1"/>
                </a:solidFill>
                <a:latin typeface="Arial" panose="020B0604020202020204" pitchFamily="34" charset="0"/>
                <a:cs typeface="Arial" panose="020B0604020202020204" pitchFamily="34" charset="0"/>
              </a:rPr>
              <a:t>este rubro constituye el </a:t>
            </a:r>
            <a:r>
              <a:rPr lang="es-GT" sz="1600" dirty="0" smtClean="0">
                <a:solidFill>
                  <a:srgbClr val="7DC7D9"/>
                </a:solidFill>
                <a:latin typeface="Arial" panose="020B0604020202020204" pitchFamily="34" charset="0"/>
                <a:cs typeface="Arial" panose="020B0604020202020204" pitchFamily="34" charset="0"/>
              </a:rPr>
              <a:t>2.60%</a:t>
            </a:r>
            <a:r>
              <a:rPr lang="es-GT" sz="1600" dirty="0" smtClean="0">
                <a:latin typeface="Arial" panose="020B0604020202020204" pitchFamily="34" charset="0"/>
                <a:cs typeface="Arial" panose="020B0604020202020204" pitchFamily="34" charset="0"/>
              </a:rPr>
              <a:t> </a:t>
            </a:r>
            <a:r>
              <a:rPr lang="es-GT" sz="1600" b="0" dirty="0" smtClean="0">
                <a:solidFill>
                  <a:schemeClr val="tx1"/>
                </a:solidFill>
                <a:latin typeface="Arial" panose="020B0604020202020204" pitchFamily="34" charset="0"/>
                <a:cs typeface="Arial" panose="020B0604020202020204" pitchFamily="34" charset="0"/>
              </a:rPr>
              <a:t>del </a:t>
            </a:r>
            <a:r>
              <a:rPr lang="es-GT" sz="1600" b="0" dirty="0">
                <a:solidFill>
                  <a:schemeClr val="tx1"/>
                </a:solidFill>
                <a:latin typeface="Arial" panose="020B0604020202020204" pitchFamily="34" charset="0"/>
                <a:cs typeface="Arial" panose="020B0604020202020204" pitchFamily="34" charset="0"/>
              </a:rPr>
              <a:t>total </a:t>
            </a:r>
            <a:r>
              <a:rPr lang="es-GT" sz="1600" b="0" dirty="0" smtClean="0">
                <a:solidFill>
                  <a:schemeClr val="tx1"/>
                </a:solidFill>
                <a:latin typeface="Arial" panose="020B0604020202020204" pitchFamily="34" charset="0"/>
                <a:cs typeface="Arial" panose="020B0604020202020204" pitchFamily="34" charset="0"/>
              </a:rPr>
              <a:t>de su presupuesto.</a:t>
            </a:r>
            <a:endParaRPr lang="es-GT" sz="1600" b="0" dirty="0">
              <a:solidFill>
                <a:schemeClr val="accent1">
                  <a:lumMod val="50000"/>
                </a:schemeClr>
              </a:solidFill>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34" y="1396271"/>
            <a:ext cx="1690344" cy="1547999"/>
          </a:xfrm>
          <a:prstGeom prst="rect">
            <a:avLst/>
          </a:prstGeom>
        </p:spPr>
      </p:pic>
      <p:pic>
        <p:nvPicPr>
          <p:cNvPr id="17" name="Imagen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52" y="3906941"/>
            <a:ext cx="1718625" cy="1172788"/>
          </a:xfrm>
          <a:prstGeom prst="rect">
            <a:avLst/>
          </a:prstGeom>
        </p:spPr>
      </p:pic>
    </p:spTree>
    <p:extLst>
      <p:ext uri="{BB962C8B-B14F-4D97-AF65-F5344CB8AC3E}">
        <p14:creationId xmlns:p14="http://schemas.microsoft.com/office/powerpoint/2010/main" val="1281798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5" name="Título 1">
            <a:extLst>
              <a:ext uri="{FF2B5EF4-FFF2-40B4-BE49-F238E27FC236}">
                <a16:creationId xmlns:a16="http://schemas.microsoft.com/office/drawing/2014/main" id="{90AF8DF5-30AD-9AB6-C087-FB578289AA80}"/>
              </a:ext>
            </a:extLst>
          </p:cNvPr>
          <p:cNvSpPr txBox="1">
            <a:spLocks/>
          </p:cNvSpPr>
          <p:nvPr/>
        </p:nvSpPr>
        <p:spPr>
          <a:xfrm>
            <a:off x="439271" y="754012"/>
            <a:ext cx="10933024"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s-GT" sz="2800" b="1" dirty="0">
                <a:latin typeface="Arial" panose="020B0604020202020204" pitchFamily="34" charset="0"/>
                <a:cs typeface="Arial" panose="020B0604020202020204" pitchFamily="34" charset="0"/>
              </a:rPr>
              <a:t>¿</a:t>
            </a:r>
            <a:r>
              <a:rPr lang="es-GT" sz="1000" b="1" dirty="0">
                <a:latin typeface="Arial" panose="020B0604020202020204" pitchFamily="34" charset="0"/>
                <a:cs typeface="Arial" panose="020B0604020202020204" pitchFamily="34" charset="0"/>
              </a:rPr>
              <a:t> </a:t>
            </a:r>
            <a:r>
              <a:rPr lang="es-GT" sz="2800" b="1" dirty="0">
                <a:latin typeface="Arial" panose="020B0604020202020204" pitchFamily="34" charset="0"/>
                <a:cs typeface="Arial" panose="020B0604020202020204" pitchFamily="34" charset="0"/>
              </a:rPr>
              <a:t>QUE FINALIDADES ATIENDE </a:t>
            </a:r>
            <a:r>
              <a:rPr lang="es-MX" sz="2800" b="1" dirty="0">
                <a:latin typeface="Arial" panose="020B0604020202020204" pitchFamily="34" charset="0"/>
                <a:cs typeface="Arial" panose="020B0604020202020204" pitchFamily="34" charset="0"/>
              </a:rPr>
              <a:t>LA SECRETARÍA GENERAL DE LA PRESIDENCIA DE LA </a:t>
            </a:r>
            <a:r>
              <a:rPr lang="es-MX" sz="2800" b="1" dirty="0" smtClean="0">
                <a:latin typeface="Arial" panose="020B0604020202020204" pitchFamily="34" charset="0"/>
                <a:cs typeface="Arial" panose="020B0604020202020204" pitchFamily="34" charset="0"/>
              </a:rPr>
              <a:t>REPÚBLICA?</a:t>
            </a:r>
            <a:endParaRPr lang="es-GT" sz="2800" b="1"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7E05D628-EB45-7A92-CE7E-E2C2FB97F0D9}"/>
              </a:ext>
            </a:extLst>
          </p:cNvPr>
          <p:cNvSpPr txBox="1">
            <a:spLocks/>
          </p:cNvSpPr>
          <p:nvPr/>
        </p:nvSpPr>
        <p:spPr>
          <a:xfrm>
            <a:off x="439271" y="1514619"/>
            <a:ext cx="10933024" cy="5238750"/>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rgbClr val="2F5496"/>
                </a:solidFill>
                <a:latin typeface="Arial" panose="020B0604020202020204" pitchFamily="34" charset="0"/>
                <a:cs typeface="Arial" panose="020B0604020202020204" pitchFamily="34" charset="0"/>
              </a:rPr>
              <a:t>De acuerdo con el Manual de Clasificaciones Presupuestarias para el Sector Público de Guatemala, la </a:t>
            </a:r>
            <a:r>
              <a:rPr lang="es-GT" sz="2000" b="0" dirty="0" smtClean="0">
                <a:solidFill>
                  <a:srgbClr val="2F5496"/>
                </a:solidFill>
                <a:latin typeface="Arial" panose="020B0604020202020204" pitchFamily="34" charset="0"/>
                <a:cs typeface="Arial" panose="020B0604020202020204" pitchFamily="34" charset="0"/>
              </a:rPr>
              <a:t>finalidad </a:t>
            </a:r>
            <a:r>
              <a:rPr lang="es-GT" sz="2000" b="0" dirty="0">
                <a:solidFill>
                  <a:srgbClr val="2F5496"/>
                </a:solidFill>
                <a:latin typeface="Arial" panose="020B0604020202020204" pitchFamily="34" charset="0"/>
                <a:cs typeface="Arial" panose="020B0604020202020204" pitchFamily="34" charset="0"/>
              </a:rPr>
              <a:t>que se atiende es Servicios Públicos Generales con un </a:t>
            </a:r>
            <a:r>
              <a:rPr lang="es-GT" sz="2000" dirty="0">
                <a:solidFill>
                  <a:srgbClr val="2F5496"/>
                </a:solidFill>
                <a:latin typeface="Arial" panose="020B0604020202020204" pitchFamily="34" charset="0"/>
                <a:cs typeface="Arial" panose="020B0604020202020204" pitchFamily="34" charset="0"/>
              </a:rPr>
              <a:t>100%</a:t>
            </a:r>
            <a:r>
              <a:rPr lang="es-GT" sz="2000" b="0" dirty="0">
                <a:solidFill>
                  <a:srgbClr val="2F5496"/>
                </a:solidFill>
                <a:latin typeface="Arial" panose="020B0604020202020204" pitchFamily="34" charset="0"/>
                <a:cs typeface="Arial" panose="020B0604020202020204" pitchFamily="34" charset="0"/>
              </a:rPr>
              <a:t> del presupuesto total de la Secretaría General de la Presidencia de la </a:t>
            </a:r>
            <a:r>
              <a:rPr lang="es-GT" sz="2000" b="0" dirty="0" smtClean="0">
                <a:solidFill>
                  <a:srgbClr val="2F5496"/>
                </a:solidFill>
                <a:latin typeface="Arial" panose="020B0604020202020204" pitchFamily="34" charset="0"/>
                <a:cs typeface="Arial" panose="020B0604020202020204" pitchFamily="34" charset="0"/>
              </a:rPr>
              <a:t>República, Comisión Presidencial </a:t>
            </a:r>
            <a:r>
              <a:rPr lang="es-GT" sz="2000" b="0" dirty="0">
                <a:solidFill>
                  <a:srgbClr val="2F5496"/>
                </a:solidFill>
                <a:latin typeface="Arial" panose="020B0604020202020204" pitchFamily="34" charset="0"/>
                <a:cs typeface="Arial" panose="020B0604020202020204" pitchFamily="34" charset="0"/>
              </a:rPr>
              <a:t>Contra la Corrupción </a:t>
            </a:r>
            <a:r>
              <a:rPr lang="es-GT" sz="2000" b="0" dirty="0" smtClean="0">
                <a:solidFill>
                  <a:srgbClr val="2F5496"/>
                </a:solidFill>
                <a:latin typeface="Arial" panose="020B0604020202020204" pitchFamily="34" charset="0"/>
                <a:cs typeface="Arial" panose="020B0604020202020204" pitchFamily="34" charset="0"/>
              </a:rPr>
              <a:t>y </a:t>
            </a:r>
            <a:r>
              <a:rPr lang="es-GT" sz="2000" b="0" dirty="0">
                <a:solidFill>
                  <a:srgbClr val="2F5496"/>
                </a:solidFill>
                <a:latin typeface="Arial" panose="020B0604020202020204" pitchFamily="34" charset="0"/>
                <a:cs typeface="Arial" panose="020B0604020202020204" pitchFamily="34" charset="0"/>
              </a:rPr>
              <a:t>Comisión </a:t>
            </a:r>
            <a:r>
              <a:rPr lang="es-GT" sz="2000" b="0" dirty="0" smtClean="0">
                <a:solidFill>
                  <a:srgbClr val="2F5496"/>
                </a:solidFill>
                <a:latin typeface="Arial" panose="020B0604020202020204" pitchFamily="34" charset="0"/>
                <a:cs typeface="Arial" panose="020B0604020202020204" pitchFamily="34" charset="0"/>
              </a:rPr>
              <a:t>Presidencial de Asuntos </a:t>
            </a:r>
            <a:r>
              <a:rPr lang="es-GT" sz="2000" b="0" dirty="0">
                <a:solidFill>
                  <a:srgbClr val="2F5496"/>
                </a:solidFill>
                <a:latin typeface="Arial" panose="020B0604020202020204" pitchFamily="34" charset="0"/>
                <a:cs typeface="Arial" panose="020B0604020202020204" pitchFamily="34" charset="0"/>
              </a:rPr>
              <a:t>Municipales.</a:t>
            </a:r>
          </a:p>
          <a:p>
            <a:endParaRPr lang="es-GT" sz="2000" b="0" dirty="0">
              <a:solidFill>
                <a:srgbClr val="2F5496"/>
              </a:solidFill>
              <a:latin typeface="Arial" panose="020B0604020202020204" pitchFamily="34" charset="0"/>
              <a:cs typeface="Arial" panose="020B0604020202020204" pitchFamily="34" charset="0"/>
            </a:endParaRPr>
          </a:p>
          <a:p>
            <a:r>
              <a:rPr lang="es-GT" sz="2000" b="0" dirty="0">
                <a:solidFill>
                  <a:srgbClr val="2F5496"/>
                </a:solidFill>
                <a:latin typeface="Arial" panose="020B0604020202020204" pitchFamily="34" charset="0"/>
                <a:cs typeface="Arial" panose="020B0604020202020204" pitchFamily="34" charset="0"/>
              </a:rPr>
              <a:t/>
            </a:r>
            <a:br>
              <a:rPr lang="es-GT" sz="2000" b="0" dirty="0">
                <a:solidFill>
                  <a:srgbClr val="2F5496"/>
                </a:solidFill>
                <a:latin typeface="Arial" panose="020B0604020202020204" pitchFamily="34" charset="0"/>
                <a:cs typeface="Arial" panose="020B0604020202020204" pitchFamily="34" charset="0"/>
              </a:rPr>
            </a:br>
            <a:endParaRPr lang="es-GT" sz="2000" b="0" dirty="0">
              <a:solidFill>
                <a:srgbClr val="2F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223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18" name="Título 1">
            <a:extLst>
              <a:ext uri="{FF2B5EF4-FFF2-40B4-BE49-F238E27FC236}">
                <a16:creationId xmlns:a16="http://schemas.microsoft.com/office/drawing/2014/main" id="{90AF8DF5-30AD-9AB6-C087-FB578289AA80}"/>
              </a:ext>
            </a:extLst>
          </p:cNvPr>
          <p:cNvSpPr txBox="1">
            <a:spLocks/>
          </p:cNvSpPr>
          <p:nvPr/>
        </p:nvSpPr>
        <p:spPr>
          <a:xfrm>
            <a:off x="495010" y="263769"/>
            <a:ext cx="11032982" cy="12416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EJECUCIÓN PRESUPUESTARIA </a:t>
            </a:r>
            <a:r>
              <a:rPr lang="es-GT" sz="2800" b="1" dirty="0" smtClean="0">
                <a:latin typeface="Arial" panose="020B0604020202020204" pitchFamily="34" charset="0"/>
                <a:cs typeface="Arial" panose="020B0604020202020204" pitchFamily="34" charset="0"/>
              </a:rPr>
              <a:t> DE SECRETARÍA GENERAL DE LA PRESIDENCIA DE LA REPÚBLICA POR </a:t>
            </a:r>
            <a:r>
              <a:rPr lang="es-GT" sz="2800" b="1" dirty="0">
                <a:latin typeface="Arial" panose="020B0604020202020204" pitchFamily="34" charset="0"/>
                <a:cs typeface="Arial" panose="020B0604020202020204" pitchFamily="34" charset="0"/>
              </a:rPr>
              <a:t>FINALIDAD </a:t>
            </a:r>
            <a:endParaRPr lang="es-GT" sz="2800" b="1" dirty="0" smtClean="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smtClean="0">
                <a:latin typeface="Arial" panose="020B0604020202020204" pitchFamily="34" charset="0"/>
                <a:cs typeface="Arial" panose="020B0604020202020204" pitchFamily="34" charset="0"/>
              </a:rPr>
              <a:t>AL PRIMER </a:t>
            </a:r>
            <a:r>
              <a:rPr lang="es-GT" sz="2800" b="1" dirty="0">
                <a:latin typeface="Arial" panose="020B0604020202020204" pitchFamily="34" charset="0"/>
                <a:cs typeface="Arial" panose="020B0604020202020204" pitchFamily="34" charset="0"/>
              </a:rPr>
              <a:t>CUATRIMESTRE </a:t>
            </a:r>
            <a:r>
              <a:rPr lang="es-GT" sz="2800" b="1" dirty="0" smtClean="0">
                <a:latin typeface="Arial" panose="020B0604020202020204" pitchFamily="34" charset="0"/>
                <a:cs typeface="Arial" panose="020B0604020202020204" pitchFamily="34" charset="0"/>
              </a:rPr>
              <a:t>2023</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graphicFrame>
        <p:nvGraphicFramePr>
          <p:cNvPr id="19" name="Gráfico 18">
            <a:extLst>
              <a:ext uri="{FF2B5EF4-FFF2-40B4-BE49-F238E27FC236}">
                <a16:creationId xmlns:a16="http://schemas.microsoft.com/office/drawing/2014/main" id="{B78277C6-A84A-4603-A315-C3389A552752}"/>
              </a:ext>
            </a:extLst>
          </p:cNvPr>
          <p:cNvGraphicFramePr>
            <a:graphicFrameLocks/>
          </p:cNvGraphicFramePr>
          <p:nvPr>
            <p:extLst>
              <p:ext uri="{D42A27DB-BD31-4B8C-83A1-F6EECF244321}">
                <p14:modId xmlns:p14="http://schemas.microsoft.com/office/powerpoint/2010/main" val="2896466208"/>
              </p:ext>
            </p:extLst>
          </p:nvPr>
        </p:nvGraphicFramePr>
        <p:xfrm>
          <a:off x="841972" y="1329603"/>
          <a:ext cx="10339058" cy="4817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áfico 19">
            <a:extLst>
              <a:ext uri="{FF2B5EF4-FFF2-40B4-BE49-F238E27FC236}">
                <a16:creationId xmlns:a16="http://schemas.microsoft.com/office/drawing/2014/main" id="{B78277C6-A84A-4603-A315-C3389A552752}"/>
              </a:ext>
            </a:extLst>
          </p:cNvPr>
          <p:cNvGraphicFramePr>
            <a:graphicFrameLocks/>
          </p:cNvGraphicFramePr>
          <p:nvPr>
            <p:extLst>
              <p:ext uri="{D42A27DB-BD31-4B8C-83A1-F6EECF244321}">
                <p14:modId xmlns:p14="http://schemas.microsoft.com/office/powerpoint/2010/main" val="4007258842"/>
              </p:ext>
            </p:extLst>
          </p:nvPr>
        </p:nvGraphicFramePr>
        <p:xfrm>
          <a:off x="2046557" y="2219417"/>
          <a:ext cx="8233785" cy="37329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900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637272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0" y="1079602"/>
            <a:ext cx="6359934" cy="707846"/>
          </a:xfrm>
          <a:prstGeom prst="rect">
            <a:avLst/>
          </a:prstGeom>
          <a:noFill/>
          <a:ln>
            <a:noFill/>
          </a:ln>
        </p:spPr>
        <p:txBody>
          <a:bodyPr spcFirstLastPara="1" wrap="square" lIns="91425" tIns="45700" rIns="91425" bIns="45700" anchor="t" anchorCtr="0">
            <a:spAutoFit/>
          </a:bodyPr>
          <a:lstStyle/>
          <a:p>
            <a:pPr lvl="0"/>
            <a:r>
              <a:rPr lang="es-MX" sz="2000" dirty="0">
                <a:solidFill>
                  <a:schemeClr val="lt1"/>
                </a:solidFill>
                <a:latin typeface="Montserrat"/>
                <a:ea typeface="Montserrat"/>
                <a:cs typeface="Montserrat"/>
                <a:sym typeface="Montserrat"/>
              </a:rPr>
              <a:t>PRINCIPALES FUNCIONES DE </a:t>
            </a:r>
            <a:r>
              <a:rPr lang="es-MX" sz="2000" dirty="0" smtClean="0">
                <a:solidFill>
                  <a:schemeClr val="lt1"/>
                </a:solidFill>
                <a:latin typeface="Montserrat"/>
                <a:ea typeface="Montserrat"/>
                <a:cs typeface="Montserrat"/>
                <a:sym typeface="Montserrat"/>
              </a:rPr>
              <a:t>LA SECRETARÍA </a:t>
            </a:r>
            <a:r>
              <a:rPr lang="es-MX" sz="2000" dirty="0">
                <a:solidFill>
                  <a:schemeClr val="lt1"/>
                </a:solidFill>
                <a:latin typeface="Montserrat"/>
                <a:ea typeface="Montserrat"/>
                <a:cs typeface="Montserrat"/>
                <a:sym typeface="Montserrat"/>
              </a:rPr>
              <a:t>GENERAL DE LA PRESIDENCIA DE LA </a:t>
            </a:r>
            <a:r>
              <a:rPr lang="es-MX" sz="2000" dirty="0" smtClean="0">
                <a:solidFill>
                  <a:schemeClr val="lt1"/>
                </a:solidFill>
                <a:latin typeface="Montserrat"/>
                <a:ea typeface="Montserrat"/>
                <a:cs typeface="Montserrat"/>
                <a:sym typeface="Montserrat"/>
              </a:rPr>
              <a:t>REPÚBLICA</a:t>
            </a:r>
            <a:endParaRPr lang="es-MX" sz="2000" dirty="0">
              <a:solidFill>
                <a:schemeClr val="lt1"/>
              </a:solidFill>
              <a:latin typeface="Montserrat"/>
              <a:ea typeface="Montserrat"/>
              <a:cs typeface="Montserrat"/>
              <a:sym typeface="Montserrat"/>
            </a:endParaRPr>
          </a:p>
        </p:txBody>
      </p:sp>
      <p:sp>
        <p:nvSpPr>
          <p:cNvPr id="6" name="Marcador de contenido 6">
            <a:extLst>
              <a:ext uri="{FF2B5EF4-FFF2-40B4-BE49-F238E27FC236}">
                <a16:creationId xmlns:a16="http://schemas.microsoft.com/office/drawing/2014/main" id="{18262C89-C627-47B8-A075-7CF424768A2F}"/>
              </a:ext>
            </a:extLst>
          </p:cNvPr>
          <p:cNvSpPr txBox="1">
            <a:spLocks/>
          </p:cNvSpPr>
          <p:nvPr/>
        </p:nvSpPr>
        <p:spPr>
          <a:xfrm>
            <a:off x="846159" y="2208240"/>
            <a:ext cx="10646230" cy="4614170"/>
          </a:xfrm>
          <a:prstGeom prst="rect">
            <a:avLst/>
          </a:prstGeom>
          <a:noFill/>
          <a:ln>
            <a:noFill/>
          </a:ln>
        </p:spPr>
        <p:txBody>
          <a:bodyPr spcFirstLastPara="1" wrap="square" lIns="91425" tIns="45700" rIns="91425" bIns="45700" anchor="t" anchorCtr="0">
            <a:normAutofit fontScale="4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lgn="just">
              <a:lnSpc>
                <a:spcPct val="150000"/>
              </a:lnSpc>
              <a:buNone/>
              <a:tabLst>
                <a:tab pos="92075" algn="l"/>
              </a:tabLst>
            </a:pPr>
            <a:r>
              <a:rPr lang="es-GT" sz="2800" dirty="0">
                <a:solidFill>
                  <a:srgbClr val="2F5496"/>
                </a:solidFill>
                <a:latin typeface="Arial" panose="020B0604020202020204" pitchFamily="34" charset="0"/>
                <a:cs typeface="Arial" panose="020B0604020202020204" pitchFamily="34" charset="0"/>
              </a:rPr>
              <a:t>De conformidad con las normas que regulan su funcionamiento, las principales funciones son:</a:t>
            </a:r>
          </a:p>
          <a:p>
            <a:pPr lvl="1" algn="just">
              <a:lnSpc>
                <a:spcPct val="150000"/>
              </a:lnSpc>
              <a:buClr>
                <a:srgbClr val="0070C0"/>
              </a:buClr>
              <a:buFont typeface="Wingdings" panose="05000000000000000000" pitchFamily="2" charset="2"/>
              <a:buChar char="§"/>
            </a:pPr>
            <a:r>
              <a:rPr lang="es-MX" sz="2800" dirty="0">
                <a:solidFill>
                  <a:srgbClr val="2F5496"/>
                </a:solidFill>
                <a:latin typeface="Arial" panose="020B0604020202020204" pitchFamily="34" charset="0"/>
                <a:cs typeface="Arial" panose="020B0604020202020204" pitchFamily="34" charset="0"/>
              </a:rPr>
              <a:t>Dar fe administrativa de los Acuerdos Gubernativos y demás disposiciones del Presidente de la República, suscribiéndolos.</a:t>
            </a:r>
          </a:p>
          <a:p>
            <a:pPr lvl="1" algn="just">
              <a:lnSpc>
                <a:spcPct val="150000"/>
              </a:lnSpc>
              <a:buClr>
                <a:srgbClr val="0070C0"/>
              </a:buClr>
              <a:buFont typeface="Wingdings" panose="05000000000000000000" pitchFamily="2" charset="2"/>
              <a:buChar char="§"/>
            </a:pPr>
            <a:r>
              <a:rPr lang="es-MX" sz="2800" dirty="0">
                <a:solidFill>
                  <a:srgbClr val="2F5496"/>
                </a:solidFill>
                <a:latin typeface="Arial" panose="020B0604020202020204" pitchFamily="34" charset="0"/>
                <a:cs typeface="Arial" panose="020B0604020202020204" pitchFamily="34" charset="0"/>
              </a:rPr>
              <a:t>Distribuir las consultas técnicas y legales a los órganos de asesoría de la Presidencia.</a:t>
            </a:r>
          </a:p>
          <a:p>
            <a:pPr lvl="1" algn="just">
              <a:lnSpc>
                <a:spcPct val="150000"/>
              </a:lnSpc>
              <a:buClr>
                <a:srgbClr val="0070C0"/>
              </a:buClr>
              <a:buFont typeface="Wingdings" panose="05000000000000000000" pitchFamily="2" charset="2"/>
              <a:buChar char="§"/>
            </a:pPr>
            <a:r>
              <a:rPr lang="es-MX" sz="2800" dirty="0">
                <a:solidFill>
                  <a:srgbClr val="2F5496"/>
                </a:solidFill>
                <a:latin typeface="Arial" panose="020B0604020202020204" pitchFamily="34" charset="0"/>
                <a:cs typeface="Arial" panose="020B0604020202020204" pitchFamily="34" charset="0"/>
              </a:rPr>
              <a:t>Revisar los expedientes que se sometan a conocimiento y aprobación del Presidente de la República.</a:t>
            </a:r>
          </a:p>
          <a:p>
            <a:pPr lvl="1" algn="just">
              <a:lnSpc>
                <a:spcPct val="150000"/>
              </a:lnSpc>
              <a:buClr>
                <a:srgbClr val="0070C0"/>
              </a:buClr>
              <a:buFont typeface="Wingdings" panose="05000000000000000000" pitchFamily="2" charset="2"/>
              <a:buChar char="§"/>
            </a:pPr>
            <a:r>
              <a:rPr lang="es-MX" sz="2800" dirty="0">
                <a:solidFill>
                  <a:srgbClr val="2F5496"/>
                </a:solidFill>
                <a:latin typeface="Arial" panose="020B0604020202020204" pitchFamily="34" charset="0"/>
                <a:cs typeface="Arial" panose="020B0604020202020204" pitchFamily="34" charset="0"/>
              </a:rPr>
              <a:t>Velar porque el despacho del Presidente se tramite con la prontitud necesaria.</a:t>
            </a:r>
          </a:p>
          <a:p>
            <a:pPr lvl="1" algn="just">
              <a:lnSpc>
                <a:spcPct val="150000"/>
              </a:lnSpc>
              <a:buClr>
                <a:srgbClr val="0070C0"/>
              </a:buClr>
              <a:buFont typeface="Wingdings" panose="05000000000000000000" pitchFamily="2" charset="2"/>
              <a:buChar char="§"/>
            </a:pPr>
            <a:r>
              <a:rPr lang="es-GT" sz="2800" dirty="0">
                <a:solidFill>
                  <a:srgbClr val="2F5496"/>
                </a:solidFill>
                <a:latin typeface="Arial" panose="020B0604020202020204" pitchFamily="34" charset="0"/>
                <a:cs typeface="Arial" panose="020B0604020202020204" pitchFamily="34" charset="0"/>
              </a:rPr>
              <a:t>Tramitar los asuntos de Gobierno del Despacho del Presidente de la República;</a:t>
            </a:r>
          </a:p>
          <a:p>
            <a:pPr lvl="1" algn="just">
              <a:lnSpc>
                <a:spcPct val="150000"/>
              </a:lnSpc>
              <a:buClr>
                <a:srgbClr val="0070C0"/>
              </a:buClr>
              <a:buFont typeface="Wingdings" panose="05000000000000000000" pitchFamily="2" charset="2"/>
              <a:buChar char="§"/>
            </a:pPr>
            <a:r>
              <a:rPr lang="es-MX" sz="2800" dirty="0">
                <a:solidFill>
                  <a:srgbClr val="2F5496"/>
                </a:solidFill>
                <a:latin typeface="Arial" panose="020B0604020202020204" pitchFamily="34" charset="0"/>
                <a:cs typeface="Arial" panose="020B0604020202020204" pitchFamily="34" charset="0"/>
              </a:rPr>
              <a:t>Garantizar la seguridad y certeza jurídica del accionar de la Presidencia de la República;</a:t>
            </a:r>
            <a:endParaRPr lang="es-GT" sz="2800" dirty="0">
              <a:solidFill>
                <a:srgbClr val="2F5496"/>
              </a:solidFill>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GT" sz="2800" dirty="0">
                <a:solidFill>
                  <a:srgbClr val="2F5496"/>
                </a:solidFill>
                <a:latin typeface="Arial" panose="020B0604020202020204" pitchFamily="34" charset="0"/>
                <a:cs typeface="Arial" panose="020B0604020202020204" pitchFamily="34" charset="0"/>
              </a:rPr>
              <a:t>Actuar como enlace entre la Presidencia de la República y demás entidades del Organismo Ejecutivo;</a:t>
            </a:r>
          </a:p>
          <a:p>
            <a:pPr lvl="1" algn="just">
              <a:lnSpc>
                <a:spcPct val="150000"/>
              </a:lnSpc>
              <a:buClr>
                <a:srgbClr val="0070C0"/>
              </a:buClr>
              <a:buFont typeface="Wingdings" panose="05000000000000000000" pitchFamily="2" charset="2"/>
              <a:buChar char="§"/>
            </a:pPr>
            <a:r>
              <a:rPr lang="es-GT" sz="2800" dirty="0">
                <a:solidFill>
                  <a:srgbClr val="2F5496"/>
                </a:solidFill>
                <a:latin typeface="Arial" panose="020B0604020202020204" pitchFamily="34" charset="0"/>
                <a:cs typeface="Arial" panose="020B0604020202020204" pitchFamily="34" charset="0"/>
              </a:rPr>
              <a:t>Emitir circulares a los Ministerios de Estado, Secretarías de la Presidencia de la República y demás entidades de la Administración Pública, para dar fluidez a los asuntos o procedimientos administrativos que le son propios;</a:t>
            </a:r>
          </a:p>
          <a:p>
            <a:pPr lvl="1" algn="just">
              <a:lnSpc>
                <a:spcPct val="150000"/>
              </a:lnSpc>
              <a:buClr>
                <a:srgbClr val="0070C0"/>
              </a:buClr>
              <a:buFont typeface="Wingdings" panose="05000000000000000000" pitchFamily="2" charset="2"/>
              <a:buChar char="§"/>
            </a:pPr>
            <a:r>
              <a:rPr lang="es-MX" sz="2800" dirty="0">
                <a:solidFill>
                  <a:srgbClr val="2F5496"/>
                </a:solidFill>
                <a:latin typeface="Arial" panose="020B0604020202020204" pitchFamily="34" charset="0"/>
                <a:cs typeface="Arial" panose="020B0604020202020204" pitchFamily="34" charset="0"/>
              </a:rPr>
              <a:t>Ejercer, por delegación del Presidente de la República, el control de las entidades administrativas dependientes de la Presidencia de la República;</a:t>
            </a:r>
            <a:endParaRPr lang="es-GT" sz="2800" dirty="0">
              <a:solidFill>
                <a:srgbClr val="2F5496"/>
              </a:solidFill>
              <a:latin typeface="Arial" panose="020B0604020202020204" pitchFamily="34" charset="0"/>
              <a:cs typeface="Arial" panose="020B0604020202020204" pitchFamily="34" charset="0"/>
            </a:endParaRPr>
          </a:p>
          <a:p>
            <a:pPr lvl="1" algn="just">
              <a:lnSpc>
                <a:spcPct val="150000"/>
              </a:lnSpc>
              <a:buClr>
                <a:srgbClr val="0070C0"/>
              </a:buClr>
              <a:buFont typeface="Wingdings" panose="05000000000000000000" pitchFamily="2" charset="2"/>
              <a:buChar char="§"/>
            </a:pPr>
            <a:r>
              <a:rPr lang="es-GT" sz="2800" dirty="0">
                <a:solidFill>
                  <a:srgbClr val="2F5496"/>
                </a:solidFill>
                <a:latin typeface="Arial" panose="020B0604020202020204" pitchFamily="34" charset="0"/>
                <a:cs typeface="Arial" panose="020B0604020202020204" pitchFamily="34" charset="0"/>
              </a:rPr>
              <a:t>Promover, por instrucciones del Presidente de la República, el régimen jurídico-administrativo del Estado que propicie la eficiencia y eficacia;</a:t>
            </a:r>
          </a:p>
          <a:p>
            <a:pPr lvl="1" algn="just">
              <a:lnSpc>
                <a:spcPct val="150000"/>
              </a:lnSpc>
              <a:buClr>
                <a:srgbClr val="0070C0"/>
              </a:buClr>
              <a:buFont typeface="Wingdings" panose="05000000000000000000" pitchFamily="2" charset="2"/>
              <a:buChar char="§"/>
            </a:pPr>
            <a:r>
              <a:rPr lang="es-MX" sz="2800" dirty="0">
                <a:solidFill>
                  <a:srgbClr val="2F5496"/>
                </a:solidFill>
                <a:latin typeface="Arial" panose="020B0604020202020204" pitchFamily="34" charset="0"/>
                <a:cs typeface="Arial" panose="020B0604020202020204" pitchFamily="34" charset="0"/>
              </a:rPr>
              <a:t>Coordinar, por instrucciones del Presidente de la República, porque la administración pública se desarrolle en armonía con los principios que la orientan.</a:t>
            </a:r>
            <a:endParaRPr lang="es-GT" sz="2800" dirty="0">
              <a:solidFill>
                <a:srgbClr val="2F5496"/>
              </a:solidFill>
              <a:latin typeface="Arial" panose="020B0604020202020204" pitchFamily="34" charset="0"/>
              <a:cs typeface="Arial" panose="020B0604020202020204" pitchFamily="34" charset="0"/>
            </a:endParaRPr>
          </a:p>
          <a:p>
            <a:pPr lvl="1"/>
            <a:endParaRPr lang="es-GT" dirty="0">
              <a:solidFill>
                <a:srgbClr val="2F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158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 name="Título 1">
            <a:extLst>
              <a:ext uri="{FF2B5EF4-FFF2-40B4-BE49-F238E27FC236}">
                <a16:creationId xmlns:a16="http://schemas.microsoft.com/office/drawing/2014/main" id="{90AF8DF5-30AD-9AB6-C087-FB578289AA80}"/>
              </a:ext>
            </a:extLst>
          </p:cNvPr>
          <p:cNvSpPr txBox="1">
            <a:spLocks/>
          </p:cNvSpPr>
          <p:nvPr/>
        </p:nvSpPr>
        <p:spPr>
          <a:xfrm>
            <a:off x="689833" y="338793"/>
            <a:ext cx="10753483" cy="54708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EJECUCIÓN PRESUPUESTARIA POR FINALIDAD </a:t>
            </a:r>
            <a:endParaRPr lang="es-GT" sz="2800" b="1" dirty="0" smtClean="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smtClean="0">
                <a:latin typeface="Arial" panose="020B0604020202020204" pitchFamily="34" charset="0"/>
                <a:cs typeface="Arial" panose="020B0604020202020204" pitchFamily="34" charset="0"/>
              </a:rPr>
              <a:t>AL PRIMER </a:t>
            </a:r>
            <a:r>
              <a:rPr lang="es-GT" sz="2800" b="1" dirty="0">
                <a:latin typeface="Arial" panose="020B0604020202020204" pitchFamily="34" charset="0"/>
                <a:cs typeface="Arial" panose="020B0604020202020204" pitchFamily="34" charset="0"/>
              </a:rPr>
              <a:t>CUATRIMESTRE </a:t>
            </a:r>
            <a:r>
              <a:rPr lang="es-GT" sz="2800" b="1" dirty="0" smtClean="0">
                <a:latin typeface="Arial" panose="020B0604020202020204" pitchFamily="34" charset="0"/>
                <a:cs typeface="Arial" panose="020B0604020202020204" pitchFamily="34" charset="0"/>
              </a:rPr>
              <a:t>2023</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604" y="1053919"/>
            <a:ext cx="1363338" cy="1248530"/>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176" y="1207354"/>
            <a:ext cx="2166535" cy="1056497"/>
          </a:xfrm>
          <a:prstGeom prst="rect">
            <a:avLst/>
          </a:prstGeom>
        </p:spPr>
      </p:pic>
      <p:graphicFrame>
        <p:nvGraphicFramePr>
          <p:cNvPr id="13" name="Gráfico 12"/>
          <p:cNvGraphicFramePr>
            <a:graphicFrameLocks/>
          </p:cNvGraphicFramePr>
          <p:nvPr>
            <p:extLst>
              <p:ext uri="{D42A27DB-BD31-4B8C-83A1-F6EECF244321}">
                <p14:modId xmlns:p14="http://schemas.microsoft.com/office/powerpoint/2010/main" val="2203593236"/>
              </p:ext>
            </p:extLst>
          </p:nvPr>
        </p:nvGraphicFramePr>
        <p:xfrm>
          <a:off x="328474" y="2627568"/>
          <a:ext cx="5592931" cy="31517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áfico 13">
            <a:extLst>
              <a:ext uri="{FF2B5EF4-FFF2-40B4-BE49-F238E27FC236}">
                <a16:creationId xmlns:a16="http://schemas.microsoft.com/office/drawing/2014/main" id="{767B6C65-0CD0-40A3-9416-69F7F35C8F6A}"/>
              </a:ext>
            </a:extLst>
          </p:cNvPr>
          <p:cNvGraphicFramePr>
            <a:graphicFrameLocks/>
          </p:cNvGraphicFramePr>
          <p:nvPr>
            <p:extLst>
              <p:ext uri="{D42A27DB-BD31-4B8C-83A1-F6EECF244321}">
                <p14:modId xmlns:p14="http://schemas.microsoft.com/office/powerpoint/2010/main" val="2652719962"/>
              </p:ext>
            </p:extLst>
          </p:nvPr>
        </p:nvGraphicFramePr>
        <p:xfrm>
          <a:off x="6312023" y="2627568"/>
          <a:ext cx="5513033" cy="3067829"/>
        </p:xfrm>
        <a:graphic>
          <a:graphicData uri="http://schemas.openxmlformats.org/drawingml/2006/chart">
            <c:chart xmlns:c="http://schemas.openxmlformats.org/drawingml/2006/chart" xmlns:r="http://schemas.openxmlformats.org/officeDocument/2006/relationships" r:id="rId6"/>
          </a:graphicData>
        </a:graphic>
      </p:graphicFrame>
      <p:sp>
        <p:nvSpPr>
          <p:cNvPr id="7" name="Cuadro de texto 17"/>
          <p:cNvSpPr txBox="1"/>
          <p:nvPr/>
        </p:nvSpPr>
        <p:spPr>
          <a:xfrm>
            <a:off x="483866" y="2263853"/>
            <a:ext cx="5239302" cy="337352"/>
          </a:xfrm>
          <a:prstGeom prst="rect">
            <a:avLst/>
          </a:prstGeom>
          <a:solidFill>
            <a:schemeClr val="accent5">
              <a:lumMod val="7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MX" sz="1400" b="1" dirty="0">
                <a:effectLst/>
                <a:latin typeface="Arial" panose="020B0604020202020204" pitchFamily="34" charset="0"/>
                <a:ea typeface="Calibri" panose="020F0502020204030204" pitchFamily="34" charset="0"/>
                <a:cs typeface="Arial" panose="020B0604020202020204" pitchFamily="34" charset="0"/>
              </a:rPr>
              <a:t>Comisión Presidencial Contra la Corrupción</a:t>
            </a:r>
            <a:endParaRPr lang="es-GT"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Cuadro de texto 120"/>
          <p:cNvSpPr txBox="1"/>
          <p:nvPr/>
        </p:nvSpPr>
        <p:spPr>
          <a:xfrm>
            <a:off x="6429079" y="2263851"/>
            <a:ext cx="5250731" cy="337354"/>
          </a:xfrm>
          <a:prstGeom prst="rect">
            <a:avLst/>
          </a:prstGeom>
          <a:solidFill>
            <a:srgbClr val="00B0F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MX" sz="1400" b="1" dirty="0">
                <a:effectLst/>
                <a:latin typeface="Arial" panose="020B0604020202020204" pitchFamily="34" charset="0"/>
                <a:ea typeface="Calibri" panose="020F0502020204030204" pitchFamily="34" charset="0"/>
                <a:cs typeface="Arial" panose="020B0604020202020204" pitchFamily="34" charset="0"/>
              </a:rPr>
              <a:t>Comisión Presidencial de Asuntos Municipales</a:t>
            </a:r>
            <a:endParaRPr lang="es-GT"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9102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48" y="2660699"/>
            <a:ext cx="6438355" cy="2123617"/>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324962" cy="2123616"/>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470362" y="2660698"/>
            <a:ext cx="5484342" cy="2123618"/>
          </a:xfrm>
          <a:prstGeom prst="rect">
            <a:avLst/>
          </a:prstGeom>
          <a:noFill/>
          <a:ln>
            <a:noFill/>
          </a:ln>
        </p:spPr>
        <p:txBody>
          <a:bodyPr spcFirstLastPara="1" wrap="square" lIns="91425" tIns="45700" rIns="91425" bIns="45700" anchor="t" anchorCtr="0">
            <a:spAutoFit/>
          </a:bodyPr>
          <a:lstStyle/>
          <a:p>
            <a:pPr>
              <a:defRPr/>
            </a:pPr>
            <a:r>
              <a:rPr lang="es-GT" sz="3300" dirty="0">
                <a:solidFill>
                  <a:srgbClr val="36B3CE"/>
                </a:solidFill>
                <a:latin typeface="Vollkorn Medium"/>
                <a:ea typeface="Vollkorn Medium"/>
                <a:cs typeface="Vollkorn Medium"/>
              </a:rPr>
              <a:t>RESULTADOS ESPECÍFICOS</a:t>
            </a:r>
          </a:p>
          <a:p>
            <a:pPr>
              <a:defRPr/>
            </a:pPr>
            <a:r>
              <a:rPr lang="es-GT" sz="3300" dirty="0">
                <a:solidFill>
                  <a:srgbClr val="36B3CE"/>
                </a:solidFill>
                <a:latin typeface="Vollkorn Medium"/>
                <a:ea typeface="Vollkorn Medium"/>
                <a:cs typeface="Vollkorn Medium"/>
              </a:rPr>
              <a:t>PRINCIPALES AVANCES Y RESULTADOS</a:t>
            </a:r>
          </a:p>
        </p:txBody>
      </p:sp>
      <p:sp>
        <p:nvSpPr>
          <p:cNvPr id="49" name="Google Shape;49;p2"/>
          <p:cNvSpPr txBox="1"/>
          <p:nvPr/>
        </p:nvSpPr>
        <p:spPr>
          <a:xfrm>
            <a:off x="3450211" y="3034221"/>
            <a:ext cx="1564036"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smtClean="0">
                <a:solidFill>
                  <a:schemeClr val="lt1"/>
                </a:solidFill>
                <a:latin typeface="Vollkorn ExtraBold"/>
                <a:ea typeface="Vollkorn ExtraBold"/>
                <a:cs typeface="Vollkorn ExtraBold"/>
                <a:sym typeface="Vollkorn ExtraBold"/>
              </a:rPr>
              <a:t>2</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852831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12" name="Título 1">
            <a:extLst>
              <a:ext uri="{FF2B5EF4-FFF2-40B4-BE49-F238E27FC236}">
                <a16:creationId xmlns:a16="http://schemas.microsoft.com/office/drawing/2014/main" id="{04A09055-E608-BC7F-A4D9-46AAFAA0F59D}"/>
              </a:ext>
            </a:extLst>
          </p:cNvPr>
          <p:cNvSpPr txBox="1">
            <a:spLocks/>
          </p:cNvSpPr>
          <p:nvPr/>
        </p:nvSpPr>
        <p:spPr>
          <a:xfrm>
            <a:off x="2124452" y="617198"/>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5" name="CuadroTexto 14">
            <a:extLst>
              <a:ext uri="{FF2B5EF4-FFF2-40B4-BE49-F238E27FC236}">
                <a16:creationId xmlns:a16="http://schemas.microsoft.com/office/drawing/2014/main" id="{76DFDB85-8F6D-CC44-7271-0E53284AD93C}"/>
              </a:ext>
            </a:extLst>
          </p:cNvPr>
          <p:cNvSpPr txBox="1"/>
          <p:nvPr/>
        </p:nvSpPr>
        <p:spPr>
          <a:xfrm>
            <a:off x="620325" y="1071296"/>
            <a:ext cx="1053573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Iniciativas de Ley</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 name="Marcador de contenido 6">
            <a:extLst>
              <a:ext uri="{FF2B5EF4-FFF2-40B4-BE49-F238E27FC236}">
                <a16:creationId xmlns:a16="http://schemas.microsoft.com/office/drawing/2014/main" id="{FDEFACA7-B903-4B3E-851C-F8FB7B3942D0}"/>
              </a:ext>
            </a:extLst>
          </p:cNvPr>
          <p:cNvSpPr txBox="1">
            <a:spLocks/>
          </p:cNvSpPr>
          <p:nvPr/>
        </p:nvSpPr>
        <p:spPr>
          <a:xfrm>
            <a:off x="727969" y="2209977"/>
            <a:ext cx="6196614" cy="376240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s-MX" sz="1400" dirty="0">
                <a:solidFill>
                  <a:srgbClr val="2F5496"/>
                </a:solidFill>
                <a:latin typeface="Arial" panose="020B0604020202020204" pitchFamily="34" charset="0"/>
                <a:cs typeface="Arial" panose="020B0604020202020204" pitchFamily="34" charset="0"/>
              </a:rPr>
              <a:t>A través de la Secretaría General de la Presidencia de la República, </a:t>
            </a:r>
            <a:r>
              <a:rPr lang="es-MX" sz="1400" dirty="0" smtClean="0">
                <a:solidFill>
                  <a:srgbClr val="2F5496"/>
                </a:solidFill>
                <a:latin typeface="Arial" panose="020B0604020202020204" pitchFamily="34" charset="0"/>
                <a:cs typeface="Arial" panose="020B0604020202020204" pitchFamily="34" charset="0"/>
              </a:rPr>
              <a:t>durante el primer cuatrimestre de 2023 se </a:t>
            </a:r>
            <a:r>
              <a:rPr lang="es-MX" sz="1400" dirty="0">
                <a:solidFill>
                  <a:srgbClr val="2F5496"/>
                </a:solidFill>
                <a:latin typeface="Arial" panose="020B0604020202020204" pitchFamily="34" charset="0"/>
                <a:cs typeface="Arial" panose="020B0604020202020204" pitchFamily="34" charset="0"/>
              </a:rPr>
              <a:t>presentaron </a:t>
            </a:r>
            <a:r>
              <a:rPr lang="es-MX" sz="1600" dirty="0">
                <a:solidFill>
                  <a:srgbClr val="2F549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s-MX" sz="1400" dirty="0" smtClean="0">
                <a:solidFill>
                  <a:srgbClr val="2F5496"/>
                </a:solidFill>
                <a:latin typeface="Arial" panose="020B0604020202020204" pitchFamily="34" charset="0"/>
                <a:cs typeface="Arial" panose="020B0604020202020204" pitchFamily="34" charset="0"/>
              </a:rPr>
              <a:t> iniciativas de ley, lo que contribuye en </a:t>
            </a:r>
            <a:r>
              <a:rPr lang="es-MX" sz="1400" dirty="0">
                <a:solidFill>
                  <a:srgbClr val="2F5496"/>
                </a:solidFill>
                <a:latin typeface="Arial" panose="020B0604020202020204" pitchFamily="34" charset="0"/>
                <a:cs typeface="Arial" panose="020B0604020202020204" pitchFamily="34" charset="0"/>
              </a:rPr>
              <a:t>una de las metas establecidas en la Política General de Gobierno 2020-2024, siendo la siguiente: </a:t>
            </a:r>
            <a:endParaRPr lang="es-MX" sz="1400" dirty="0" smtClean="0">
              <a:solidFill>
                <a:srgbClr val="2F5496"/>
              </a:solidFill>
              <a:latin typeface="Arial" panose="020B0604020202020204" pitchFamily="34" charset="0"/>
              <a:cs typeface="Arial" panose="020B0604020202020204" pitchFamily="34" charset="0"/>
            </a:endParaRPr>
          </a:p>
          <a:p>
            <a:pPr marL="0" indent="0" algn="ctr">
              <a:lnSpc>
                <a:spcPct val="150000"/>
              </a:lnSpc>
              <a:buNone/>
            </a:pPr>
            <a:r>
              <a:rPr lang="es-MX" sz="1400" b="1" i="1" dirty="0" smtClean="0">
                <a:solidFill>
                  <a:srgbClr val="2F5496"/>
                </a:solidFill>
                <a:latin typeface="Arial" panose="020B0604020202020204" pitchFamily="34" charset="0"/>
                <a:cs typeface="Arial" panose="020B0604020202020204" pitchFamily="34" charset="0"/>
              </a:rPr>
              <a:t>“</a:t>
            </a:r>
            <a:r>
              <a:rPr lang="es-MX" sz="1400" b="1" i="1" dirty="0">
                <a:solidFill>
                  <a:srgbClr val="2F5496"/>
                </a:solidFill>
                <a:latin typeface="Arial" panose="020B0604020202020204" pitchFamily="34" charset="0"/>
                <a:cs typeface="Arial" panose="020B0604020202020204" pitchFamily="34" charset="0"/>
              </a:rPr>
              <a:t>Para el año 2023 se ha implementado la agenda legislativa en apoyo a la Política General de Gobierno 2020-2024 (58 iniciativas de ley presentadas al Congreso de la República).”</a:t>
            </a:r>
          </a:p>
        </p:txBody>
      </p:sp>
      <p:pic>
        <p:nvPicPr>
          <p:cNvPr id="17" name="Imagen 16"/>
          <p:cNvPicPr>
            <a:picLocks noChangeAspect="1"/>
          </p:cNvPicPr>
          <p:nvPr/>
        </p:nvPicPr>
        <p:blipFill rotWithShape="1">
          <a:blip r:embed="rId3">
            <a:extLst>
              <a:ext uri="{28A0092B-C50C-407E-A947-70E740481C1C}">
                <a14:useLocalDpi xmlns:a14="http://schemas.microsoft.com/office/drawing/2010/main" val="0"/>
              </a:ext>
            </a:extLst>
          </a:blip>
          <a:srcRect l="14629" t="16692" r="13957" b="17054"/>
          <a:stretch/>
        </p:blipFill>
        <p:spPr>
          <a:xfrm>
            <a:off x="7343480" y="1921957"/>
            <a:ext cx="3638748" cy="3375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5102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6" name="Título 1">
            <a:extLst>
              <a:ext uri="{FF2B5EF4-FFF2-40B4-BE49-F238E27FC236}">
                <a16:creationId xmlns:a16="http://schemas.microsoft.com/office/drawing/2014/main" id="{04A09055-E608-BC7F-A4D9-46AAFAA0F59D}"/>
              </a:ext>
            </a:extLst>
          </p:cNvPr>
          <p:cNvSpPr txBox="1">
            <a:spLocks/>
          </p:cNvSpPr>
          <p:nvPr/>
        </p:nvSpPr>
        <p:spPr>
          <a:xfrm>
            <a:off x="2577213" y="507740"/>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7" name="CuadroTexto 6">
            <a:extLst>
              <a:ext uri="{FF2B5EF4-FFF2-40B4-BE49-F238E27FC236}">
                <a16:creationId xmlns:a16="http://schemas.microsoft.com/office/drawing/2014/main" id="{76DFDB85-8F6D-CC44-7271-0E53284AD93C}"/>
              </a:ext>
            </a:extLst>
          </p:cNvPr>
          <p:cNvSpPr txBox="1"/>
          <p:nvPr/>
        </p:nvSpPr>
        <p:spPr>
          <a:xfrm>
            <a:off x="620325" y="1266604"/>
            <a:ext cx="1053573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Iniciativas de Ley</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8" name="Rectángulo 7"/>
          <p:cNvSpPr/>
          <p:nvPr/>
        </p:nvSpPr>
        <p:spPr>
          <a:xfrm>
            <a:off x="620325" y="2607875"/>
            <a:ext cx="5724034" cy="2523768"/>
          </a:xfrm>
          <a:prstGeom prst="rect">
            <a:avLst/>
          </a:prstGeom>
        </p:spPr>
        <p:txBody>
          <a:bodyPr wrap="square">
            <a:spAutoFit/>
          </a:bodyPr>
          <a:lstStyle/>
          <a:p>
            <a:pPr marL="342900" indent="-342900" algn="just">
              <a:spcAft>
                <a:spcPts val="0"/>
              </a:spcAft>
              <a:buFont typeface="+mj-lt"/>
              <a:buAutoNum type="arabicPeriod"/>
            </a:pPr>
            <a:r>
              <a:rPr lang="es-ES" dirty="0">
                <a:solidFill>
                  <a:srgbClr val="2F5496"/>
                </a:solidFill>
                <a:latin typeface="Arial" panose="020B0604020202020204" pitchFamily="34" charset="0"/>
                <a:ea typeface="Arial" panose="020B0604020202020204" pitchFamily="34" charset="0"/>
              </a:rPr>
              <a:t>Iniciativa de Ley denominada “Ley de Competencia</a:t>
            </a:r>
            <a:r>
              <a:rPr lang="es-ES" dirty="0" smtClean="0">
                <a:solidFill>
                  <a:srgbClr val="2F5496"/>
                </a:solidFill>
                <a:latin typeface="Arial" panose="020B0604020202020204" pitchFamily="34" charset="0"/>
                <a:ea typeface="Arial" panose="020B0604020202020204" pitchFamily="34" charset="0"/>
              </a:rPr>
              <a:t>”.</a:t>
            </a:r>
          </a:p>
          <a:p>
            <a:pPr algn="just">
              <a:spcAft>
                <a:spcPts val="0"/>
              </a:spcAft>
            </a:pPr>
            <a:endParaRPr lang="es-ES" dirty="0" smtClean="0">
              <a:solidFill>
                <a:srgbClr val="2F5496"/>
              </a:solidFill>
              <a:latin typeface="Arial" panose="020B0604020202020204" pitchFamily="34" charset="0"/>
              <a:ea typeface="Arial" panose="020B0604020202020204" pitchFamily="34" charset="0"/>
            </a:endParaRPr>
          </a:p>
          <a:p>
            <a:pPr marL="342900" indent="-342900" algn="just">
              <a:spcAft>
                <a:spcPts val="0"/>
              </a:spcAft>
              <a:buFont typeface="+mj-lt"/>
              <a:buAutoNum type="arabicPeriod" startAt="2"/>
            </a:pPr>
            <a:r>
              <a:rPr lang="es-ES" dirty="0" smtClean="0">
                <a:solidFill>
                  <a:srgbClr val="2F5496"/>
                </a:solidFill>
                <a:latin typeface="Arial" panose="020B0604020202020204" pitchFamily="34" charset="0"/>
                <a:ea typeface="Arial" panose="020B0604020202020204" pitchFamily="34" charset="0"/>
              </a:rPr>
              <a:t>Iniciativa </a:t>
            </a:r>
            <a:r>
              <a:rPr lang="es-ES" dirty="0">
                <a:solidFill>
                  <a:srgbClr val="2F5496"/>
                </a:solidFill>
                <a:latin typeface="Arial" panose="020B0604020202020204" pitchFamily="34" charset="0"/>
                <a:ea typeface="Arial" panose="020B0604020202020204" pitchFamily="34" charset="0"/>
              </a:rPr>
              <a:t>de Ley que contiene Reformas al Código Penal y a la Ley Contra la Delincuencia Organizada</a:t>
            </a:r>
            <a:r>
              <a:rPr lang="es-ES" dirty="0" smtClean="0">
                <a:solidFill>
                  <a:srgbClr val="2F5496"/>
                </a:solidFill>
                <a:latin typeface="Arial" panose="020B0604020202020204" pitchFamily="34" charset="0"/>
                <a:ea typeface="Arial" panose="020B0604020202020204" pitchFamily="34" charset="0"/>
              </a:rPr>
              <a:t>.</a:t>
            </a:r>
          </a:p>
          <a:p>
            <a:pPr algn="just">
              <a:spcAft>
                <a:spcPts val="0"/>
              </a:spcAft>
            </a:pPr>
            <a:endParaRPr lang="es-GT" sz="1400" dirty="0">
              <a:solidFill>
                <a:srgbClr val="2F5496"/>
              </a:solidFill>
              <a:latin typeface="Arial" panose="020B0604020202020204" pitchFamily="34" charset="0"/>
              <a:ea typeface="Arial" panose="020B0604020202020204" pitchFamily="34" charset="0"/>
            </a:endParaRPr>
          </a:p>
          <a:p>
            <a:pPr marL="342900" indent="-342900" algn="just">
              <a:spcAft>
                <a:spcPts val="1200"/>
              </a:spcAft>
              <a:buFont typeface="+mj-lt"/>
              <a:buAutoNum type="arabicPeriod" startAt="3"/>
            </a:pPr>
            <a:r>
              <a:rPr lang="es-ES" dirty="0">
                <a:solidFill>
                  <a:srgbClr val="2F5496"/>
                </a:solidFill>
                <a:latin typeface="Arial" panose="020B0604020202020204" pitchFamily="34" charset="0"/>
                <a:ea typeface="Arial" panose="020B0604020202020204" pitchFamily="34" charset="0"/>
              </a:rPr>
              <a:t>Iniciativa de Ley denominada “Ley para regular el funcionamiento de las Tiendas Libres</a:t>
            </a:r>
            <a:r>
              <a:rPr lang="es-ES" dirty="0" smtClean="0">
                <a:solidFill>
                  <a:srgbClr val="2F5496"/>
                </a:solidFill>
                <a:latin typeface="Arial" panose="020B0604020202020204" pitchFamily="34" charset="0"/>
                <a:ea typeface="Arial" panose="020B0604020202020204" pitchFamily="34" charset="0"/>
              </a:rPr>
              <a:t>”.</a:t>
            </a:r>
            <a:endParaRPr lang="es-GT" sz="1400" dirty="0">
              <a:solidFill>
                <a:srgbClr val="2F5496"/>
              </a:solidFill>
              <a:effectLst/>
              <a:latin typeface="Arial" panose="020B0604020202020204" pitchFamily="34" charset="0"/>
              <a:ea typeface="Arial" panose="020B0604020202020204" pitchFamily="34" charset="0"/>
            </a:endParaRPr>
          </a:p>
        </p:txBody>
      </p:sp>
      <p:pic>
        <p:nvPicPr>
          <p:cNvPr id="9" name="image8.png"/>
          <p:cNvPicPr/>
          <p:nvPr/>
        </p:nvPicPr>
        <p:blipFill>
          <a:blip r:embed="rId3"/>
          <a:srcRect/>
          <a:stretch>
            <a:fillRect/>
          </a:stretch>
        </p:blipFill>
        <p:spPr>
          <a:xfrm>
            <a:off x="6344359" y="2092970"/>
            <a:ext cx="4811698" cy="3286897"/>
          </a:xfrm>
          <a:prstGeom prst="rect">
            <a:avLst/>
          </a:prstGeom>
          <a:ln/>
        </p:spPr>
      </p:pic>
    </p:spTree>
    <p:extLst>
      <p:ext uri="{BB962C8B-B14F-4D97-AF65-F5344CB8AC3E}">
        <p14:creationId xmlns:p14="http://schemas.microsoft.com/office/powerpoint/2010/main" val="3659198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6" name="Título 1">
            <a:extLst>
              <a:ext uri="{FF2B5EF4-FFF2-40B4-BE49-F238E27FC236}">
                <a16:creationId xmlns:a16="http://schemas.microsoft.com/office/drawing/2014/main" id="{A6BE2F13-63A9-4BDD-88CB-A8139E7D3701}"/>
              </a:ext>
            </a:extLst>
          </p:cNvPr>
          <p:cNvSpPr txBox="1">
            <a:spLocks/>
          </p:cNvSpPr>
          <p:nvPr/>
        </p:nvSpPr>
        <p:spPr>
          <a:xfrm>
            <a:off x="2575498" y="330637"/>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7" name="CuadroTexto 6">
            <a:extLst>
              <a:ext uri="{FF2B5EF4-FFF2-40B4-BE49-F238E27FC236}">
                <a16:creationId xmlns:a16="http://schemas.microsoft.com/office/drawing/2014/main" id="{76DFDB85-8F6D-CC44-7271-0E53284AD93C}"/>
              </a:ext>
            </a:extLst>
          </p:cNvPr>
          <p:cNvSpPr txBox="1"/>
          <p:nvPr/>
        </p:nvSpPr>
        <p:spPr>
          <a:xfrm>
            <a:off x="620325" y="893301"/>
            <a:ext cx="1053573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Acuerdos Gubernativos</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8" name="Rectángulo 7"/>
          <p:cNvSpPr/>
          <p:nvPr/>
        </p:nvSpPr>
        <p:spPr>
          <a:xfrm>
            <a:off x="881847" y="1562201"/>
            <a:ext cx="10179729" cy="4893647"/>
          </a:xfrm>
          <a:prstGeom prst="rect">
            <a:avLst/>
          </a:prstGeom>
        </p:spPr>
        <p:txBody>
          <a:bodyPr wrap="square">
            <a:spAutoFit/>
          </a:bodyPr>
          <a:lstStyle/>
          <a:p>
            <a:pPr algn="just">
              <a:lnSpc>
                <a:spcPct val="150000"/>
              </a:lnSpc>
            </a:pPr>
            <a:r>
              <a:rPr lang="es-MX" sz="1600" dirty="0">
                <a:solidFill>
                  <a:srgbClr val="2F5496"/>
                </a:solidFill>
                <a:latin typeface="Arial" panose="020B0604020202020204" pitchFamily="34" charset="0"/>
                <a:cs typeface="Arial" panose="020B0604020202020204" pitchFamily="34" charset="0"/>
              </a:rPr>
              <a:t>Se brindó apoyo jurídico en la emisión de los Acuerdos Gubernativos siguientes</a:t>
            </a:r>
            <a:r>
              <a:rPr lang="es-MX" sz="1600" dirty="0" smtClean="0">
                <a:solidFill>
                  <a:srgbClr val="2F5496"/>
                </a:solidFill>
                <a:latin typeface="Arial" panose="020B0604020202020204" pitchFamily="34" charset="0"/>
                <a:cs typeface="Arial" panose="020B0604020202020204" pitchFamily="34" charset="0"/>
              </a:rPr>
              <a:t>:</a:t>
            </a:r>
          </a:p>
          <a:p>
            <a:pPr algn="just">
              <a:lnSpc>
                <a:spcPct val="150000"/>
              </a:lnSpc>
            </a:pPr>
            <a:endParaRPr lang="es-MX" sz="1600" dirty="0" smtClean="0">
              <a:solidFill>
                <a:srgbClr val="2F5496"/>
              </a:solidFill>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v"/>
            </a:pPr>
            <a:r>
              <a:rPr lang="es-MX" sz="1600" dirty="0">
                <a:solidFill>
                  <a:srgbClr val="2F5496"/>
                </a:solidFill>
                <a:latin typeface="Arial" panose="020B0604020202020204" pitchFamily="34" charset="0"/>
                <a:cs typeface="Arial" panose="020B0604020202020204" pitchFamily="34" charset="0"/>
              </a:rPr>
              <a:t>Adscripción de Bienes </a:t>
            </a:r>
            <a:r>
              <a:rPr lang="es-MX" sz="1600" dirty="0" smtClean="0">
                <a:solidFill>
                  <a:srgbClr val="2F5496"/>
                </a:solidFill>
                <a:latin typeface="Arial" panose="020B0604020202020204" pitchFamily="34" charset="0"/>
                <a:cs typeface="Arial" panose="020B0604020202020204" pitchFamily="34" charset="0"/>
              </a:rPr>
              <a:t>Inmuebles.</a:t>
            </a:r>
            <a:endParaRPr lang="es-MX" sz="1600" dirty="0">
              <a:solidFill>
                <a:srgbClr val="2F5496"/>
              </a:solidFill>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v"/>
            </a:pPr>
            <a:r>
              <a:rPr lang="es-MX" sz="1600" dirty="0">
                <a:solidFill>
                  <a:srgbClr val="2F5496"/>
                </a:solidFill>
                <a:latin typeface="Arial" panose="020B0604020202020204" pitchFamily="34" charset="0"/>
                <a:cs typeface="Arial" panose="020B0604020202020204" pitchFamily="34" charset="0"/>
              </a:rPr>
              <a:t>Temas </a:t>
            </a:r>
            <a:r>
              <a:rPr lang="es-MX" sz="1600" dirty="0" smtClean="0">
                <a:solidFill>
                  <a:srgbClr val="2F5496"/>
                </a:solidFill>
                <a:latin typeface="Arial" panose="020B0604020202020204" pitchFamily="34" charset="0"/>
                <a:cs typeface="Arial" panose="020B0604020202020204" pitchFamily="34" charset="0"/>
              </a:rPr>
              <a:t>Presupuestarios.</a:t>
            </a:r>
            <a:endParaRPr lang="es-MX" sz="1600" dirty="0">
              <a:solidFill>
                <a:srgbClr val="2F5496"/>
              </a:solidFill>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v"/>
            </a:pPr>
            <a:r>
              <a:rPr lang="es-MX" sz="1600" dirty="0">
                <a:solidFill>
                  <a:srgbClr val="2F5496"/>
                </a:solidFill>
                <a:latin typeface="Arial" panose="020B0604020202020204" pitchFamily="34" charset="0"/>
                <a:cs typeface="Arial" panose="020B0604020202020204" pitchFamily="34" charset="0"/>
              </a:rPr>
              <a:t>Política Nacional de Ordenamiento Territorial -PNOT- y su Plan de </a:t>
            </a:r>
            <a:r>
              <a:rPr lang="es-MX" sz="1600" dirty="0" smtClean="0">
                <a:solidFill>
                  <a:srgbClr val="2F5496"/>
                </a:solidFill>
                <a:latin typeface="Arial" panose="020B0604020202020204" pitchFamily="34" charset="0"/>
                <a:cs typeface="Arial" panose="020B0604020202020204" pitchFamily="34" charset="0"/>
              </a:rPr>
              <a:t>Acción.</a:t>
            </a:r>
            <a:endParaRPr lang="es-MX" sz="1600" dirty="0">
              <a:solidFill>
                <a:srgbClr val="2F5496"/>
              </a:solidFill>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v"/>
            </a:pPr>
            <a:r>
              <a:rPr lang="es-MX" sz="1600" dirty="0">
                <a:solidFill>
                  <a:srgbClr val="2F5496"/>
                </a:solidFill>
                <a:latin typeface="Arial" panose="020B0604020202020204" pitchFamily="34" charset="0"/>
                <a:cs typeface="Arial" panose="020B0604020202020204" pitchFamily="34" charset="0"/>
              </a:rPr>
              <a:t>Emisión de Acuerdos Gubernativos que Aprueban o Reforman </a:t>
            </a:r>
            <a:r>
              <a:rPr lang="es-MX" sz="1600" dirty="0" smtClean="0">
                <a:solidFill>
                  <a:srgbClr val="2F5496"/>
                </a:solidFill>
                <a:latin typeface="Arial" panose="020B0604020202020204" pitchFamily="34" charset="0"/>
                <a:cs typeface="Arial" panose="020B0604020202020204" pitchFamily="34" charset="0"/>
              </a:rPr>
              <a:t>Reglamentos, destacando los siguientes:</a:t>
            </a:r>
          </a:p>
          <a:p>
            <a:pPr marL="742950" lvl="1" indent="-285750" algn="just">
              <a:lnSpc>
                <a:spcPct val="150000"/>
              </a:lnSpc>
              <a:buFont typeface="Wingdings" panose="05000000000000000000" pitchFamily="2" charset="2"/>
              <a:buChar char="q"/>
            </a:pPr>
            <a:r>
              <a:rPr lang="es-MX" sz="1600" dirty="0" smtClean="0">
                <a:solidFill>
                  <a:srgbClr val="2F5496"/>
                </a:solidFill>
                <a:latin typeface="Arial" panose="020B0604020202020204" pitchFamily="34" charset="0"/>
                <a:cs typeface="Arial" panose="020B0604020202020204" pitchFamily="34" charset="0"/>
              </a:rPr>
              <a:t>Acuerdo </a:t>
            </a:r>
            <a:r>
              <a:rPr lang="es-MX" sz="1600" dirty="0">
                <a:solidFill>
                  <a:srgbClr val="2F5496"/>
                </a:solidFill>
                <a:latin typeface="Arial" panose="020B0604020202020204" pitchFamily="34" charset="0"/>
                <a:cs typeface="Arial" panose="020B0604020202020204" pitchFamily="34" charset="0"/>
              </a:rPr>
              <a:t>Gubernativo No. 13-2023, Reglamento de la Ley Temporal de Desarrollo Integral.</a:t>
            </a:r>
          </a:p>
          <a:p>
            <a:pPr marL="742950" lvl="1" indent="-285750" algn="just">
              <a:lnSpc>
                <a:spcPct val="150000"/>
              </a:lnSpc>
              <a:buFont typeface="Wingdings" panose="05000000000000000000" pitchFamily="2" charset="2"/>
              <a:buChar char="q"/>
            </a:pPr>
            <a:r>
              <a:rPr lang="es-MX" sz="1600" dirty="0" smtClean="0">
                <a:solidFill>
                  <a:srgbClr val="2F5496"/>
                </a:solidFill>
                <a:latin typeface="Arial" panose="020B0604020202020204" pitchFamily="34" charset="0"/>
                <a:cs typeface="Arial" panose="020B0604020202020204" pitchFamily="34" charset="0"/>
              </a:rPr>
              <a:t>Acuerdo </a:t>
            </a:r>
            <a:r>
              <a:rPr lang="es-MX" sz="1600" dirty="0">
                <a:solidFill>
                  <a:srgbClr val="2F5496"/>
                </a:solidFill>
                <a:latin typeface="Arial" panose="020B0604020202020204" pitchFamily="34" charset="0"/>
                <a:cs typeface="Arial" panose="020B0604020202020204" pitchFamily="34" charset="0"/>
              </a:rPr>
              <a:t>Gubernativo No. 14-2023, Reglamento de la Ley del </a:t>
            </a:r>
            <a:r>
              <a:rPr lang="es-MX" sz="1600" dirty="0" smtClean="0">
                <a:solidFill>
                  <a:srgbClr val="2F5496"/>
                </a:solidFill>
                <a:latin typeface="Arial" panose="020B0604020202020204" pitchFamily="34" charset="0"/>
                <a:cs typeface="Arial" panose="020B0604020202020204" pitchFamily="34" charset="0"/>
              </a:rPr>
              <a:t>Sistema de Alerta </a:t>
            </a:r>
            <a:r>
              <a:rPr lang="es-MX" sz="1600" dirty="0">
                <a:solidFill>
                  <a:srgbClr val="2F5496"/>
                </a:solidFill>
                <a:latin typeface="Arial" panose="020B0604020202020204" pitchFamily="34" charset="0"/>
                <a:cs typeface="Arial" panose="020B0604020202020204" pitchFamily="34" charset="0"/>
              </a:rPr>
              <a:t>Alba-</a:t>
            </a:r>
            <a:r>
              <a:rPr lang="es-MX" sz="1600" dirty="0" err="1">
                <a:solidFill>
                  <a:srgbClr val="2F5496"/>
                </a:solidFill>
                <a:latin typeface="Arial" panose="020B0604020202020204" pitchFamily="34" charset="0"/>
                <a:cs typeface="Arial" panose="020B0604020202020204" pitchFamily="34" charset="0"/>
              </a:rPr>
              <a:t>Keneth</a:t>
            </a:r>
            <a:r>
              <a:rPr lang="es-MX" sz="1600" dirty="0">
                <a:solidFill>
                  <a:srgbClr val="2F5496"/>
                </a:solidFill>
                <a:latin typeface="Arial" panose="020B0604020202020204" pitchFamily="34" charset="0"/>
                <a:cs typeface="Arial" panose="020B0604020202020204" pitchFamily="34" charset="0"/>
              </a:rPr>
              <a:t>.</a:t>
            </a:r>
          </a:p>
          <a:p>
            <a:pPr marL="742950" lvl="1" indent="-285750" algn="just">
              <a:lnSpc>
                <a:spcPct val="150000"/>
              </a:lnSpc>
              <a:buFont typeface="Wingdings" panose="05000000000000000000" pitchFamily="2" charset="2"/>
              <a:buChar char="q"/>
            </a:pPr>
            <a:r>
              <a:rPr lang="es-MX" sz="1600" dirty="0" smtClean="0">
                <a:solidFill>
                  <a:srgbClr val="2F5496"/>
                </a:solidFill>
                <a:latin typeface="Arial" panose="020B0604020202020204" pitchFamily="34" charset="0"/>
                <a:cs typeface="Arial" panose="020B0604020202020204" pitchFamily="34" charset="0"/>
              </a:rPr>
              <a:t>Acuerdo </a:t>
            </a:r>
            <a:r>
              <a:rPr lang="es-MX" sz="1600" dirty="0">
                <a:solidFill>
                  <a:srgbClr val="2F5496"/>
                </a:solidFill>
                <a:latin typeface="Arial" panose="020B0604020202020204" pitchFamily="34" charset="0"/>
                <a:cs typeface="Arial" panose="020B0604020202020204" pitchFamily="34" charset="0"/>
              </a:rPr>
              <a:t>Gubernativo No. 42-2023, Reglamento de la Ley de Búsqueda Inmediata de Mujeres Desaparecidas.</a:t>
            </a:r>
          </a:p>
          <a:p>
            <a:pPr marL="742950" lvl="1" indent="-285750" algn="just">
              <a:lnSpc>
                <a:spcPct val="150000"/>
              </a:lnSpc>
              <a:buFont typeface="Wingdings" panose="05000000000000000000" pitchFamily="2" charset="2"/>
              <a:buChar char="q"/>
            </a:pPr>
            <a:r>
              <a:rPr lang="es-MX" sz="1600" dirty="0" smtClean="0">
                <a:solidFill>
                  <a:srgbClr val="2F5496"/>
                </a:solidFill>
                <a:latin typeface="Arial" panose="020B0604020202020204" pitchFamily="34" charset="0"/>
                <a:cs typeface="Arial" panose="020B0604020202020204" pitchFamily="34" charset="0"/>
              </a:rPr>
              <a:t>Acuerdo </a:t>
            </a:r>
            <a:r>
              <a:rPr lang="es-MX" sz="1600" dirty="0">
                <a:solidFill>
                  <a:srgbClr val="2F5496"/>
                </a:solidFill>
                <a:latin typeface="Arial" panose="020B0604020202020204" pitchFamily="34" charset="0"/>
                <a:cs typeface="Arial" panose="020B0604020202020204" pitchFamily="34" charset="0"/>
              </a:rPr>
              <a:t>Gubernativo No. 59-2023, Reglamento Orgánico Interno del Ministerio de Salud Pública y Asistencia Social.</a:t>
            </a:r>
          </a:p>
          <a:p>
            <a:pPr algn="just">
              <a:lnSpc>
                <a:spcPct val="150000"/>
              </a:lnSpc>
            </a:pPr>
            <a:endParaRPr lang="es-MX" sz="1600" dirty="0">
              <a:solidFill>
                <a:srgbClr val="2F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110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6" name="Título 1">
            <a:extLst>
              <a:ext uri="{FF2B5EF4-FFF2-40B4-BE49-F238E27FC236}">
                <a16:creationId xmlns:a16="http://schemas.microsoft.com/office/drawing/2014/main" id="{A6BE2F13-63A9-4BDD-88CB-A8139E7D3701}"/>
              </a:ext>
            </a:extLst>
          </p:cNvPr>
          <p:cNvSpPr txBox="1">
            <a:spLocks/>
          </p:cNvSpPr>
          <p:nvPr/>
        </p:nvSpPr>
        <p:spPr>
          <a:xfrm>
            <a:off x="2575498" y="330637"/>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7" name="CuadroTexto 6">
            <a:extLst>
              <a:ext uri="{FF2B5EF4-FFF2-40B4-BE49-F238E27FC236}">
                <a16:creationId xmlns:a16="http://schemas.microsoft.com/office/drawing/2014/main" id="{76DFDB85-8F6D-CC44-7271-0E53284AD93C}"/>
              </a:ext>
            </a:extLst>
          </p:cNvPr>
          <p:cNvSpPr txBox="1"/>
          <p:nvPr/>
        </p:nvSpPr>
        <p:spPr>
          <a:xfrm>
            <a:off x="620325" y="893301"/>
            <a:ext cx="10535732" cy="492443"/>
          </a:xfrm>
          <a:prstGeom prst="rect">
            <a:avLst/>
          </a:prstGeom>
          <a:noFill/>
        </p:spPr>
        <p:txBody>
          <a:bodyPr wrap="square" rtlCol="0">
            <a:spAutoFit/>
          </a:bodyPr>
          <a:lstStyle/>
          <a:p>
            <a:pPr lvl="0" algn="ctr">
              <a:buClr>
                <a:srgbClr val="000000"/>
              </a:buClr>
              <a:defRPr/>
            </a:pPr>
            <a:r>
              <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Otros Documentos Aprobados por el Presidente de la República</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8" name="Rectángulo 7"/>
          <p:cNvSpPr/>
          <p:nvPr/>
        </p:nvSpPr>
        <p:spPr>
          <a:xfrm>
            <a:off x="881847" y="1562201"/>
            <a:ext cx="10179729" cy="4662815"/>
          </a:xfrm>
          <a:prstGeom prst="rect">
            <a:avLst/>
          </a:prstGeom>
        </p:spPr>
        <p:txBody>
          <a:bodyPr wrap="square">
            <a:spAutoFit/>
          </a:bodyPr>
          <a:lstStyle/>
          <a:p>
            <a:pPr marL="457200" lvl="0" indent="-457200" algn="just">
              <a:buFont typeface="+mj-lt"/>
              <a:buAutoNum type="arabicPeriod"/>
            </a:pPr>
            <a:r>
              <a:rPr lang="es-ES" sz="2200" b="1" dirty="0" smtClean="0">
                <a:solidFill>
                  <a:srgbClr val="2F5496"/>
                </a:solidFill>
              </a:rPr>
              <a:t>Instrumentos de </a:t>
            </a:r>
            <a:r>
              <a:rPr lang="es-ES" sz="2200" b="1" dirty="0">
                <a:solidFill>
                  <a:srgbClr val="2F5496"/>
                </a:solidFill>
              </a:rPr>
              <a:t>Ratificación y</a:t>
            </a:r>
            <a:r>
              <a:rPr lang="es-ES" sz="2200" b="1" dirty="0" smtClean="0">
                <a:solidFill>
                  <a:srgbClr val="2F5496"/>
                </a:solidFill>
              </a:rPr>
              <a:t> </a:t>
            </a:r>
            <a:r>
              <a:rPr lang="es-ES" sz="2200" b="1" dirty="0">
                <a:solidFill>
                  <a:srgbClr val="2F5496"/>
                </a:solidFill>
              </a:rPr>
              <a:t>Adhesión: </a:t>
            </a:r>
            <a:r>
              <a:rPr lang="es-ES" sz="2200" dirty="0">
                <a:solidFill>
                  <a:srgbClr val="2F5496"/>
                </a:solidFill>
              </a:rPr>
              <a:t>En atención a este rubro, se pueden resaltar los siguientes temas: </a:t>
            </a:r>
            <a:endParaRPr lang="es-ES" sz="2200" dirty="0" smtClean="0">
              <a:solidFill>
                <a:srgbClr val="2F5496"/>
              </a:solidFill>
            </a:endParaRPr>
          </a:p>
          <a:p>
            <a:pPr lvl="0" algn="just"/>
            <a:endParaRPr lang="es-ES" sz="2200" dirty="0" smtClean="0">
              <a:solidFill>
                <a:srgbClr val="2F5496"/>
              </a:solidFill>
            </a:endParaRPr>
          </a:p>
          <a:p>
            <a:pPr marL="914400" lvl="1" indent="-457200" algn="just">
              <a:buFont typeface="Arial" panose="020B0604020202020204" pitchFamily="34" charset="0"/>
              <a:buChar char="•"/>
            </a:pPr>
            <a:r>
              <a:rPr lang="es-ES" sz="2200" dirty="0" smtClean="0">
                <a:solidFill>
                  <a:srgbClr val="2F5496"/>
                </a:solidFill>
              </a:rPr>
              <a:t>La </a:t>
            </a:r>
            <a:r>
              <a:rPr lang="es-ES" sz="2200" dirty="0">
                <a:solidFill>
                  <a:srgbClr val="2F5496"/>
                </a:solidFill>
              </a:rPr>
              <a:t>ratificación que contiene </a:t>
            </a:r>
            <a:r>
              <a:rPr lang="es-ES" sz="2200" dirty="0" smtClean="0">
                <a:solidFill>
                  <a:srgbClr val="2F5496"/>
                </a:solidFill>
              </a:rPr>
              <a:t>el </a:t>
            </a:r>
            <a:r>
              <a:rPr lang="es-ES" sz="2200" dirty="0">
                <a:solidFill>
                  <a:srgbClr val="2F5496"/>
                </a:solidFill>
              </a:rPr>
              <a:t>Acuerdo entre la República de Guatemala y El Reino de España relativo a la Regulación y Ordenamiento de los Flujos Migratorios Laborales entre ambos </a:t>
            </a:r>
            <a:r>
              <a:rPr lang="es-ES" sz="2200" dirty="0" smtClean="0">
                <a:solidFill>
                  <a:srgbClr val="2F5496"/>
                </a:solidFill>
              </a:rPr>
              <a:t>Estados.</a:t>
            </a:r>
          </a:p>
          <a:p>
            <a:pPr marL="914400" lvl="1" indent="-457200" algn="just">
              <a:buFont typeface="Arial" panose="020B0604020202020204" pitchFamily="34" charset="0"/>
              <a:buChar char="•"/>
            </a:pPr>
            <a:endParaRPr lang="es-ES" sz="2200" dirty="0" smtClean="0">
              <a:solidFill>
                <a:srgbClr val="2F5496"/>
              </a:solidFill>
            </a:endParaRPr>
          </a:p>
          <a:p>
            <a:pPr marL="914400" lvl="1" indent="-457200" algn="just">
              <a:buFont typeface="Arial" panose="020B0604020202020204" pitchFamily="34" charset="0"/>
              <a:buChar char="•"/>
            </a:pPr>
            <a:r>
              <a:rPr lang="es-ES" sz="2200" dirty="0" smtClean="0">
                <a:solidFill>
                  <a:srgbClr val="2F5496"/>
                </a:solidFill>
              </a:rPr>
              <a:t>Instrumento </a:t>
            </a:r>
            <a:r>
              <a:rPr lang="es-ES" sz="2200" dirty="0">
                <a:solidFill>
                  <a:srgbClr val="2F5496"/>
                </a:solidFill>
              </a:rPr>
              <a:t>de Ratificación, referente a Carta de Cooperación entre el Gobierno de la República de Guatemala y el Gobierno de la República de China (TAIWÁN) para la donación de trescientas (300) toneladas métricas de arroz  blanco otorgado por la República de China al Gobierno de la República de Guatemala</a:t>
            </a:r>
            <a:r>
              <a:rPr lang="es-ES" sz="2200" dirty="0" smtClean="0">
                <a:solidFill>
                  <a:srgbClr val="2F5496"/>
                </a:solidFill>
              </a:rPr>
              <a:t>.</a:t>
            </a:r>
            <a:endParaRPr lang="es-MX" sz="2200" dirty="0">
              <a:solidFill>
                <a:srgbClr val="2F5496"/>
              </a:solidFill>
              <a:latin typeface="Arial" panose="020B0604020202020204" pitchFamily="34" charset="0"/>
              <a:cs typeface="Arial" panose="020B0604020202020204" pitchFamily="34" charset="0"/>
            </a:endParaRPr>
          </a:p>
          <a:p>
            <a:pPr algn="just">
              <a:lnSpc>
                <a:spcPct val="150000"/>
              </a:lnSpc>
            </a:pPr>
            <a:endParaRPr lang="es-MX" sz="2200" dirty="0">
              <a:solidFill>
                <a:srgbClr val="2F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896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6" name="Título 1">
            <a:extLst>
              <a:ext uri="{FF2B5EF4-FFF2-40B4-BE49-F238E27FC236}">
                <a16:creationId xmlns:a16="http://schemas.microsoft.com/office/drawing/2014/main" id="{A6BE2F13-63A9-4BDD-88CB-A8139E7D3701}"/>
              </a:ext>
            </a:extLst>
          </p:cNvPr>
          <p:cNvSpPr txBox="1">
            <a:spLocks/>
          </p:cNvSpPr>
          <p:nvPr/>
        </p:nvSpPr>
        <p:spPr>
          <a:xfrm>
            <a:off x="2575498" y="330637"/>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7" name="Rectángulo 6"/>
          <p:cNvSpPr/>
          <p:nvPr/>
        </p:nvSpPr>
        <p:spPr>
          <a:xfrm>
            <a:off x="881847" y="2330297"/>
            <a:ext cx="10179729" cy="3077766"/>
          </a:xfrm>
          <a:prstGeom prst="rect">
            <a:avLst/>
          </a:prstGeom>
        </p:spPr>
        <p:txBody>
          <a:bodyPr wrap="square">
            <a:spAutoFit/>
          </a:bodyPr>
          <a:lstStyle/>
          <a:p>
            <a:pPr lvl="0" algn="just"/>
            <a:r>
              <a:rPr lang="es-ES" sz="2800" b="1" dirty="0" smtClean="0">
                <a:solidFill>
                  <a:srgbClr val="2F5496"/>
                </a:solidFill>
              </a:rPr>
              <a:t>2. Sanciones </a:t>
            </a:r>
            <a:r>
              <a:rPr lang="es-ES" sz="2800" b="1" dirty="0">
                <a:solidFill>
                  <a:srgbClr val="2F5496"/>
                </a:solidFill>
              </a:rPr>
              <a:t>de Leyes: </a:t>
            </a:r>
            <a:r>
              <a:rPr lang="es-ES" sz="2400" dirty="0" smtClean="0">
                <a:solidFill>
                  <a:srgbClr val="2F5496"/>
                </a:solidFill>
              </a:rPr>
              <a:t>Se brindó apoyo jurídico en la sanción de </a:t>
            </a:r>
            <a:r>
              <a:rPr lang="es-ES" sz="2400" dirty="0">
                <a:solidFill>
                  <a:srgbClr val="2F5496"/>
                </a:solidFill>
              </a:rPr>
              <a:t>Decretos emitidos por el Congreso de la República de Guatemala, con el objeto de cumplir con el procedimiento legislativo desarrollado en la Constitución Política de la República, los cuales, en consideración del Señor Presidente, contribuyen al </a:t>
            </a:r>
            <a:r>
              <a:rPr lang="es-ES" sz="2400" dirty="0" smtClean="0">
                <a:solidFill>
                  <a:srgbClr val="2F5496"/>
                </a:solidFill>
              </a:rPr>
              <a:t>cumplimiento </a:t>
            </a:r>
            <a:r>
              <a:rPr lang="es-ES" sz="2400" dirty="0">
                <a:solidFill>
                  <a:srgbClr val="2F5496"/>
                </a:solidFill>
              </a:rPr>
              <a:t>del fin supremo del Estado, la realización del bien común y a garantizar la vida, libertad, justicia, seguridad, paz y desarrollo integral de la persona. </a:t>
            </a:r>
            <a:endParaRPr lang="es-GT" sz="2000" dirty="0">
              <a:solidFill>
                <a:srgbClr val="2F5496"/>
              </a:solidFill>
            </a:endParaRPr>
          </a:p>
          <a:p>
            <a:pPr algn="just"/>
            <a:endParaRPr lang="es-MX" sz="2200" dirty="0">
              <a:solidFill>
                <a:srgbClr val="2F5496"/>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76DFDB85-8F6D-CC44-7271-0E53284AD93C}"/>
              </a:ext>
            </a:extLst>
          </p:cNvPr>
          <p:cNvSpPr txBox="1"/>
          <p:nvPr/>
        </p:nvSpPr>
        <p:spPr>
          <a:xfrm>
            <a:off x="620325" y="995393"/>
            <a:ext cx="10535732" cy="492443"/>
          </a:xfrm>
          <a:prstGeom prst="rect">
            <a:avLst/>
          </a:prstGeom>
          <a:noFill/>
        </p:spPr>
        <p:txBody>
          <a:bodyPr wrap="square" rtlCol="0">
            <a:spAutoFit/>
          </a:bodyPr>
          <a:lstStyle/>
          <a:p>
            <a:pPr lvl="0" algn="ctr">
              <a:buClr>
                <a:srgbClr val="000000"/>
              </a:buClr>
              <a:defRPr/>
            </a:pPr>
            <a:r>
              <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Otros Documentos Aprobados por el Presidente de la República</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9095934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Título 1">
            <a:extLst>
              <a:ext uri="{FF2B5EF4-FFF2-40B4-BE49-F238E27FC236}">
                <a16:creationId xmlns:a16="http://schemas.microsoft.com/office/drawing/2014/main" id="{A6BE2F13-63A9-4BDD-88CB-A8139E7D3701}"/>
              </a:ext>
            </a:extLst>
          </p:cNvPr>
          <p:cNvSpPr txBox="1">
            <a:spLocks/>
          </p:cNvSpPr>
          <p:nvPr/>
        </p:nvSpPr>
        <p:spPr>
          <a:xfrm>
            <a:off x="2575498" y="246766"/>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3" name="Rectángulo 2"/>
          <p:cNvSpPr/>
          <p:nvPr/>
        </p:nvSpPr>
        <p:spPr>
          <a:xfrm>
            <a:off x="819703" y="834232"/>
            <a:ext cx="10437181" cy="1193404"/>
          </a:xfrm>
          <a:prstGeom prst="rect">
            <a:avLst/>
          </a:prstGeom>
        </p:spPr>
        <p:txBody>
          <a:bodyPr wrap="square">
            <a:spAutoFit/>
          </a:bodyPr>
          <a:lstStyle/>
          <a:p>
            <a:pPr algn="just"/>
            <a:r>
              <a:rPr lang="es-ES" sz="2000" dirty="0" smtClean="0">
                <a:solidFill>
                  <a:srgbClr val="2F5496"/>
                </a:solidFill>
              </a:rPr>
              <a:t>Detalle </a:t>
            </a:r>
            <a:r>
              <a:rPr lang="es-ES" sz="2000" dirty="0">
                <a:solidFill>
                  <a:srgbClr val="2F5496"/>
                </a:solidFill>
              </a:rPr>
              <a:t>de los Decretos Aprobados por el Congreso de la República, sancionados por el Presidente de la República:</a:t>
            </a:r>
            <a:endParaRPr lang="es-GT" sz="2000" dirty="0">
              <a:solidFill>
                <a:srgbClr val="2F5496"/>
              </a:solidFill>
            </a:endParaRPr>
          </a:p>
          <a:p>
            <a:pPr algn="just">
              <a:lnSpc>
                <a:spcPct val="150000"/>
              </a:lnSpc>
            </a:pPr>
            <a:endParaRPr lang="es-MX" sz="2400" dirty="0">
              <a:solidFill>
                <a:srgbClr val="2F5496"/>
              </a:solidFill>
              <a:latin typeface="Arial" panose="020B0604020202020204" pitchFamily="34" charset="0"/>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805995141"/>
              </p:ext>
            </p:extLst>
          </p:nvPr>
        </p:nvGraphicFramePr>
        <p:xfrm>
          <a:off x="934451" y="1618616"/>
          <a:ext cx="9849525" cy="4483608"/>
        </p:xfrm>
        <a:graphic>
          <a:graphicData uri="http://schemas.openxmlformats.org/drawingml/2006/table">
            <a:tbl>
              <a:tblPr>
                <a:tableStyleId>{69012ECD-51FC-41F1-AA8D-1B2483CD663E}</a:tableStyleId>
              </a:tblPr>
              <a:tblGrid>
                <a:gridCol w="847569">
                  <a:extLst>
                    <a:ext uri="{9D8B030D-6E8A-4147-A177-3AD203B41FA5}">
                      <a16:colId xmlns:a16="http://schemas.microsoft.com/office/drawing/2014/main" val="3837508399"/>
                    </a:ext>
                  </a:extLst>
                </a:gridCol>
                <a:gridCol w="9001956">
                  <a:extLst>
                    <a:ext uri="{9D8B030D-6E8A-4147-A177-3AD203B41FA5}">
                      <a16:colId xmlns:a16="http://schemas.microsoft.com/office/drawing/2014/main" val="3460037870"/>
                    </a:ext>
                  </a:extLst>
                </a:gridCol>
              </a:tblGrid>
              <a:tr h="377450">
                <a:tc>
                  <a:txBody>
                    <a:bodyPr/>
                    <a:lstStyle/>
                    <a:p>
                      <a:pPr algn="ctr">
                        <a:lnSpc>
                          <a:spcPct val="115000"/>
                        </a:lnSpc>
                        <a:spcAft>
                          <a:spcPts val="0"/>
                        </a:spcAft>
                      </a:pPr>
                      <a:r>
                        <a:rPr lang="es-ES" sz="1600" dirty="0">
                          <a:solidFill>
                            <a:srgbClr val="2F5496"/>
                          </a:solidFill>
                          <a:effectLst/>
                        </a:rPr>
                        <a:t>1-2023</a:t>
                      </a:r>
                      <a:endParaRPr lang="es-GT" sz="1600" dirty="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Ley de Fortalecimiento al Aporte Social de la Tarifa Eléctrica.</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2959746600"/>
                  </a:ext>
                </a:extLst>
              </a:tr>
              <a:tr h="525405">
                <a:tc>
                  <a:txBody>
                    <a:bodyPr/>
                    <a:lstStyle/>
                    <a:p>
                      <a:pPr algn="ctr">
                        <a:lnSpc>
                          <a:spcPct val="115000"/>
                        </a:lnSpc>
                        <a:spcAft>
                          <a:spcPts val="0"/>
                        </a:spcAft>
                      </a:pPr>
                      <a:r>
                        <a:rPr lang="es-ES" sz="1600" dirty="0">
                          <a:solidFill>
                            <a:srgbClr val="2F5496"/>
                          </a:solidFill>
                          <a:effectLst/>
                        </a:rPr>
                        <a:t>2-2023</a:t>
                      </a:r>
                      <a:endParaRPr lang="es-GT" sz="1600" dirty="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Decreto 2-2023, Ley que Faculta el Cobro por la Emisión de Certificados de Apostilla y de Legalización de Documentos Provenientes del Extranjero.</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1367787653"/>
                  </a:ext>
                </a:extLst>
              </a:tr>
              <a:tr h="377450">
                <a:tc>
                  <a:txBody>
                    <a:bodyPr/>
                    <a:lstStyle/>
                    <a:p>
                      <a:pPr algn="ctr">
                        <a:lnSpc>
                          <a:spcPct val="115000"/>
                        </a:lnSpc>
                        <a:spcAft>
                          <a:spcPts val="0"/>
                        </a:spcAft>
                      </a:pPr>
                      <a:r>
                        <a:rPr lang="es-ES" sz="1600" dirty="0">
                          <a:solidFill>
                            <a:srgbClr val="2F5496"/>
                          </a:solidFill>
                          <a:effectLst/>
                        </a:rPr>
                        <a:t>3-2023</a:t>
                      </a:r>
                      <a:endParaRPr lang="es-GT" sz="1600" dirty="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Reforma del Decreto 94-96, Ley General de </a:t>
                      </a:r>
                      <a:r>
                        <a:rPr lang="es-ES" sz="1600" dirty="0" smtClean="0">
                          <a:solidFill>
                            <a:srgbClr val="2F5496"/>
                          </a:solidFill>
                          <a:effectLst/>
                        </a:rPr>
                        <a:t>Telecomunicaciones.</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4219610978"/>
                  </a:ext>
                </a:extLst>
              </a:tr>
              <a:tr h="525405">
                <a:tc>
                  <a:txBody>
                    <a:bodyPr/>
                    <a:lstStyle/>
                    <a:p>
                      <a:pPr algn="ctr">
                        <a:lnSpc>
                          <a:spcPct val="115000"/>
                        </a:lnSpc>
                        <a:spcAft>
                          <a:spcPts val="0"/>
                        </a:spcAft>
                      </a:pPr>
                      <a:r>
                        <a:rPr lang="es-ES" sz="1600">
                          <a:solidFill>
                            <a:srgbClr val="2F5496"/>
                          </a:solidFill>
                          <a:effectLst/>
                        </a:rPr>
                        <a:t>4-2023</a:t>
                      </a:r>
                      <a:endParaRPr lang="es-GT" sz="160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Decreto que Reforma la Ley para la Exención de Impuestos para las Asociaciones de Bomberos Municipales, Decreto 1-2020 del Congreso de la República de </a:t>
                      </a:r>
                      <a:r>
                        <a:rPr lang="es-ES" sz="1600" dirty="0" smtClean="0">
                          <a:solidFill>
                            <a:srgbClr val="2F5496"/>
                          </a:solidFill>
                          <a:effectLst/>
                        </a:rPr>
                        <a:t>Guatemala.</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2132019683"/>
                  </a:ext>
                </a:extLst>
              </a:tr>
              <a:tr h="377450">
                <a:tc>
                  <a:txBody>
                    <a:bodyPr/>
                    <a:lstStyle/>
                    <a:p>
                      <a:pPr algn="ctr">
                        <a:lnSpc>
                          <a:spcPct val="115000"/>
                        </a:lnSpc>
                        <a:spcAft>
                          <a:spcPts val="0"/>
                        </a:spcAft>
                      </a:pPr>
                      <a:r>
                        <a:rPr lang="es-ES" sz="1600">
                          <a:solidFill>
                            <a:srgbClr val="2F5496"/>
                          </a:solidFill>
                          <a:effectLst/>
                        </a:rPr>
                        <a:t>5-2023</a:t>
                      </a:r>
                      <a:endParaRPr lang="es-GT" sz="160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Ley de Apoyo Social Temporal a los Consumidores de Gas </a:t>
                      </a:r>
                      <a:r>
                        <a:rPr lang="es-ES" sz="1600" dirty="0" smtClean="0">
                          <a:solidFill>
                            <a:srgbClr val="2F5496"/>
                          </a:solidFill>
                          <a:effectLst/>
                        </a:rPr>
                        <a:t>Propano.</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3640680899"/>
                  </a:ext>
                </a:extLst>
              </a:tr>
              <a:tr h="377450">
                <a:tc>
                  <a:txBody>
                    <a:bodyPr/>
                    <a:lstStyle/>
                    <a:p>
                      <a:pPr algn="ctr">
                        <a:lnSpc>
                          <a:spcPct val="115000"/>
                        </a:lnSpc>
                        <a:spcAft>
                          <a:spcPts val="0"/>
                        </a:spcAft>
                      </a:pPr>
                      <a:r>
                        <a:rPr lang="es-ES" sz="1600">
                          <a:solidFill>
                            <a:srgbClr val="2F5496"/>
                          </a:solidFill>
                          <a:effectLst/>
                        </a:rPr>
                        <a:t>6-2023</a:t>
                      </a:r>
                      <a:endParaRPr lang="es-GT" sz="160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Estatuto de la Agencia Internacional de Energías </a:t>
                      </a:r>
                      <a:r>
                        <a:rPr lang="es-ES" sz="1600" dirty="0" smtClean="0">
                          <a:solidFill>
                            <a:srgbClr val="2F5496"/>
                          </a:solidFill>
                          <a:effectLst/>
                        </a:rPr>
                        <a:t>Renovables.</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2687668253"/>
                  </a:ext>
                </a:extLst>
              </a:tr>
              <a:tr h="377450">
                <a:tc>
                  <a:txBody>
                    <a:bodyPr/>
                    <a:lstStyle/>
                    <a:p>
                      <a:pPr algn="ctr">
                        <a:lnSpc>
                          <a:spcPct val="115000"/>
                        </a:lnSpc>
                        <a:spcAft>
                          <a:spcPts val="0"/>
                        </a:spcAft>
                      </a:pPr>
                      <a:r>
                        <a:rPr lang="es-ES" sz="1600">
                          <a:solidFill>
                            <a:srgbClr val="2F5496"/>
                          </a:solidFill>
                          <a:effectLst/>
                        </a:rPr>
                        <a:t>7-2023</a:t>
                      </a:r>
                      <a:endParaRPr lang="es-GT" sz="160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Reformas a la Ley Orgánica del Crédito Hipotecario </a:t>
                      </a:r>
                      <a:r>
                        <a:rPr lang="es-ES" sz="1600" dirty="0" smtClean="0">
                          <a:solidFill>
                            <a:srgbClr val="2F5496"/>
                          </a:solidFill>
                          <a:effectLst/>
                        </a:rPr>
                        <a:t>Nacional.</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1740818917"/>
                  </a:ext>
                </a:extLst>
              </a:tr>
              <a:tr h="525405">
                <a:tc>
                  <a:txBody>
                    <a:bodyPr/>
                    <a:lstStyle/>
                    <a:p>
                      <a:pPr algn="ctr">
                        <a:lnSpc>
                          <a:spcPct val="115000"/>
                        </a:lnSpc>
                        <a:spcAft>
                          <a:spcPts val="0"/>
                        </a:spcAft>
                      </a:pPr>
                      <a:r>
                        <a:rPr lang="es-ES" sz="1600">
                          <a:solidFill>
                            <a:srgbClr val="2F5496"/>
                          </a:solidFill>
                          <a:effectLst/>
                        </a:rPr>
                        <a:t>8-2023</a:t>
                      </a:r>
                      <a:endParaRPr lang="es-GT" sz="160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Reformas al Decreto Número 17-73 del Congreso de la República de Guatemala, Código Penal y al Decreto Número 21-2006 del Congreso de la República de Guatemala, Ley Contra la Delincuencia </a:t>
                      </a:r>
                      <a:r>
                        <a:rPr lang="es-ES" sz="1600" dirty="0" smtClean="0">
                          <a:solidFill>
                            <a:srgbClr val="2F5496"/>
                          </a:solidFill>
                          <a:effectLst/>
                        </a:rPr>
                        <a:t>Organizada.</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2693408061"/>
                  </a:ext>
                </a:extLst>
              </a:tr>
              <a:tr h="525405">
                <a:tc>
                  <a:txBody>
                    <a:bodyPr/>
                    <a:lstStyle/>
                    <a:p>
                      <a:pPr algn="ctr">
                        <a:lnSpc>
                          <a:spcPct val="115000"/>
                        </a:lnSpc>
                        <a:spcAft>
                          <a:spcPts val="0"/>
                        </a:spcAft>
                      </a:pPr>
                      <a:r>
                        <a:rPr lang="es-ES" sz="1600">
                          <a:solidFill>
                            <a:srgbClr val="2F5496"/>
                          </a:solidFill>
                          <a:effectLst/>
                        </a:rPr>
                        <a:t>9-2023</a:t>
                      </a:r>
                      <a:endParaRPr lang="es-GT" sz="1600">
                        <a:solidFill>
                          <a:srgbClr val="2F5496"/>
                        </a:solidFill>
                        <a:effectLst/>
                        <a:latin typeface="Arial" panose="020B0604020202020204" pitchFamily="34" charset="0"/>
                        <a:ea typeface="Arial" panose="020B0604020202020204" pitchFamily="34" charset="0"/>
                      </a:endParaRPr>
                    </a:p>
                  </a:txBody>
                  <a:tcPr marL="63500" marR="63500" marT="63500" marB="63500"/>
                </a:tc>
                <a:tc>
                  <a:txBody>
                    <a:bodyPr/>
                    <a:lstStyle/>
                    <a:p>
                      <a:pPr algn="just">
                        <a:lnSpc>
                          <a:spcPct val="115000"/>
                        </a:lnSpc>
                        <a:spcAft>
                          <a:spcPts val="0"/>
                        </a:spcAft>
                      </a:pPr>
                      <a:r>
                        <a:rPr lang="es-ES" sz="1600" dirty="0">
                          <a:solidFill>
                            <a:srgbClr val="2F5496"/>
                          </a:solidFill>
                          <a:effectLst/>
                        </a:rPr>
                        <a:t>Enmienda del Protocolo de Montreal Relativo a las Sustancias que Agotan la Capa de Ozono, suscrito en la ciudad de Kigali, Ruanda, el 15 de Octubre de 2016.</a:t>
                      </a:r>
                      <a:endParaRPr lang="es-GT" sz="1600" dirty="0">
                        <a:solidFill>
                          <a:srgbClr val="2F5496"/>
                        </a:solidFill>
                        <a:effectLst/>
                        <a:latin typeface="Arial" panose="020B0604020202020204" pitchFamily="34" charset="0"/>
                        <a:ea typeface="Arial" panose="020B0604020202020204" pitchFamily="34" charset="0"/>
                      </a:endParaRPr>
                    </a:p>
                  </a:txBody>
                  <a:tcPr marL="25400" marR="25400" marT="25400" marB="25400" anchor="ctr"/>
                </a:tc>
                <a:extLst>
                  <a:ext uri="{0D108BD9-81ED-4DB2-BD59-A6C34878D82A}">
                    <a16:rowId xmlns:a16="http://schemas.microsoft.com/office/drawing/2014/main" val="3478976573"/>
                  </a:ext>
                </a:extLst>
              </a:tr>
            </a:tbl>
          </a:graphicData>
        </a:graphic>
      </p:graphicFrame>
    </p:spTree>
    <p:extLst>
      <p:ext uri="{BB962C8B-B14F-4D97-AF65-F5344CB8AC3E}">
        <p14:creationId xmlns:p14="http://schemas.microsoft.com/office/powerpoint/2010/main" val="3947532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Rectángulo 1"/>
          <p:cNvSpPr/>
          <p:nvPr/>
        </p:nvSpPr>
        <p:spPr>
          <a:xfrm>
            <a:off x="881847" y="924274"/>
            <a:ext cx="10179729" cy="5217326"/>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es-MX" sz="1600" dirty="0">
                <a:solidFill>
                  <a:srgbClr val="2F5496"/>
                </a:solidFill>
                <a:latin typeface="Arial" panose="020B0604020202020204" pitchFamily="34" charset="0"/>
                <a:cs typeface="Arial" panose="020B0604020202020204" pitchFamily="34" charset="0"/>
              </a:rPr>
              <a:t>Dictámenes que permitieron facilitar al Presidente de la República la toma de decisiones, derivadas de los expedientes de índole administrativa sometidos a su consideración. </a:t>
            </a:r>
          </a:p>
          <a:p>
            <a:pPr marL="285750" indent="-285750" algn="just">
              <a:lnSpc>
                <a:spcPct val="150000"/>
              </a:lnSpc>
              <a:buFont typeface="Wingdings" panose="05000000000000000000" pitchFamily="2" charset="2"/>
              <a:buChar char="v"/>
            </a:pPr>
            <a:r>
              <a:rPr lang="es-MX" sz="1600" dirty="0" smtClean="0">
                <a:solidFill>
                  <a:srgbClr val="2F5496"/>
                </a:solidFill>
                <a:latin typeface="Arial" panose="020B0604020202020204" pitchFamily="34" charset="0"/>
                <a:cs typeface="Arial" panose="020B0604020202020204" pitchFamily="34" charset="0"/>
              </a:rPr>
              <a:t>Providencias </a:t>
            </a:r>
            <a:r>
              <a:rPr lang="es-MX" sz="1600" dirty="0">
                <a:solidFill>
                  <a:srgbClr val="2F5496"/>
                </a:solidFill>
                <a:latin typeface="Arial" panose="020B0604020202020204" pitchFamily="34" charset="0"/>
                <a:cs typeface="Arial" panose="020B0604020202020204" pitchFamily="34" charset="0"/>
              </a:rPr>
              <a:t>que permitieron corregir aspectos sustanciales en los expedientes administrativos, para dotar de certeza jurídica las disposiciones emanadas del Presidente de la República, y que su actuar se realice con estricto apego a la legislación guatemalteca.</a:t>
            </a:r>
          </a:p>
          <a:p>
            <a:pPr marL="285750" indent="-285750" algn="just">
              <a:lnSpc>
                <a:spcPct val="150000"/>
              </a:lnSpc>
              <a:buFont typeface="Wingdings" panose="05000000000000000000" pitchFamily="2" charset="2"/>
              <a:buChar char="v"/>
            </a:pPr>
            <a:r>
              <a:rPr lang="es-MX" sz="1600" dirty="0">
                <a:solidFill>
                  <a:srgbClr val="2F5496"/>
                </a:solidFill>
                <a:latin typeface="Arial" panose="020B0604020202020204" pitchFamily="34" charset="0"/>
                <a:cs typeface="Arial" panose="020B0604020202020204" pitchFamily="34" charset="0"/>
              </a:rPr>
              <a:t>Evacuación de audiencias conferidas al Presidente de la República en las diferentes acciones </a:t>
            </a:r>
            <a:r>
              <a:rPr lang="es-MX" sz="1600" dirty="0" smtClean="0">
                <a:solidFill>
                  <a:srgbClr val="2F5496"/>
                </a:solidFill>
                <a:latin typeface="Arial" panose="020B0604020202020204" pitchFamily="34" charset="0"/>
                <a:cs typeface="Arial" panose="020B0604020202020204" pitchFamily="34" charset="0"/>
              </a:rPr>
              <a:t>constitucionales, </a:t>
            </a:r>
            <a:r>
              <a:rPr lang="es-MX" sz="1600" dirty="0">
                <a:solidFill>
                  <a:srgbClr val="2F5496"/>
                </a:solidFill>
                <a:latin typeface="Arial" panose="020B0604020202020204" pitchFamily="34" charset="0"/>
                <a:cs typeface="Arial" panose="020B0604020202020204" pitchFamily="34" charset="0"/>
              </a:rPr>
              <a:t>a través de los memoriales respectivos diligenciados oportuna y eficientemente, en atención al derecho de defensa y el debido proceso.</a:t>
            </a:r>
          </a:p>
          <a:p>
            <a:pPr marL="285750" indent="-285750" algn="just">
              <a:lnSpc>
                <a:spcPct val="150000"/>
              </a:lnSpc>
              <a:buFont typeface="Wingdings" panose="05000000000000000000" pitchFamily="2" charset="2"/>
              <a:buChar char="v"/>
            </a:pPr>
            <a:r>
              <a:rPr lang="es-MX" sz="1600" dirty="0" smtClean="0">
                <a:solidFill>
                  <a:srgbClr val="2F5496"/>
                </a:solidFill>
                <a:latin typeface="Arial" panose="020B0604020202020204" pitchFamily="34" charset="0"/>
                <a:cs typeface="Arial" panose="020B0604020202020204" pitchFamily="34" charset="0"/>
              </a:rPr>
              <a:t>Asesoría </a:t>
            </a:r>
            <a:r>
              <a:rPr lang="es-MX" sz="1600" dirty="0">
                <a:solidFill>
                  <a:srgbClr val="2F5496"/>
                </a:solidFill>
                <a:latin typeface="Arial" panose="020B0604020202020204" pitchFamily="34" charset="0"/>
                <a:cs typeface="Arial" panose="020B0604020202020204" pitchFamily="34" charset="0"/>
              </a:rPr>
              <a:t>y acompañamiento en actuaciones de índole judicial al personal de la Secretaría General. </a:t>
            </a:r>
          </a:p>
          <a:p>
            <a:pPr marL="285750" indent="-285750" algn="just">
              <a:lnSpc>
                <a:spcPct val="150000"/>
              </a:lnSpc>
              <a:buFont typeface="Wingdings" panose="05000000000000000000" pitchFamily="2" charset="2"/>
              <a:buChar char="v"/>
            </a:pPr>
            <a:r>
              <a:rPr lang="es-MX" sz="1600" dirty="0" smtClean="0">
                <a:solidFill>
                  <a:srgbClr val="2F5496"/>
                </a:solidFill>
                <a:latin typeface="Arial" panose="020B0604020202020204" pitchFamily="34" charset="0"/>
                <a:cs typeface="Arial" panose="020B0604020202020204" pitchFamily="34" charset="0"/>
              </a:rPr>
              <a:t>Emisión </a:t>
            </a:r>
            <a:r>
              <a:rPr lang="es-MX" sz="1600" dirty="0">
                <a:solidFill>
                  <a:srgbClr val="2F5496"/>
                </a:solidFill>
                <a:latin typeface="Arial" panose="020B0604020202020204" pitchFamily="34" charset="0"/>
                <a:cs typeface="Arial" panose="020B0604020202020204" pitchFamily="34" charset="0"/>
              </a:rPr>
              <a:t>de dictámenes, opiniones y providencias, en proyectos de iniciativas de ley y solicitudes dirigidas al Presidente de la República por particulares e instituciones públicas, mismas que fueron atendidas y remitidas a las instancias correspondientes, en observancia de las facultades conferidas en la Constitución Política de la República y demás leyes vigentes.</a:t>
            </a:r>
          </a:p>
          <a:p>
            <a:pPr marL="457200" indent="-457200" algn="just">
              <a:lnSpc>
                <a:spcPct val="150000"/>
              </a:lnSpc>
              <a:buFont typeface="Wingdings" panose="05000000000000000000" pitchFamily="2" charset="2"/>
              <a:buChar char="v"/>
            </a:pPr>
            <a:endParaRPr lang="es-MX" sz="1600" dirty="0">
              <a:solidFill>
                <a:srgbClr val="2F5496"/>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A6BE2F13-63A9-4BDD-88CB-A8139E7D3701}"/>
              </a:ext>
            </a:extLst>
          </p:cNvPr>
          <p:cNvSpPr txBox="1">
            <a:spLocks/>
          </p:cNvSpPr>
          <p:nvPr/>
        </p:nvSpPr>
        <p:spPr>
          <a:xfrm>
            <a:off x="2575498" y="246766"/>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Tree>
    <p:extLst>
      <p:ext uri="{BB962C8B-B14F-4D97-AF65-F5344CB8AC3E}">
        <p14:creationId xmlns:p14="http://schemas.microsoft.com/office/powerpoint/2010/main" val="3921245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9" name="Título 1">
            <a:extLst>
              <a:ext uri="{FF2B5EF4-FFF2-40B4-BE49-F238E27FC236}">
                <a16:creationId xmlns:a16="http://schemas.microsoft.com/office/drawing/2014/main" id="{A6BE2F13-63A9-4BDD-88CB-A8139E7D3701}"/>
              </a:ext>
            </a:extLst>
          </p:cNvPr>
          <p:cNvSpPr txBox="1">
            <a:spLocks/>
          </p:cNvSpPr>
          <p:nvPr/>
        </p:nvSpPr>
        <p:spPr>
          <a:xfrm>
            <a:off x="2575498" y="246766"/>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0" name="CuadroTexto 9">
            <a:extLst>
              <a:ext uri="{FF2B5EF4-FFF2-40B4-BE49-F238E27FC236}">
                <a16:creationId xmlns:a16="http://schemas.microsoft.com/office/drawing/2014/main" id="{76DFDB85-8F6D-CC44-7271-0E53284AD93C}"/>
              </a:ext>
            </a:extLst>
          </p:cNvPr>
          <p:cNvSpPr txBox="1"/>
          <p:nvPr/>
        </p:nvSpPr>
        <p:spPr>
          <a:xfrm>
            <a:off x="694216" y="842915"/>
            <a:ext cx="10535732" cy="492443"/>
          </a:xfrm>
          <a:prstGeom prst="rect">
            <a:avLst/>
          </a:prstGeom>
          <a:noFill/>
        </p:spPr>
        <p:txBody>
          <a:bodyPr wrap="square" rtlCol="0">
            <a:spAutoFit/>
          </a:bodyPr>
          <a:lstStyle/>
          <a:p>
            <a:pPr lvl="0" algn="ctr">
              <a:buClr>
                <a:srgbClr val="000000"/>
              </a:buClr>
              <a:defRPr/>
            </a:pP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Expedientes Tramitados</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1" name="Rectángulo 10"/>
          <p:cNvSpPr/>
          <p:nvPr/>
        </p:nvSpPr>
        <p:spPr>
          <a:xfrm>
            <a:off x="816929" y="1638101"/>
            <a:ext cx="5436089" cy="4247317"/>
          </a:xfrm>
          <a:prstGeom prst="rect">
            <a:avLst/>
          </a:prstGeom>
        </p:spPr>
        <p:txBody>
          <a:bodyPr wrap="square">
            <a:spAutoFit/>
          </a:bodyPr>
          <a:lstStyle/>
          <a:p>
            <a:pPr algn="just"/>
            <a:r>
              <a:rPr lang="es-MX" dirty="0">
                <a:solidFill>
                  <a:srgbClr val="2F5496"/>
                </a:solidFill>
                <a:latin typeface="Arial" panose="020B0604020202020204" pitchFamily="34" charset="0"/>
                <a:cs typeface="Arial" panose="020B0604020202020204" pitchFamily="34" charset="0"/>
              </a:rPr>
              <a:t>Entre las atribuciones que corresponden al Secretario General de la Presidencia de la República, se encuentra la suscripción de los contratos administrativos de las dependencias a cargo de la Presidencia de la República, dicha atribución podrá ser delegada por medio de resolución, en el titular de la dependencia solicitante de la contratación, de conformidad con la Ley de Contrataciones del Estado, Decreto Número 57-92 del Congreso de la República; así como la aprobación de los contratos administrativos que correspondan a las dependencias adscritas a la Presidencia de la República y de la Secretaría General de la Presidencia de la </a:t>
            </a:r>
            <a:r>
              <a:rPr lang="es-MX" dirty="0" smtClean="0">
                <a:solidFill>
                  <a:srgbClr val="2F5496"/>
                </a:solidFill>
                <a:latin typeface="Arial" panose="020B0604020202020204" pitchFamily="34" charset="0"/>
                <a:cs typeface="Arial" panose="020B0604020202020204" pitchFamily="34" charset="0"/>
              </a:rPr>
              <a:t>República.</a:t>
            </a:r>
            <a:endParaRPr lang="es-MX" dirty="0">
              <a:solidFill>
                <a:srgbClr val="2F5496"/>
              </a:solidFill>
              <a:latin typeface="Arial" panose="020B0604020202020204" pitchFamily="34" charset="0"/>
              <a:cs typeface="Arial" panose="020B0604020202020204" pitchFamily="34" charset="0"/>
            </a:endParaRPr>
          </a:p>
        </p:txBody>
      </p:sp>
      <p:pic>
        <p:nvPicPr>
          <p:cNvPr id="12" name="Imagen 11" descr="C:\Users\jchacon.sgpr\Downloads\IMG-48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580" y="2049694"/>
            <a:ext cx="4146550" cy="3109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9290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4" y="835325"/>
            <a:ext cx="6505886"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0324" y="1047375"/>
            <a:ext cx="6505885" cy="707846"/>
          </a:xfrm>
          <a:prstGeom prst="rect">
            <a:avLst/>
          </a:prstGeom>
          <a:noFill/>
          <a:ln>
            <a:noFill/>
          </a:ln>
        </p:spPr>
        <p:txBody>
          <a:bodyPr spcFirstLastPara="1" wrap="square" lIns="91425" tIns="45700" rIns="91425" bIns="45700" anchor="t" anchorCtr="0">
            <a:spAutoFit/>
          </a:bodyPr>
          <a:lstStyle/>
          <a:p>
            <a:pPr lvl="0"/>
            <a:r>
              <a:rPr lang="es-MX" sz="2000" dirty="0">
                <a:solidFill>
                  <a:schemeClr val="lt1"/>
                </a:solidFill>
                <a:latin typeface="Montserrat"/>
                <a:ea typeface="Montserrat"/>
                <a:cs typeface="Montserrat"/>
                <a:sym typeface="Montserrat"/>
              </a:rPr>
              <a:t>PRINCIPALES OBJETIVOS DE LA SECRETARÍA GENERAL DE LA PRESIDENCIA DE LA REPÚBLICA</a:t>
            </a:r>
          </a:p>
        </p:txBody>
      </p:sp>
      <p:sp>
        <p:nvSpPr>
          <p:cNvPr id="5" name="Marcador de contenido 6">
            <a:extLst>
              <a:ext uri="{FF2B5EF4-FFF2-40B4-BE49-F238E27FC236}">
                <a16:creationId xmlns:a16="http://schemas.microsoft.com/office/drawing/2014/main" id="{F9FD962A-766E-443B-8C79-B30580DFF835}"/>
              </a:ext>
            </a:extLst>
          </p:cNvPr>
          <p:cNvSpPr txBox="1">
            <a:spLocks/>
          </p:cNvSpPr>
          <p:nvPr/>
        </p:nvSpPr>
        <p:spPr>
          <a:xfrm>
            <a:off x="772885" y="1936807"/>
            <a:ext cx="10646230" cy="10788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1" indent="0" algn="just">
              <a:lnSpc>
                <a:spcPct val="150000"/>
              </a:lnSpc>
              <a:buNone/>
            </a:pPr>
            <a:r>
              <a:rPr lang="es-GT" sz="1600" dirty="0">
                <a:latin typeface="Arial" panose="020B0604020202020204" pitchFamily="34" charset="0"/>
                <a:cs typeface="Arial" panose="020B0604020202020204" pitchFamily="34" charset="0"/>
              </a:rPr>
              <a:t>Para el cumplimiento de sus funciones la Secretaría General de la Presidencia de la </a:t>
            </a:r>
            <a:r>
              <a:rPr lang="es-GT" sz="1600" dirty="0" smtClean="0">
                <a:latin typeface="Arial" panose="020B0604020202020204" pitchFamily="34" charset="0"/>
                <a:cs typeface="Arial" panose="020B0604020202020204" pitchFamily="34" charset="0"/>
              </a:rPr>
              <a:t>República definió los Objetivos </a:t>
            </a:r>
            <a:r>
              <a:rPr lang="es-GT" sz="1600" dirty="0">
                <a:latin typeface="Arial" panose="020B0604020202020204" pitchFamily="34" charset="0"/>
                <a:cs typeface="Arial" panose="020B0604020202020204" pitchFamily="34" charset="0"/>
              </a:rPr>
              <a:t>Institucionales de Control </a:t>
            </a:r>
            <a:r>
              <a:rPr lang="es-GT" sz="1600" dirty="0" smtClean="0">
                <a:latin typeface="Arial" panose="020B0604020202020204" pitchFamily="34" charset="0"/>
                <a:cs typeface="Arial" panose="020B0604020202020204" pitchFamily="34" charset="0"/>
              </a:rPr>
              <a:t>Interno, siguientes:</a:t>
            </a:r>
            <a:endParaRPr lang="es-GT" sz="1600" dirty="0">
              <a:latin typeface="Arial" panose="020B0604020202020204" pitchFamily="34" charset="0"/>
              <a:cs typeface="Arial" panose="020B0604020202020204" pitchFamily="34" charset="0"/>
            </a:endParaRPr>
          </a:p>
          <a:p>
            <a:pPr marL="571500" lvl="1" indent="0">
              <a:buNone/>
            </a:pPr>
            <a:endParaRPr lang="es-GT" sz="1400" dirty="0">
              <a:latin typeface="Arial" panose="020B0604020202020204" pitchFamily="34" charset="0"/>
              <a:cs typeface="Arial" panose="020B060402020202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789609364"/>
              </p:ext>
            </p:extLst>
          </p:nvPr>
        </p:nvGraphicFramePr>
        <p:xfrm>
          <a:off x="772885" y="3015649"/>
          <a:ext cx="10650708" cy="2577017"/>
        </p:xfrm>
        <a:graphic>
          <a:graphicData uri="http://schemas.openxmlformats.org/drawingml/2006/table">
            <a:tbl>
              <a:tblPr firstRow="1" firstCol="1" bandRow="1"/>
              <a:tblGrid>
                <a:gridCol w="10650708">
                  <a:extLst>
                    <a:ext uri="{9D8B030D-6E8A-4147-A177-3AD203B41FA5}">
                      <a16:colId xmlns:a16="http://schemas.microsoft.com/office/drawing/2014/main" val="481451595"/>
                    </a:ext>
                  </a:extLst>
                </a:gridCol>
              </a:tblGrid>
              <a:tr h="271902">
                <a:tc>
                  <a:txBody>
                    <a:bodyPr/>
                    <a:lstStyle/>
                    <a:p>
                      <a:pPr marL="342900" lvl="0" indent="-342900" algn="ctr">
                        <a:lnSpc>
                          <a:spcPct val="107000"/>
                        </a:lnSpc>
                        <a:spcAft>
                          <a:spcPts val="0"/>
                        </a:spcAft>
                        <a:buFont typeface="+mj-lt"/>
                        <a:buAutoNum type="alphaLcParenR"/>
                      </a:pPr>
                      <a:r>
                        <a:rPr lang="es-GT" sz="1400" b="1" dirty="0">
                          <a:effectLst/>
                          <a:latin typeface="Arial" panose="020B0604020202020204" pitchFamily="34" charset="0"/>
                          <a:ea typeface="Calibri" panose="020F0502020204030204" pitchFamily="34" charset="0"/>
                          <a:cs typeface="Times New Roman" panose="02020603050405020304" pitchFamily="18" charset="0"/>
                        </a:rPr>
                        <a:t>Objetivo Estratégico</a:t>
                      </a:r>
                      <a:endParaRPr lang="es-G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395246113"/>
                  </a:ext>
                </a:extLst>
              </a:tr>
              <a:tr h="508303">
                <a:tc>
                  <a:txBody>
                    <a:bodyPr/>
                    <a:lstStyle/>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Promover las buenas prácticas de control interno y gobernanza, para que de manera eficiente, eficaz y transparente, se de fe administrativa, seguridad y certeza jurídica al accionar del Presidente de la República.</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831265"/>
                  </a:ext>
                </a:extLst>
              </a:tr>
              <a:tr h="271902">
                <a:tc>
                  <a:txBody>
                    <a:bodyPr/>
                    <a:lstStyle/>
                    <a:p>
                      <a:pPr marL="342900" lvl="0" indent="-342900" algn="ctr">
                        <a:lnSpc>
                          <a:spcPct val="107000"/>
                        </a:lnSpc>
                        <a:spcAft>
                          <a:spcPts val="0"/>
                        </a:spcAft>
                        <a:buFont typeface="+mj-lt"/>
                        <a:buAutoNum type="alphaLcParenR" startAt="2"/>
                      </a:pPr>
                      <a:r>
                        <a:rPr lang="es-GT" sz="1400" b="1" dirty="0">
                          <a:effectLst/>
                          <a:latin typeface="Arial" panose="020B0604020202020204" pitchFamily="34" charset="0"/>
                          <a:ea typeface="Calibri" panose="020F0502020204030204" pitchFamily="34" charset="0"/>
                          <a:cs typeface="Times New Roman" panose="02020603050405020304" pitchFamily="18" charset="0"/>
                        </a:rPr>
                        <a:t>Objetivos Operativos</a:t>
                      </a:r>
                      <a:endParaRPr lang="es-G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502513565"/>
                  </a:ext>
                </a:extLst>
              </a:tr>
              <a:tr h="1524910">
                <a:tc>
                  <a:txBody>
                    <a:bodyPr/>
                    <a:lstStyle/>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Ejercer de manera eficiente, eficaz y transparente, las atribuciones y funciones asignadas a las Unidades y Direcciones de la Secretaría General de la Presidencia de la República, de acuerdo al marco Constitucional y al ordenamiento jurídico vigente.</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Dar seguimiento a la ejecución de los recursos financieros, al uso de los recursos administrativos y al cumplimiento de las acciones definidas en los planes, para verificar de manera oportuna la consecución de las metas y resultados institucionales definidos.</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s-GT"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Promover el adecuado resguardo de los bienes muebles de la Secretaría General de la Presidencia de la República, a través del registro oportuno de los mismos y la emisión de las políticas que correspondan.</a:t>
                      </a:r>
                      <a:endParaRPr lang="es-G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3107612"/>
                  </a:ext>
                </a:extLst>
              </a:tr>
            </a:tbl>
          </a:graphicData>
        </a:graphic>
      </p:graphicFrame>
    </p:spTree>
    <p:extLst>
      <p:ext uri="{BB962C8B-B14F-4D97-AF65-F5344CB8AC3E}">
        <p14:creationId xmlns:p14="http://schemas.microsoft.com/office/powerpoint/2010/main" val="35137325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2" name="Rectangle 2"/>
          <p:cNvSpPr>
            <a:spLocks noChangeArrowheads="1"/>
          </p:cNvSpPr>
          <p:nvPr/>
        </p:nvSpPr>
        <p:spPr bwMode="auto">
          <a:xfrm>
            <a:off x="381000" y="1340100"/>
            <a:ext cx="546561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GT" sz="1200" b="1" i="0" u="none" strike="noStrike" cap="none" normalizeH="0" baseline="0" dirty="0" smtClean="0">
                <a:ln>
                  <a:noFill/>
                </a:ln>
                <a:solidFill>
                  <a:srgbClr val="2F5496"/>
                </a:solidFill>
                <a:effectLst/>
                <a:latin typeface="Arial" panose="020B0604020202020204" pitchFamily="34" charset="0"/>
                <a:ea typeface="Calibri" panose="020F0502020204030204" pitchFamily="34" charset="0"/>
                <a:cs typeface="Arial" panose="020B0604020202020204" pitchFamily="34" charset="0"/>
              </a:rPr>
              <a:t>Resoluciones emitidas</a:t>
            </a:r>
            <a:r>
              <a:rPr kumimoji="0" lang="es-MX" altLang="es-GT" sz="1200" b="1" i="0" u="none" strike="noStrike" cap="none" normalizeH="0" dirty="0" smtClean="0">
                <a:ln>
                  <a:noFill/>
                </a:ln>
                <a:solidFill>
                  <a:srgbClr val="2F5496"/>
                </a:solidFill>
                <a:effectLst/>
                <a:latin typeface="Arial" panose="020B0604020202020204" pitchFamily="34" charset="0"/>
                <a:ea typeface="Calibri" panose="020F0502020204030204" pitchFamily="34" charset="0"/>
                <a:cs typeface="Arial" panose="020B0604020202020204" pitchFamily="34" charset="0"/>
              </a:rPr>
              <a:t> </a:t>
            </a:r>
            <a:r>
              <a:rPr kumimoji="0" lang="es-MX" altLang="es-GT" sz="1200" b="1" i="0" u="none" strike="noStrike" cap="none" normalizeH="0" baseline="0" dirty="0" smtClean="0">
                <a:ln>
                  <a:noFill/>
                </a:ln>
                <a:solidFill>
                  <a:srgbClr val="2F5496"/>
                </a:solidFill>
                <a:effectLst/>
                <a:latin typeface="Arial" panose="020B0604020202020204" pitchFamily="34" charset="0"/>
                <a:ea typeface="Calibri" panose="020F0502020204030204" pitchFamily="34" charset="0"/>
                <a:cs typeface="Arial" panose="020B0604020202020204" pitchFamily="34" charset="0"/>
              </a:rPr>
              <a:t>de delegación de la facultad para suscribir contratos administrativos en general de las Secretarías y Dependencias adscritas a la Presidencia de la República.</a:t>
            </a:r>
            <a:endParaRPr kumimoji="0" lang="es-GT" altLang="es-GT" sz="800" b="1" i="0" u="none" strike="noStrike" cap="none" normalizeH="0" baseline="0" dirty="0" smtClean="0">
              <a:ln>
                <a:noFill/>
              </a:ln>
              <a:solidFill>
                <a:srgbClr val="2F5496"/>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GT" altLang="es-GT" sz="1800" b="1" i="0" u="none" strike="noStrike" cap="none" normalizeH="0" baseline="0" dirty="0" smtClean="0">
              <a:ln>
                <a:noFill/>
              </a:ln>
              <a:solidFill>
                <a:srgbClr val="2F5496"/>
              </a:solidFill>
              <a:effectLst/>
              <a:latin typeface="Arial" panose="020B0604020202020204" pitchFamily="34" charset="0"/>
              <a:cs typeface="Arial" panose="020B0604020202020204" pitchFamily="34" charset="0"/>
            </a:endParaRPr>
          </a:p>
        </p:txBody>
      </p:sp>
      <p:graphicFrame>
        <p:nvGraphicFramePr>
          <p:cNvPr id="3" name="Gráfico 2"/>
          <p:cNvGraphicFramePr/>
          <p:nvPr>
            <p:extLst>
              <p:ext uri="{D42A27DB-BD31-4B8C-83A1-F6EECF244321}">
                <p14:modId xmlns:p14="http://schemas.microsoft.com/office/powerpoint/2010/main" val="4220253906"/>
              </p:ext>
            </p:extLst>
          </p:nvPr>
        </p:nvGraphicFramePr>
        <p:xfrm>
          <a:off x="460010" y="1669001"/>
          <a:ext cx="4986655" cy="44869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5" name="Rectangle 5"/>
          <p:cNvSpPr>
            <a:spLocks noChangeArrowheads="1"/>
          </p:cNvSpPr>
          <p:nvPr/>
        </p:nvSpPr>
        <p:spPr bwMode="auto">
          <a:xfrm>
            <a:off x="6779387" y="1386266"/>
            <a:ext cx="50444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MX" altLang="es-GT" sz="1200" b="1" dirty="0">
                <a:solidFill>
                  <a:srgbClr val="2F5496"/>
                </a:solidFill>
                <a:latin typeface="Arial" panose="020B0604020202020204" pitchFamily="34" charset="0"/>
                <a:ea typeface="Calibri" panose="020F0502020204030204" pitchFamily="34" charset="0"/>
                <a:cs typeface="Arial" panose="020B0604020202020204" pitchFamily="34" charset="0"/>
              </a:rPr>
              <a:t>Acuerdos administrativos de aprobación de contratos administrativos en general de las Secretarías y Dependencias adscritas a la Presidencia de la República. </a:t>
            </a:r>
            <a:endParaRPr lang="es-GT" altLang="es-GT" sz="1200" b="1" dirty="0">
              <a:solidFill>
                <a:srgbClr val="2F5496"/>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8" name="Rectángulo 7"/>
          <p:cNvSpPr/>
          <p:nvPr/>
        </p:nvSpPr>
        <p:spPr>
          <a:xfrm>
            <a:off x="4526168" y="6266749"/>
            <a:ext cx="3621504" cy="369332"/>
          </a:xfrm>
          <a:prstGeom prst="rect">
            <a:avLst/>
          </a:prstGeom>
        </p:spPr>
        <p:txBody>
          <a:bodyPr wrap="none">
            <a:spAutoFit/>
          </a:bodyPr>
          <a:lstStyle/>
          <a:p>
            <a:r>
              <a:rPr lang="es-MX" altLang="es-GT" dirty="0" smtClean="0">
                <a:latin typeface="Times New Roman" panose="02020603050405020304" pitchFamily="18" charset="0"/>
                <a:ea typeface="Calibri" panose="020F0502020204030204" pitchFamily="34" charset="0"/>
                <a:cs typeface="Times New Roman" panose="02020603050405020304" pitchFamily="18" charset="0"/>
              </a:rPr>
              <a:t>* Información al 26 de abril de 2023.</a:t>
            </a:r>
            <a:endParaRPr lang="es-GT" dirty="0"/>
          </a:p>
        </p:txBody>
      </p:sp>
      <p:sp>
        <p:nvSpPr>
          <p:cNvPr id="9" name="Título 1">
            <a:extLst>
              <a:ext uri="{FF2B5EF4-FFF2-40B4-BE49-F238E27FC236}">
                <a16:creationId xmlns:a16="http://schemas.microsoft.com/office/drawing/2014/main" id="{A6BE2F13-63A9-4BDD-88CB-A8139E7D3701}"/>
              </a:ext>
            </a:extLst>
          </p:cNvPr>
          <p:cNvSpPr txBox="1">
            <a:spLocks/>
          </p:cNvSpPr>
          <p:nvPr/>
        </p:nvSpPr>
        <p:spPr>
          <a:xfrm>
            <a:off x="2575498" y="246766"/>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0" name="CuadroTexto 9">
            <a:extLst>
              <a:ext uri="{FF2B5EF4-FFF2-40B4-BE49-F238E27FC236}">
                <a16:creationId xmlns:a16="http://schemas.microsoft.com/office/drawing/2014/main" id="{76DFDB85-8F6D-CC44-7271-0E53284AD93C}"/>
              </a:ext>
            </a:extLst>
          </p:cNvPr>
          <p:cNvSpPr txBox="1"/>
          <p:nvPr/>
        </p:nvSpPr>
        <p:spPr>
          <a:xfrm>
            <a:off x="381000" y="687743"/>
            <a:ext cx="11442826" cy="892552"/>
          </a:xfrm>
          <a:prstGeom prst="rect">
            <a:avLst/>
          </a:prstGeom>
          <a:noFill/>
        </p:spPr>
        <p:txBody>
          <a:bodyPr wrap="square" rtlCol="0">
            <a:spAutoFit/>
          </a:bodyPr>
          <a:lstStyle/>
          <a:p>
            <a:pPr lvl="0" algn="ctr">
              <a:buClr>
                <a:srgbClr val="000000"/>
              </a:buClr>
              <a:defRPr/>
            </a:pPr>
            <a:r>
              <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Expedientes </a:t>
            </a: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emitidos al </a:t>
            </a:r>
            <a:r>
              <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primer cuatrimestre del año </a:t>
            </a: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2023</a:t>
            </a:r>
            <a:endPar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buClr>
                <a:srgbClr val="000000"/>
              </a:buClr>
              <a:defRPr/>
            </a:pP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2" name="CuadroTexto 11"/>
          <p:cNvSpPr txBox="1"/>
          <p:nvPr/>
        </p:nvSpPr>
        <p:spPr>
          <a:xfrm>
            <a:off x="2087764" y="5428762"/>
            <a:ext cx="1731145" cy="369332"/>
          </a:xfrm>
          <a:prstGeom prst="rect">
            <a:avLst/>
          </a:prstGeom>
          <a:noFill/>
        </p:spPr>
        <p:txBody>
          <a:bodyPr wrap="square" rtlCol="0">
            <a:spAutoFit/>
          </a:bodyPr>
          <a:lstStyle/>
          <a:p>
            <a:pPr algn="ctr"/>
            <a:r>
              <a:rPr lang="es-MX" dirty="0" smtClean="0"/>
              <a:t>Total: 496</a:t>
            </a:r>
            <a:endParaRPr lang="es-GT" dirty="0"/>
          </a:p>
        </p:txBody>
      </p:sp>
      <p:graphicFrame>
        <p:nvGraphicFramePr>
          <p:cNvPr id="14" name="Gráfico 13"/>
          <p:cNvGraphicFramePr/>
          <p:nvPr>
            <p:extLst>
              <p:ext uri="{D42A27DB-BD31-4B8C-83A1-F6EECF244321}">
                <p14:modId xmlns:p14="http://schemas.microsoft.com/office/powerpoint/2010/main" val="2864473958"/>
              </p:ext>
            </p:extLst>
          </p:nvPr>
        </p:nvGraphicFramePr>
        <p:xfrm>
          <a:off x="6779386" y="1692331"/>
          <a:ext cx="5044440" cy="4463580"/>
        </p:xfrm>
        <a:graphic>
          <a:graphicData uri="http://schemas.openxmlformats.org/drawingml/2006/chart">
            <c:chart xmlns:c="http://schemas.openxmlformats.org/drawingml/2006/chart" xmlns:r="http://schemas.openxmlformats.org/officeDocument/2006/relationships" r:id="rId4"/>
          </a:graphicData>
        </a:graphic>
      </p:graphicFrame>
      <p:sp>
        <p:nvSpPr>
          <p:cNvPr id="15" name="CuadroTexto 14"/>
          <p:cNvSpPr txBox="1"/>
          <p:nvPr/>
        </p:nvSpPr>
        <p:spPr>
          <a:xfrm>
            <a:off x="8436033" y="5428762"/>
            <a:ext cx="1731145" cy="369332"/>
          </a:xfrm>
          <a:prstGeom prst="rect">
            <a:avLst/>
          </a:prstGeom>
          <a:noFill/>
        </p:spPr>
        <p:txBody>
          <a:bodyPr wrap="square" rtlCol="0">
            <a:spAutoFit/>
          </a:bodyPr>
          <a:lstStyle/>
          <a:p>
            <a:pPr algn="ctr"/>
            <a:r>
              <a:rPr lang="es-MX" dirty="0" smtClean="0"/>
              <a:t>Total: 830</a:t>
            </a:r>
          </a:p>
        </p:txBody>
      </p:sp>
    </p:spTree>
    <p:extLst>
      <p:ext uri="{BB962C8B-B14F-4D97-AF65-F5344CB8AC3E}">
        <p14:creationId xmlns:p14="http://schemas.microsoft.com/office/powerpoint/2010/main" val="702279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9" name="Título 1">
            <a:extLst>
              <a:ext uri="{FF2B5EF4-FFF2-40B4-BE49-F238E27FC236}">
                <a16:creationId xmlns:a16="http://schemas.microsoft.com/office/drawing/2014/main" id="{A6BE2F13-63A9-4BDD-88CB-A8139E7D3701}"/>
              </a:ext>
            </a:extLst>
          </p:cNvPr>
          <p:cNvSpPr txBox="1">
            <a:spLocks/>
          </p:cNvSpPr>
          <p:nvPr/>
        </p:nvSpPr>
        <p:spPr>
          <a:xfrm>
            <a:off x="2575498" y="246766"/>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3" name="Rectángulo 12"/>
          <p:cNvSpPr/>
          <p:nvPr/>
        </p:nvSpPr>
        <p:spPr>
          <a:xfrm>
            <a:off x="381000" y="1379772"/>
            <a:ext cx="7245285" cy="4478149"/>
          </a:xfrm>
          <a:prstGeom prst="rect">
            <a:avLst/>
          </a:prstGeom>
        </p:spPr>
        <p:txBody>
          <a:bodyPr wrap="square">
            <a:spAutoFit/>
          </a:bodyPr>
          <a:lstStyle/>
          <a:p>
            <a:pPr algn="just">
              <a:lnSpc>
                <a:spcPct val="150000"/>
              </a:lnSpc>
            </a:pPr>
            <a:r>
              <a:rPr lang="es-MX" sz="1600" dirty="0" smtClean="0">
                <a:solidFill>
                  <a:srgbClr val="2F5496"/>
                </a:solidFill>
                <a:latin typeface="Arial" panose="020B0604020202020204" pitchFamily="34" charset="0"/>
                <a:cs typeface="Arial" panose="020B0604020202020204" pitchFamily="34" charset="0"/>
              </a:rPr>
              <a:t>Durante el Primer Cuatrimestre 2023:</a:t>
            </a:r>
          </a:p>
          <a:p>
            <a:pPr marL="285750" indent="-285750" algn="just">
              <a:lnSpc>
                <a:spcPct val="150000"/>
              </a:lnSpc>
              <a:buFont typeface="Arial" panose="020B0604020202020204" pitchFamily="34" charset="0"/>
              <a:buChar char="•"/>
            </a:pPr>
            <a:r>
              <a:rPr lang="es-MX" sz="1600" dirty="0" smtClean="0">
                <a:solidFill>
                  <a:srgbClr val="2F5496"/>
                </a:solidFill>
                <a:latin typeface="Arial" panose="020B0604020202020204" pitchFamily="34" charset="0"/>
                <a:cs typeface="Arial" panose="020B0604020202020204" pitchFamily="34" charset="0"/>
              </a:rPr>
              <a:t>32 </a:t>
            </a:r>
            <a:r>
              <a:rPr lang="es-MX" sz="1600" dirty="0">
                <a:solidFill>
                  <a:srgbClr val="2F5496"/>
                </a:solidFill>
                <a:latin typeface="Arial" panose="020B0604020202020204" pitchFamily="34" charset="0"/>
                <a:cs typeface="Arial" panose="020B0604020202020204" pitchFamily="34" charset="0"/>
              </a:rPr>
              <a:t>solicitudes de información </a:t>
            </a:r>
            <a:r>
              <a:rPr lang="es-MX" sz="1600" dirty="0" smtClean="0">
                <a:solidFill>
                  <a:srgbClr val="2F5496"/>
                </a:solidFill>
                <a:latin typeface="Arial" panose="020B0604020202020204" pitchFamily="34" charset="0"/>
                <a:cs typeface="Arial" panose="020B0604020202020204" pitchFamily="34" charset="0"/>
              </a:rPr>
              <a:t>pública</a:t>
            </a:r>
          </a:p>
          <a:p>
            <a:pPr marL="742950" lvl="1" indent="-285750" algn="just">
              <a:lnSpc>
                <a:spcPct val="150000"/>
              </a:lnSpc>
              <a:buFont typeface="Wingdings" panose="05000000000000000000" pitchFamily="2" charset="2"/>
              <a:buChar char="ü"/>
            </a:pPr>
            <a:r>
              <a:rPr lang="es-MX" sz="1600" dirty="0" smtClean="0">
                <a:solidFill>
                  <a:srgbClr val="2F5496"/>
                </a:solidFill>
                <a:latin typeface="Arial" panose="020B0604020202020204" pitchFamily="34" charset="0"/>
                <a:cs typeface="Arial" panose="020B0604020202020204" pitchFamily="34" charset="0"/>
              </a:rPr>
              <a:t>31 de </a:t>
            </a:r>
            <a:r>
              <a:rPr lang="es-MX" sz="1600" dirty="0">
                <a:solidFill>
                  <a:srgbClr val="2F5496"/>
                </a:solidFill>
                <a:latin typeface="Arial" panose="020B0604020202020204" pitchFamily="34" charset="0"/>
                <a:cs typeface="Arial" panose="020B0604020202020204" pitchFamily="34" charset="0"/>
              </a:rPr>
              <a:t>la Secretaría General de la Presidencia de la </a:t>
            </a:r>
            <a:r>
              <a:rPr lang="es-MX" sz="1600" dirty="0" smtClean="0">
                <a:solidFill>
                  <a:srgbClr val="2F5496"/>
                </a:solidFill>
                <a:latin typeface="Arial" panose="020B0604020202020204" pitchFamily="34" charset="0"/>
                <a:cs typeface="Arial" panose="020B0604020202020204" pitchFamily="34" charset="0"/>
              </a:rPr>
              <a:t>República.</a:t>
            </a:r>
          </a:p>
          <a:p>
            <a:pPr marL="742950" lvl="1" indent="-285750" algn="just">
              <a:lnSpc>
                <a:spcPct val="150000"/>
              </a:lnSpc>
              <a:buFont typeface="Wingdings" panose="05000000000000000000" pitchFamily="2" charset="2"/>
              <a:buChar char="ü"/>
            </a:pPr>
            <a:r>
              <a:rPr lang="es-MX" sz="1600" dirty="0" smtClean="0">
                <a:solidFill>
                  <a:srgbClr val="2F5496"/>
                </a:solidFill>
                <a:latin typeface="Arial" panose="020B0604020202020204" pitchFamily="34" charset="0"/>
                <a:cs typeface="Arial" panose="020B0604020202020204" pitchFamily="34" charset="0"/>
              </a:rPr>
              <a:t>1 del </a:t>
            </a:r>
            <a:r>
              <a:rPr lang="es-MX" sz="1600" dirty="0">
                <a:solidFill>
                  <a:srgbClr val="2F5496"/>
                </a:solidFill>
                <a:latin typeface="Arial" panose="020B0604020202020204" pitchFamily="34" charset="0"/>
                <a:cs typeface="Arial" panose="020B0604020202020204" pitchFamily="34" charset="0"/>
              </a:rPr>
              <a:t>Presidente de la República de </a:t>
            </a:r>
            <a:r>
              <a:rPr lang="es-MX" sz="1600" dirty="0" smtClean="0">
                <a:solidFill>
                  <a:srgbClr val="2F5496"/>
                </a:solidFill>
                <a:latin typeface="Arial" panose="020B0604020202020204" pitchFamily="34" charset="0"/>
                <a:cs typeface="Arial" panose="020B0604020202020204" pitchFamily="34" charset="0"/>
              </a:rPr>
              <a:t>Guatemala. </a:t>
            </a:r>
          </a:p>
          <a:p>
            <a:pPr lvl="1" algn="just">
              <a:lnSpc>
                <a:spcPct val="150000"/>
              </a:lnSpc>
            </a:pPr>
            <a:endParaRPr lang="es-MX" sz="700" dirty="0" smtClean="0">
              <a:solidFill>
                <a:srgbClr val="2F5496"/>
              </a:solidFill>
              <a:latin typeface="Arial" panose="020B0604020202020204" pitchFamily="34" charset="0"/>
              <a:cs typeface="Arial" panose="020B0604020202020204" pitchFamily="34" charset="0"/>
            </a:endParaRPr>
          </a:p>
          <a:p>
            <a:pPr marL="285750" lvl="0" indent="-285750" algn="just">
              <a:lnSpc>
                <a:spcPct val="150000"/>
              </a:lnSpc>
              <a:buFont typeface="Arial" panose="020B0604020202020204" pitchFamily="34" charset="0"/>
              <a:buChar char="•"/>
            </a:pPr>
            <a:r>
              <a:rPr lang="es-MX" sz="1600" dirty="0" smtClean="0">
                <a:solidFill>
                  <a:srgbClr val="2F5496"/>
                </a:solidFill>
                <a:latin typeface="Arial" panose="020B0604020202020204" pitchFamily="34" charset="0"/>
                <a:cs typeface="Arial" panose="020B0604020202020204" pitchFamily="34" charset="0"/>
              </a:rPr>
              <a:t>20 Resoluciones de Modificaciones y Transferencias Presupuestarias.</a:t>
            </a:r>
          </a:p>
          <a:p>
            <a:pPr lvl="0" algn="just">
              <a:lnSpc>
                <a:spcPct val="150000"/>
              </a:lnSpc>
            </a:pPr>
            <a:endParaRPr lang="es-MX" sz="700" dirty="0" smtClean="0">
              <a:solidFill>
                <a:srgbClr val="2F5496"/>
              </a:solidFill>
              <a:latin typeface="Arial" panose="020B0604020202020204" pitchFamily="34" charset="0"/>
              <a:cs typeface="Arial" panose="020B0604020202020204" pitchFamily="34" charset="0"/>
            </a:endParaRPr>
          </a:p>
          <a:p>
            <a:pPr marL="285750" lvl="0" indent="-285750" algn="just">
              <a:lnSpc>
                <a:spcPct val="150000"/>
              </a:lnSpc>
              <a:buFont typeface="Arial" panose="020B0604020202020204" pitchFamily="34" charset="0"/>
              <a:buChar char="•"/>
            </a:pPr>
            <a:r>
              <a:rPr lang="es-MX" sz="1600" dirty="0" smtClean="0">
                <a:solidFill>
                  <a:srgbClr val="2F5496"/>
                </a:solidFill>
                <a:latin typeface="Arial" panose="020B0604020202020204" pitchFamily="34" charset="0"/>
                <a:cs typeface="Arial" panose="020B0604020202020204" pitchFamily="34" charset="0"/>
              </a:rPr>
              <a:t>267 </a:t>
            </a:r>
            <a:r>
              <a:rPr lang="es-MX" sz="1600" dirty="0">
                <a:solidFill>
                  <a:srgbClr val="2F5496"/>
                </a:solidFill>
                <a:latin typeface="Arial" panose="020B0604020202020204" pitchFamily="34" charset="0"/>
                <a:cs typeface="Arial" panose="020B0604020202020204" pitchFamily="34" charset="0"/>
              </a:rPr>
              <a:t>expedientes relacionados con la asesoría y consultoría </a:t>
            </a:r>
            <a:r>
              <a:rPr lang="es-MX" sz="1600" dirty="0" smtClean="0">
                <a:solidFill>
                  <a:srgbClr val="2F5496"/>
                </a:solidFill>
                <a:latin typeface="Arial" panose="020B0604020202020204" pitchFamily="34" charset="0"/>
                <a:cs typeface="Arial" panose="020B0604020202020204" pitchFamily="34" charset="0"/>
              </a:rPr>
              <a:t>legal.</a:t>
            </a:r>
          </a:p>
          <a:p>
            <a:pPr marL="742950" lvl="1" indent="-285750" algn="just">
              <a:lnSpc>
                <a:spcPct val="150000"/>
              </a:lnSpc>
              <a:buFont typeface="Wingdings" panose="05000000000000000000" pitchFamily="2" charset="2"/>
              <a:buChar char="ü"/>
            </a:pPr>
            <a:r>
              <a:rPr lang="es-MX" sz="1600" dirty="0" smtClean="0">
                <a:solidFill>
                  <a:srgbClr val="2F5496"/>
                </a:solidFill>
                <a:latin typeface="Arial" panose="020B0604020202020204" pitchFamily="34" charset="0"/>
                <a:cs typeface="Arial" panose="020B0604020202020204" pitchFamily="34" charset="0"/>
              </a:rPr>
              <a:t>145 </a:t>
            </a:r>
            <a:r>
              <a:rPr lang="es-MX" sz="1600" dirty="0">
                <a:solidFill>
                  <a:srgbClr val="2F5496"/>
                </a:solidFill>
                <a:latin typeface="Arial" panose="020B0604020202020204" pitchFamily="34" charset="0"/>
                <a:cs typeface="Arial" panose="020B0604020202020204" pitchFamily="34" charset="0"/>
              </a:rPr>
              <a:t>corresponden a expedientes administrativos </a:t>
            </a:r>
            <a:r>
              <a:rPr lang="es-MX" sz="1600" dirty="0" smtClean="0">
                <a:solidFill>
                  <a:srgbClr val="2F5496"/>
                </a:solidFill>
                <a:latin typeface="Arial" panose="020B0604020202020204" pitchFamily="34" charset="0"/>
                <a:cs typeface="Arial" panose="020B0604020202020204" pitchFamily="34" charset="0"/>
              </a:rPr>
              <a:t>(128 </a:t>
            </a:r>
            <a:r>
              <a:rPr lang="es-MX" sz="1600" dirty="0">
                <a:solidFill>
                  <a:srgbClr val="2F5496"/>
                </a:solidFill>
                <a:latin typeface="Arial" panose="020B0604020202020204" pitchFamily="34" charset="0"/>
                <a:cs typeface="Arial" panose="020B0604020202020204" pitchFamily="34" charset="0"/>
              </a:rPr>
              <a:t>expedientes atendidos y </a:t>
            </a:r>
            <a:r>
              <a:rPr lang="es-MX" sz="1600" dirty="0" smtClean="0">
                <a:solidFill>
                  <a:srgbClr val="2F5496"/>
                </a:solidFill>
                <a:latin typeface="Arial" panose="020B0604020202020204" pitchFamily="34" charset="0"/>
                <a:cs typeface="Arial" panose="020B0604020202020204" pitchFamily="34" charset="0"/>
              </a:rPr>
              <a:t>17 </a:t>
            </a:r>
            <a:r>
              <a:rPr lang="es-MX" sz="1600" dirty="0">
                <a:solidFill>
                  <a:srgbClr val="2F5496"/>
                </a:solidFill>
                <a:latin typeface="Arial" panose="020B0604020202020204" pitchFamily="34" charset="0"/>
                <a:cs typeface="Arial" panose="020B0604020202020204" pitchFamily="34" charset="0"/>
              </a:rPr>
              <a:t>en trámite</a:t>
            </a:r>
            <a:r>
              <a:rPr lang="es-MX" sz="1600" dirty="0" smtClean="0">
                <a:solidFill>
                  <a:srgbClr val="2F5496"/>
                </a:solidFill>
                <a:latin typeface="Arial" panose="020B0604020202020204" pitchFamily="34" charset="0"/>
                <a:cs typeface="Arial" panose="020B0604020202020204" pitchFamily="34" charset="0"/>
              </a:rPr>
              <a:t>). </a:t>
            </a:r>
          </a:p>
          <a:p>
            <a:pPr marL="742950" lvl="1" indent="-285750" algn="just">
              <a:lnSpc>
                <a:spcPct val="150000"/>
              </a:lnSpc>
              <a:buFont typeface="Wingdings" panose="05000000000000000000" pitchFamily="2" charset="2"/>
              <a:buChar char="ü"/>
            </a:pPr>
            <a:r>
              <a:rPr lang="es-MX" sz="1600" dirty="0" smtClean="0">
                <a:solidFill>
                  <a:srgbClr val="2F5496"/>
                </a:solidFill>
                <a:latin typeface="Arial" panose="020B0604020202020204" pitchFamily="34" charset="0"/>
                <a:cs typeface="Arial" panose="020B0604020202020204" pitchFamily="34" charset="0"/>
              </a:rPr>
              <a:t>122 </a:t>
            </a:r>
            <a:r>
              <a:rPr lang="es-MX" sz="1600" dirty="0">
                <a:solidFill>
                  <a:srgbClr val="2F5496"/>
                </a:solidFill>
                <a:latin typeface="Arial" panose="020B0604020202020204" pitchFamily="34" charset="0"/>
                <a:cs typeface="Arial" panose="020B0604020202020204" pitchFamily="34" charset="0"/>
              </a:rPr>
              <a:t>a expedientes judiciales (</a:t>
            </a:r>
            <a:r>
              <a:rPr lang="es-MX" sz="1600" dirty="0" smtClean="0">
                <a:solidFill>
                  <a:srgbClr val="2F5496"/>
                </a:solidFill>
                <a:latin typeface="Arial" panose="020B0604020202020204" pitchFamily="34" charset="0"/>
                <a:cs typeface="Arial" panose="020B0604020202020204" pitchFamily="34" charset="0"/>
              </a:rPr>
              <a:t>120 </a:t>
            </a:r>
            <a:r>
              <a:rPr lang="es-MX" sz="1600" dirty="0">
                <a:solidFill>
                  <a:srgbClr val="2F5496"/>
                </a:solidFill>
                <a:latin typeface="Arial" panose="020B0604020202020204" pitchFamily="34" charset="0"/>
                <a:cs typeface="Arial" panose="020B0604020202020204" pitchFamily="34" charset="0"/>
              </a:rPr>
              <a:t>expedientes atendidos y </a:t>
            </a:r>
            <a:r>
              <a:rPr lang="es-MX" sz="1600" dirty="0" smtClean="0">
                <a:solidFill>
                  <a:srgbClr val="2F5496"/>
                </a:solidFill>
                <a:latin typeface="Arial" panose="020B0604020202020204" pitchFamily="34" charset="0"/>
                <a:cs typeface="Arial" panose="020B0604020202020204" pitchFamily="34" charset="0"/>
              </a:rPr>
              <a:t>2 </a:t>
            </a:r>
            <a:r>
              <a:rPr lang="es-MX" sz="1600" dirty="0">
                <a:solidFill>
                  <a:srgbClr val="2F5496"/>
                </a:solidFill>
                <a:latin typeface="Arial" panose="020B0604020202020204" pitchFamily="34" charset="0"/>
                <a:cs typeface="Arial" panose="020B0604020202020204" pitchFamily="34" charset="0"/>
              </a:rPr>
              <a:t>en trámite) </a:t>
            </a:r>
            <a:r>
              <a:rPr lang="es-MX" sz="1600" dirty="0" smtClean="0">
                <a:solidFill>
                  <a:srgbClr val="2F5496"/>
                </a:solidFill>
                <a:latin typeface="Arial" panose="020B0604020202020204" pitchFamily="34" charset="0"/>
                <a:cs typeface="Arial" panose="020B0604020202020204" pitchFamily="34" charset="0"/>
              </a:rPr>
              <a:t>.</a:t>
            </a:r>
            <a:endParaRPr lang="es-MX" sz="1600" dirty="0">
              <a:solidFill>
                <a:srgbClr val="2F5496"/>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es-MX" sz="1600" dirty="0">
              <a:solidFill>
                <a:srgbClr val="2F5496"/>
              </a:solidFill>
              <a:latin typeface="Arial" panose="020B0604020202020204" pitchFamily="34" charset="0"/>
              <a:cs typeface="Arial" panose="020B0604020202020204" pitchFamily="34" charset="0"/>
            </a:endParaRPr>
          </a:p>
        </p:txBody>
      </p:sp>
      <p:pic>
        <p:nvPicPr>
          <p:cNvPr id="7170" name="Picture 2" descr="Los abogados que defienden al presidente en casos de corrupción tienen  contratos en el Est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671" y="2294695"/>
            <a:ext cx="3836267" cy="249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30427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8" name="Título 1">
            <a:extLst>
              <a:ext uri="{FF2B5EF4-FFF2-40B4-BE49-F238E27FC236}">
                <a16:creationId xmlns:a16="http://schemas.microsoft.com/office/drawing/2014/main" id="{EBE1786A-DC88-4AE6-87C4-CB693E7650A1}"/>
              </a:ext>
            </a:extLst>
          </p:cNvPr>
          <p:cNvSpPr txBox="1">
            <a:spLocks/>
          </p:cNvSpPr>
          <p:nvPr/>
        </p:nvSpPr>
        <p:spPr>
          <a:xfrm>
            <a:off x="2350696" y="362674"/>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0" name="CuadroTexto 9">
            <a:extLst>
              <a:ext uri="{FF2B5EF4-FFF2-40B4-BE49-F238E27FC236}">
                <a16:creationId xmlns:a16="http://schemas.microsoft.com/office/drawing/2014/main" id="{76DFDB85-8F6D-CC44-7271-0E53284AD93C}"/>
              </a:ext>
            </a:extLst>
          </p:cNvPr>
          <p:cNvSpPr txBox="1"/>
          <p:nvPr/>
        </p:nvSpPr>
        <p:spPr>
          <a:xfrm>
            <a:off x="620325" y="933896"/>
            <a:ext cx="10535732" cy="892552"/>
          </a:xfrm>
          <a:prstGeom prst="rect">
            <a:avLst/>
          </a:prstGeom>
          <a:noFill/>
        </p:spPr>
        <p:txBody>
          <a:bodyPr wrap="square" rtlCol="0">
            <a:spAutoFit/>
          </a:bodyPr>
          <a:lstStyle/>
          <a:p>
            <a:pPr lvl="0" algn="ctr">
              <a:defRPr/>
            </a:pPr>
            <a:r>
              <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Sistema Nacional de </a:t>
            </a: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 </a:t>
            </a:r>
            <a:r>
              <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Interno Gubernamental </a:t>
            </a:r>
            <a:endPar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defRPr/>
            </a:pP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-SINACIG-</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1" name="Rectángulo 10"/>
          <p:cNvSpPr/>
          <p:nvPr/>
        </p:nvSpPr>
        <p:spPr>
          <a:xfrm>
            <a:off x="620325" y="1911849"/>
            <a:ext cx="10787978" cy="4408899"/>
          </a:xfrm>
          <a:prstGeom prst="rect">
            <a:avLst/>
          </a:prstGeom>
        </p:spPr>
        <p:txBody>
          <a:bodyPr wrap="square">
            <a:spAutoFit/>
          </a:bodyPr>
          <a:lstStyle/>
          <a:p>
            <a:pPr lvl="0" algn="just">
              <a:lnSpc>
                <a:spcPct val="150000"/>
              </a:lnSpc>
            </a:pPr>
            <a:r>
              <a:rPr lang="es-CR" sz="1700" dirty="0">
                <a:solidFill>
                  <a:srgbClr val="2F5496"/>
                </a:solidFill>
                <a:latin typeface="Arial" panose="020B0604020202020204" pitchFamily="34" charset="0"/>
                <a:ea typeface="Montserrat" panose="020B0604020202020204" charset="0"/>
                <a:cs typeface="Arial" panose="020B0604020202020204" pitchFamily="34" charset="0"/>
              </a:rPr>
              <a:t>Se </a:t>
            </a:r>
            <a:r>
              <a:rPr lang="es-CR" sz="1700" dirty="0" smtClean="0">
                <a:solidFill>
                  <a:srgbClr val="2F5496"/>
                </a:solidFill>
                <a:latin typeface="Arial" panose="020B0604020202020204" pitchFamily="34" charset="0"/>
                <a:ea typeface="Montserrat" panose="020B0604020202020204" charset="0"/>
                <a:cs typeface="Arial" panose="020B0604020202020204" pitchFamily="34" charset="0"/>
              </a:rPr>
              <a:t>continuó con la implementación de </a:t>
            </a:r>
            <a:r>
              <a:rPr lang="es-CR" sz="1700" dirty="0">
                <a:solidFill>
                  <a:srgbClr val="2F5496"/>
                </a:solidFill>
                <a:latin typeface="Arial" panose="020B0604020202020204" pitchFamily="34" charset="0"/>
                <a:ea typeface="Montserrat" panose="020B0604020202020204" charset="0"/>
                <a:cs typeface="Arial" panose="020B0604020202020204" pitchFamily="34" charset="0"/>
              </a:rPr>
              <a:t>acciones para el cumplimiento de lo normado por el Sistema Nacional </a:t>
            </a:r>
            <a:r>
              <a:rPr lang="es-CR" sz="1700" dirty="0" smtClean="0">
                <a:solidFill>
                  <a:srgbClr val="2F5496"/>
                </a:solidFill>
                <a:latin typeface="Arial" panose="020B0604020202020204" pitchFamily="34" charset="0"/>
                <a:ea typeface="Montserrat" panose="020B0604020202020204" charset="0"/>
                <a:cs typeface="Arial" panose="020B0604020202020204" pitchFamily="34" charset="0"/>
              </a:rPr>
              <a:t>de </a:t>
            </a:r>
            <a:r>
              <a:rPr lang="es-CR" sz="1700" dirty="0">
                <a:solidFill>
                  <a:srgbClr val="2F5496"/>
                </a:solidFill>
                <a:latin typeface="Arial" panose="020B0604020202020204" pitchFamily="34" charset="0"/>
                <a:ea typeface="Montserrat" panose="020B0604020202020204" charset="0"/>
                <a:cs typeface="Arial" panose="020B0604020202020204" pitchFamily="34" charset="0"/>
              </a:rPr>
              <a:t>Control Interno Gubernamental -SINACIG-, destacando </a:t>
            </a:r>
            <a:r>
              <a:rPr lang="es-CR" sz="1700" dirty="0" smtClean="0">
                <a:solidFill>
                  <a:srgbClr val="2F5496"/>
                </a:solidFill>
                <a:latin typeface="Arial" panose="020B0604020202020204" pitchFamily="34" charset="0"/>
                <a:ea typeface="Montserrat" panose="020B0604020202020204" charset="0"/>
                <a:cs typeface="Arial" panose="020B0604020202020204" pitchFamily="34" charset="0"/>
              </a:rPr>
              <a:t>para el primer </a:t>
            </a:r>
            <a:r>
              <a:rPr lang="es-CR" sz="1700" dirty="0">
                <a:solidFill>
                  <a:srgbClr val="2F5496"/>
                </a:solidFill>
                <a:latin typeface="Arial" panose="020B0604020202020204" pitchFamily="34" charset="0"/>
                <a:ea typeface="Montserrat" panose="020B0604020202020204" charset="0"/>
                <a:cs typeface="Arial" panose="020B0604020202020204" pitchFamily="34" charset="0"/>
              </a:rPr>
              <a:t>cuatrimestre del año </a:t>
            </a:r>
            <a:r>
              <a:rPr lang="es-CR" sz="1700" dirty="0" smtClean="0">
                <a:solidFill>
                  <a:srgbClr val="2F5496"/>
                </a:solidFill>
                <a:latin typeface="Arial" panose="020B0604020202020204" pitchFamily="34" charset="0"/>
                <a:ea typeface="Montserrat" panose="020B0604020202020204" charset="0"/>
                <a:cs typeface="Arial" panose="020B0604020202020204" pitchFamily="34" charset="0"/>
              </a:rPr>
              <a:t>2023, </a:t>
            </a:r>
            <a:r>
              <a:rPr lang="es-CR" sz="1700" dirty="0">
                <a:solidFill>
                  <a:srgbClr val="2F5496"/>
                </a:solidFill>
                <a:latin typeface="Arial" panose="020B0604020202020204" pitchFamily="34" charset="0"/>
                <a:ea typeface="Montserrat" panose="020B0604020202020204" charset="0"/>
                <a:cs typeface="Arial" panose="020B0604020202020204" pitchFamily="34" charset="0"/>
              </a:rPr>
              <a:t>las siguientes:</a:t>
            </a:r>
            <a:endParaRPr lang="es-GT" sz="1700" dirty="0">
              <a:solidFill>
                <a:srgbClr val="2F5496"/>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CR" sz="1700" dirty="0">
                <a:solidFill>
                  <a:srgbClr val="2F5496"/>
                </a:solidFill>
                <a:latin typeface="Arial" panose="020B0604020202020204" pitchFamily="34" charset="0"/>
                <a:ea typeface="Montserrat" panose="020B0604020202020204" charset="0"/>
                <a:cs typeface="Arial" panose="020B0604020202020204" pitchFamily="34" charset="0"/>
              </a:rPr>
              <a:t>Se ha dado monitoreo y seguimiento a los riesgos </a:t>
            </a:r>
            <a:r>
              <a:rPr lang="es-CR" sz="1700" dirty="0" smtClean="0">
                <a:solidFill>
                  <a:srgbClr val="2F5496"/>
                </a:solidFill>
                <a:latin typeface="Arial" panose="020B0604020202020204" pitchFamily="34" charset="0"/>
                <a:ea typeface="Montserrat" panose="020B0604020202020204" charset="0"/>
                <a:cs typeface="Arial" panose="020B0604020202020204" pitchFamily="34" charset="0"/>
              </a:rPr>
              <a:t>identificados.</a:t>
            </a:r>
            <a:endParaRPr lang="es-GT" sz="1700" dirty="0">
              <a:solidFill>
                <a:srgbClr val="2F5496"/>
              </a:solidFill>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CR" sz="1700" dirty="0" smtClean="0">
                <a:solidFill>
                  <a:srgbClr val="2F5496"/>
                </a:solidFill>
                <a:latin typeface="Arial" panose="020B0604020202020204" pitchFamily="34" charset="0"/>
                <a:ea typeface="Montserrat" panose="020B0604020202020204" charset="0"/>
                <a:cs typeface="Arial" panose="020B0604020202020204" pitchFamily="34" charset="0"/>
              </a:rPr>
              <a:t>Se </a:t>
            </a:r>
            <a:r>
              <a:rPr lang="es-CR" sz="1700" dirty="0">
                <a:solidFill>
                  <a:srgbClr val="2F5496"/>
                </a:solidFill>
                <a:latin typeface="Arial" panose="020B0604020202020204" pitchFamily="34" charset="0"/>
                <a:ea typeface="Montserrat" panose="020B0604020202020204" charset="0"/>
                <a:cs typeface="Arial" panose="020B0604020202020204" pitchFamily="34" charset="0"/>
              </a:rPr>
              <a:t>emitieron las Políticas </a:t>
            </a:r>
            <a:r>
              <a:rPr lang="es-MX" sz="1700" dirty="0" smtClean="0">
                <a:solidFill>
                  <a:srgbClr val="2F5496"/>
                </a:solidFill>
                <a:latin typeface="Arial" panose="020B0604020202020204" pitchFamily="34" charset="0"/>
                <a:ea typeface="Montserrat" panose="020B0604020202020204" charset="0"/>
                <a:cs typeface="Arial" panose="020B0604020202020204" pitchFamily="34" charset="0"/>
              </a:rPr>
              <a:t>para </a:t>
            </a:r>
            <a:r>
              <a:rPr lang="es-MX" sz="1700" dirty="0">
                <a:solidFill>
                  <a:srgbClr val="2F5496"/>
                </a:solidFill>
                <a:latin typeface="Arial" panose="020B0604020202020204" pitchFamily="34" charset="0"/>
                <a:ea typeface="Montserrat" panose="020B0604020202020204" charset="0"/>
                <a:cs typeface="Arial" panose="020B0604020202020204" pitchFamily="34" charset="0"/>
              </a:rPr>
              <a:t>el control y uso de formas numeradas autorizadas por Contraloría General de </a:t>
            </a:r>
            <a:r>
              <a:rPr lang="es-MX" sz="1700" dirty="0" smtClean="0">
                <a:solidFill>
                  <a:srgbClr val="2F5496"/>
                </a:solidFill>
                <a:latin typeface="Arial" panose="020B0604020202020204" pitchFamily="34" charset="0"/>
                <a:ea typeface="Montserrat" panose="020B0604020202020204" charset="0"/>
                <a:cs typeface="Arial" panose="020B0604020202020204" pitchFamily="34" charset="0"/>
              </a:rPr>
              <a:t>Cuentas de la Secretaría General de la Presidencia de la República.</a:t>
            </a:r>
          </a:p>
          <a:p>
            <a:pPr marL="342900" lvl="0" indent="-342900" algn="just">
              <a:lnSpc>
                <a:spcPct val="150000"/>
              </a:lnSpc>
              <a:buFont typeface="Symbol" panose="05050102010706020507" pitchFamily="18" charset="2"/>
              <a:buChar char=""/>
            </a:pPr>
            <a:r>
              <a:rPr lang="es-MX" sz="1700" dirty="0" smtClean="0">
                <a:solidFill>
                  <a:srgbClr val="2F5496"/>
                </a:solidFill>
                <a:latin typeface="Arial" panose="020B0604020202020204" pitchFamily="34" charset="0"/>
                <a:ea typeface="Calibri" panose="020F0502020204030204" pitchFamily="34" charset="0"/>
                <a:cs typeface="Arial" panose="020B0604020202020204" pitchFamily="34" charset="0"/>
              </a:rPr>
              <a:t>Se </a:t>
            </a:r>
            <a:r>
              <a:rPr lang="es-MX" sz="1700" dirty="0">
                <a:solidFill>
                  <a:srgbClr val="2F5496"/>
                </a:solidFill>
                <a:latin typeface="Arial" panose="020B0604020202020204" pitchFamily="34" charset="0"/>
                <a:ea typeface="Calibri" panose="020F0502020204030204" pitchFamily="34" charset="0"/>
                <a:cs typeface="Arial" panose="020B0604020202020204" pitchFamily="34" charset="0"/>
              </a:rPr>
              <a:t>logró en el mes de enero de 2023 la publicación en el portal electrónico de la Secretaría General de la Presidencia de la República la Matriz de Evaluación de Riesgos, Mapa de Riesgos, Plan de Trabajo de Evaluación de Riesgos y el Informe Anual de Control Interno, </a:t>
            </a:r>
            <a:r>
              <a:rPr lang="es-MX" sz="1700" dirty="0" smtClean="0">
                <a:solidFill>
                  <a:srgbClr val="2F5496"/>
                </a:solidFill>
                <a:latin typeface="Arial" panose="020B0604020202020204" pitchFamily="34" charset="0"/>
                <a:ea typeface="Calibri" panose="020F0502020204030204" pitchFamily="34" charset="0"/>
                <a:cs typeface="Arial" panose="020B0604020202020204" pitchFamily="34" charset="0"/>
              </a:rPr>
              <a:t>teniendo como plazo de entrega hasta </a:t>
            </a:r>
            <a:r>
              <a:rPr lang="es-MX" sz="1700" dirty="0">
                <a:solidFill>
                  <a:srgbClr val="2F5496"/>
                </a:solidFill>
                <a:latin typeface="Arial" panose="020B0604020202020204" pitchFamily="34" charset="0"/>
                <a:ea typeface="Calibri" panose="020F0502020204030204" pitchFamily="34" charset="0"/>
                <a:cs typeface="Arial" panose="020B0604020202020204" pitchFamily="34" charset="0"/>
              </a:rPr>
              <a:t>el 30 de abril de 2023 conforme la reforma emitida a través del </a:t>
            </a:r>
            <a:r>
              <a:rPr lang="es-MX" sz="1700" dirty="0" smtClean="0">
                <a:solidFill>
                  <a:srgbClr val="2F5496"/>
                </a:solidFill>
                <a:latin typeface="Arial" panose="020B0604020202020204" pitchFamily="34" charset="0"/>
                <a:ea typeface="Calibri" panose="020F0502020204030204" pitchFamily="34" charset="0"/>
                <a:cs typeface="Arial" panose="020B0604020202020204" pitchFamily="34" charset="0"/>
              </a:rPr>
              <a:t>Acuerdo </a:t>
            </a:r>
            <a:r>
              <a:rPr lang="es-MX" sz="1700" dirty="0">
                <a:solidFill>
                  <a:srgbClr val="2F5496"/>
                </a:solidFill>
                <a:latin typeface="Arial" panose="020B0604020202020204" pitchFamily="34" charset="0"/>
                <a:ea typeface="Calibri" panose="020F0502020204030204" pitchFamily="34" charset="0"/>
                <a:cs typeface="Arial" panose="020B0604020202020204" pitchFamily="34" charset="0"/>
              </a:rPr>
              <a:t>Número A-001-2023 del Contralor General de Cuentas</a:t>
            </a:r>
            <a:r>
              <a:rPr lang="es-MX" sz="1700" dirty="0" smtClean="0">
                <a:solidFill>
                  <a:srgbClr val="2F5496"/>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138075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8" name="Título 1">
            <a:extLst>
              <a:ext uri="{FF2B5EF4-FFF2-40B4-BE49-F238E27FC236}">
                <a16:creationId xmlns:a16="http://schemas.microsoft.com/office/drawing/2014/main" id="{EBE1786A-DC88-4AE6-87C4-CB693E7650A1}"/>
              </a:ext>
            </a:extLst>
          </p:cNvPr>
          <p:cNvSpPr txBox="1">
            <a:spLocks/>
          </p:cNvSpPr>
          <p:nvPr/>
        </p:nvSpPr>
        <p:spPr>
          <a:xfrm>
            <a:off x="2529805" y="362674"/>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dirty="0">
                <a:latin typeface="Arial" panose="020B0604020202020204" pitchFamily="34" charset="0"/>
                <a:cs typeface="Arial" panose="020B0604020202020204" pitchFamily="34" charset="0"/>
              </a:rPr>
              <a:t>PRINCIPALES RESULTADOS Y AVANCES</a:t>
            </a:r>
          </a:p>
        </p:txBody>
      </p:sp>
      <p:sp>
        <p:nvSpPr>
          <p:cNvPr id="10" name="CuadroTexto 9">
            <a:extLst>
              <a:ext uri="{FF2B5EF4-FFF2-40B4-BE49-F238E27FC236}">
                <a16:creationId xmlns:a16="http://schemas.microsoft.com/office/drawing/2014/main" id="{76DFDB85-8F6D-CC44-7271-0E53284AD93C}"/>
              </a:ext>
            </a:extLst>
          </p:cNvPr>
          <p:cNvSpPr txBox="1"/>
          <p:nvPr/>
        </p:nvSpPr>
        <p:spPr>
          <a:xfrm>
            <a:off x="620325" y="933896"/>
            <a:ext cx="10535732" cy="492443"/>
          </a:xfrm>
          <a:prstGeom prst="rect">
            <a:avLst/>
          </a:prstGeom>
          <a:noFill/>
        </p:spPr>
        <p:txBody>
          <a:bodyPr wrap="square" rtlCol="0">
            <a:spAutoFit/>
          </a:bodyPr>
          <a:lstStyle/>
          <a:p>
            <a:pPr lvl="0" algn="ctr">
              <a:defRPr/>
            </a:pPr>
            <a:r>
              <a:rPr lang="es-MX" sz="26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Capacitación constante del p</a:t>
            </a:r>
            <a:r>
              <a:rPr lang="es-MX" sz="2600" b="1" dirty="0" smtClean="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ersonal</a:t>
            </a:r>
            <a:endParaRPr kumimoji="0" lang="es-GT" sz="2600" b="1" i="0" u="none" strike="noStrike" kern="0" cap="none" spc="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2" name="Rectángulo 1"/>
          <p:cNvSpPr/>
          <p:nvPr/>
        </p:nvSpPr>
        <p:spPr>
          <a:xfrm>
            <a:off x="475488" y="1582341"/>
            <a:ext cx="10808208" cy="4616648"/>
          </a:xfrm>
          <a:prstGeom prst="rect">
            <a:avLst/>
          </a:prstGeom>
        </p:spPr>
        <p:txBody>
          <a:bodyPr wrap="square">
            <a:spAutoFit/>
          </a:bodyPr>
          <a:lstStyle/>
          <a:p>
            <a:pPr marL="742950" lvl="1" indent="-285750" algn="just">
              <a:lnSpc>
                <a:spcPct val="150000"/>
              </a:lnSpc>
              <a:spcAft>
                <a:spcPts val="0"/>
              </a:spcAft>
              <a:buFont typeface="Wingdings" panose="05000000000000000000" pitchFamily="2" charset="2"/>
              <a:buChar char="§"/>
            </a:pPr>
            <a:r>
              <a:rPr lang="es-CR" sz="1400" b="1" dirty="0">
                <a:solidFill>
                  <a:srgbClr val="2F5496"/>
                </a:solidFill>
                <a:latin typeface="Arial" panose="020B0604020202020204" pitchFamily="34" charset="0"/>
                <a:ea typeface="Montserrat"/>
                <a:cs typeface="Arial" panose="020B0604020202020204" pitchFamily="34" charset="0"/>
              </a:rPr>
              <a:t>Fortalecimiento institucional: </a:t>
            </a:r>
            <a:endParaRPr lang="es-CR" sz="1400" b="1" dirty="0" smtClean="0">
              <a:solidFill>
                <a:srgbClr val="2F5496"/>
              </a:solidFill>
              <a:latin typeface="Arial" panose="020B0604020202020204" pitchFamily="34" charset="0"/>
              <a:ea typeface="Montserrat"/>
              <a:cs typeface="Arial" panose="020B0604020202020204" pitchFamily="34" charset="0"/>
            </a:endParaRP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Se </a:t>
            </a:r>
            <a:r>
              <a:rPr lang="es-CR" sz="1400" dirty="0">
                <a:solidFill>
                  <a:srgbClr val="2F5496"/>
                </a:solidFill>
                <a:latin typeface="Arial" panose="020B0604020202020204" pitchFamily="34" charset="0"/>
                <a:ea typeface="Montserrat"/>
                <a:cs typeface="Arial" panose="020B0604020202020204" pitchFamily="34" charset="0"/>
              </a:rPr>
              <a:t>dio inducción a personal de nuevo </a:t>
            </a:r>
            <a:r>
              <a:rPr lang="es-CR" sz="1400" dirty="0" smtClean="0">
                <a:solidFill>
                  <a:srgbClr val="2F5496"/>
                </a:solidFill>
                <a:latin typeface="Arial" panose="020B0604020202020204" pitchFamily="34" charset="0"/>
                <a:ea typeface="Montserrat"/>
                <a:cs typeface="Arial" panose="020B0604020202020204" pitchFamily="34" charset="0"/>
              </a:rPr>
              <a:t>ingreso.</a:t>
            </a: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Implementación </a:t>
            </a:r>
            <a:r>
              <a:rPr lang="es-CR" sz="1400" dirty="0">
                <a:solidFill>
                  <a:srgbClr val="2F5496"/>
                </a:solidFill>
                <a:latin typeface="Arial" panose="020B0604020202020204" pitchFamily="34" charset="0"/>
                <a:ea typeface="Montserrat"/>
                <a:cs typeface="Arial" panose="020B0604020202020204" pitchFamily="34" charset="0"/>
              </a:rPr>
              <a:t>de Guía para elaboración Manual de Organización y Funciones </a:t>
            </a:r>
            <a:r>
              <a:rPr lang="es-CR" sz="1400" dirty="0" smtClean="0">
                <a:solidFill>
                  <a:srgbClr val="2F5496"/>
                </a:solidFill>
                <a:latin typeface="Arial" panose="020B0604020202020204" pitchFamily="34" charset="0"/>
                <a:ea typeface="Montserrat"/>
                <a:cs typeface="Arial" panose="020B0604020202020204" pitchFamily="34" charset="0"/>
              </a:rPr>
              <a:t>MOF.</a:t>
            </a: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Evolución </a:t>
            </a:r>
            <a:r>
              <a:rPr lang="es-CR" sz="1400" dirty="0">
                <a:solidFill>
                  <a:srgbClr val="2F5496"/>
                </a:solidFill>
                <a:latin typeface="Arial" panose="020B0604020202020204" pitchFamily="34" charset="0"/>
                <a:ea typeface="Montserrat"/>
                <a:cs typeface="Arial" panose="020B0604020202020204" pitchFamily="34" charset="0"/>
              </a:rPr>
              <a:t>del Constitucionalismo en Guatemala, a las puertas del 200° Aniversario de la Promulgación de las Bases de Constitución Federal de </a:t>
            </a:r>
            <a:r>
              <a:rPr lang="es-CR" sz="1400" dirty="0" smtClean="0">
                <a:solidFill>
                  <a:srgbClr val="2F5496"/>
                </a:solidFill>
                <a:latin typeface="Arial" panose="020B0604020202020204" pitchFamily="34" charset="0"/>
                <a:ea typeface="Montserrat"/>
                <a:cs typeface="Arial" panose="020B0604020202020204" pitchFamily="34" charset="0"/>
              </a:rPr>
              <a:t>1823.</a:t>
            </a: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Transición </a:t>
            </a:r>
            <a:r>
              <a:rPr lang="es-CR" sz="1400" dirty="0">
                <a:solidFill>
                  <a:srgbClr val="2F5496"/>
                </a:solidFill>
                <a:latin typeface="Arial" panose="020B0604020202020204" pitchFamily="34" charset="0"/>
                <a:ea typeface="Montserrat"/>
                <a:cs typeface="Arial" panose="020B0604020202020204" pitchFamily="34" charset="0"/>
              </a:rPr>
              <a:t>a la Plataforma de Gestión de Expedientes de la Secretaría General de la Presidencia de la </a:t>
            </a:r>
            <a:r>
              <a:rPr lang="es-CR" sz="1400" dirty="0" smtClean="0">
                <a:solidFill>
                  <a:srgbClr val="2F5496"/>
                </a:solidFill>
                <a:latin typeface="Arial" panose="020B0604020202020204" pitchFamily="34" charset="0"/>
                <a:ea typeface="Montserrat"/>
                <a:cs typeface="Arial" panose="020B0604020202020204" pitchFamily="34" charset="0"/>
              </a:rPr>
              <a:t>República.</a:t>
            </a: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Prevención </a:t>
            </a:r>
            <a:r>
              <a:rPr lang="es-CR" sz="1400" dirty="0">
                <a:solidFill>
                  <a:srgbClr val="2F5496"/>
                </a:solidFill>
                <a:latin typeface="Arial" panose="020B0604020202020204" pitchFamily="34" charset="0"/>
                <a:ea typeface="Montserrat"/>
                <a:cs typeface="Arial" panose="020B0604020202020204" pitchFamily="34" charset="0"/>
              </a:rPr>
              <a:t>y Buena Gobernanza Construyen </a:t>
            </a:r>
            <a:r>
              <a:rPr lang="es-CR" sz="1400" dirty="0" smtClean="0">
                <a:solidFill>
                  <a:srgbClr val="2F5496"/>
                </a:solidFill>
                <a:latin typeface="Arial" panose="020B0604020202020204" pitchFamily="34" charset="0"/>
                <a:ea typeface="Montserrat"/>
                <a:cs typeface="Arial" panose="020B0604020202020204" pitchFamily="34" charset="0"/>
              </a:rPr>
              <a:t>Confianza.</a:t>
            </a: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Proceso </a:t>
            </a:r>
            <a:r>
              <a:rPr lang="es-CR" sz="1400" dirty="0">
                <a:solidFill>
                  <a:srgbClr val="2F5496"/>
                </a:solidFill>
                <a:latin typeface="Arial" panose="020B0604020202020204" pitchFamily="34" charset="0"/>
                <a:ea typeface="Montserrat"/>
                <a:cs typeface="Arial" panose="020B0604020202020204" pitchFamily="34" charset="0"/>
              </a:rPr>
              <a:t>de  Adquisiciones  Públicas,  </a:t>
            </a:r>
            <a:r>
              <a:rPr lang="es-CR" sz="1400" dirty="0" smtClean="0">
                <a:solidFill>
                  <a:srgbClr val="2F5496"/>
                </a:solidFill>
                <a:latin typeface="Arial" panose="020B0604020202020204" pitchFamily="34" charset="0"/>
                <a:ea typeface="Montserrat"/>
                <a:cs typeface="Arial" panose="020B0604020202020204" pitchFamily="34" charset="0"/>
              </a:rPr>
              <a:t>Fraccionamiento.</a:t>
            </a: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Marco </a:t>
            </a:r>
            <a:r>
              <a:rPr lang="es-CR" sz="1400" dirty="0">
                <a:solidFill>
                  <a:srgbClr val="2F5496"/>
                </a:solidFill>
                <a:latin typeface="Arial" panose="020B0604020202020204" pitchFamily="34" charset="0"/>
                <a:ea typeface="Montserrat"/>
                <a:cs typeface="Arial" panose="020B0604020202020204" pitchFamily="34" charset="0"/>
              </a:rPr>
              <a:t>Normativo de Adquisiciones Públicas, Resolución 01-2022 Normas de Uso del Sistema GUATECOMPRAS.</a:t>
            </a:r>
            <a:endParaRPr lang="es-GT" sz="1400" dirty="0">
              <a:solidFill>
                <a:srgbClr val="2F5496"/>
              </a:solidFill>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50000"/>
              </a:lnSpc>
              <a:spcAft>
                <a:spcPts val="0"/>
              </a:spcAft>
              <a:buFont typeface="Wingdings" panose="05000000000000000000" pitchFamily="2" charset="2"/>
              <a:buChar char="§"/>
            </a:pPr>
            <a:r>
              <a:rPr lang="es-CR" sz="1400" b="1" dirty="0">
                <a:solidFill>
                  <a:srgbClr val="2F5496"/>
                </a:solidFill>
                <a:latin typeface="Arial" panose="020B0604020202020204" pitchFamily="34" charset="0"/>
                <a:ea typeface="Montserrat"/>
                <a:cs typeface="Arial" panose="020B0604020202020204" pitchFamily="34" charset="0"/>
              </a:rPr>
              <a:t>Género</a:t>
            </a:r>
            <a:r>
              <a:rPr lang="es-CR" sz="1400" b="1" dirty="0">
                <a:solidFill>
                  <a:srgbClr val="2F5496"/>
                </a:solidFill>
                <a:latin typeface="Arial" panose="020B0604020202020204" pitchFamily="34" charset="0"/>
                <a:ea typeface="Montserrat"/>
                <a:cs typeface="Arial" panose="020B0604020202020204" pitchFamily="34" charset="0"/>
              </a:rPr>
              <a:t>: </a:t>
            </a:r>
            <a:r>
              <a:rPr lang="es-MX" sz="1400" dirty="0">
                <a:solidFill>
                  <a:srgbClr val="2F5496"/>
                </a:solidFill>
                <a:latin typeface="Arial" panose="020B0604020202020204" pitchFamily="34" charset="0"/>
                <a:ea typeface="Montserrat"/>
                <a:cs typeface="Arial" panose="020B0604020202020204" pitchFamily="34" charset="0"/>
              </a:rPr>
              <a:t>Mujeres Empoderadas, Sexismo ¿Sabes qué es?, Seminario Mujer, Paz y Seguridad</a:t>
            </a:r>
            <a:r>
              <a:rPr lang="es-MX" sz="1400" dirty="0" smtClean="0">
                <a:solidFill>
                  <a:srgbClr val="2F5496"/>
                </a:solidFill>
                <a:latin typeface="Arial" panose="020B0604020202020204" pitchFamily="34" charset="0"/>
                <a:ea typeface="Montserrat"/>
                <a:cs typeface="Arial" panose="020B0604020202020204" pitchFamily="34" charset="0"/>
              </a:rPr>
              <a:t>.</a:t>
            </a:r>
          </a:p>
          <a:p>
            <a:pPr marL="742950" lvl="1" indent="-285750" algn="just">
              <a:lnSpc>
                <a:spcPct val="150000"/>
              </a:lnSpc>
              <a:spcAft>
                <a:spcPts val="0"/>
              </a:spcAft>
              <a:buFont typeface="Wingdings" panose="05000000000000000000" pitchFamily="2" charset="2"/>
              <a:buChar char="§"/>
            </a:pPr>
            <a:r>
              <a:rPr lang="es-CR" sz="1400" b="1" dirty="0">
                <a:solidFill>
                  <a:srgbClr val="2F5496"/>
                </a:solidFill>
                <a:latin typeface="Arial" panose="020B0604020202020204" pitchFamily="34" charset="0"/>
                <a:ea typeface="Montserrat"/>
                <a:cs typeface="Arial" panose="020B0604020202020204" pitchFamily="34" charset="0"/>
              </a:rPr>
              <a:t>Control</a:t>
            </a:r>
            <a:r>
              <a:rPr lang="es-CR" sz="1400" b="1" dirty="0">
                <a:solidFill>
                  <a:srgbClr val="2F5496"/>
                </a:solidFill>
                <a:latin typeface="Arial" panose="020B0604020202020204" pitchFamily="34" charset="0"/>
                <a:ea typeface="Montserrat"/>
                <a:cs typeface="Arial" panose="020B0604020202020204" pitchFamily="34" charset="0"/>
              </a:rPr>
              <a:t>: </a:t>
            </a:r>
            <a:r>
              <a:rPr lang="es-CR" sz="1400" dirty="0">
                <a:solidFill>
                  <a:srgbClr val="2F5496"/>
                </a:solidFill>
                <a:latin typeface="Arial" panose="020B0604020202020204" pitchFamily="34" charset="0"/>
                <a:ea typeface="Montserrat"/>
                <a:cs typeface="Arial" panose="020B0604020202020204" pitchFamily="34" charset="0"/>
              </a:rPr>
              <a:t>Amenazas y Medidas Preventivas en el uso de la Tecnología</a:t>
            </a:r>
            <a:endParaRPr lang="es-GT" sz="1400" dirty="0">
              <a:solidFill>
                <a:srgbClr val="2F5496"/>
              </a:solidFill>
              <a:latin typeface="Arial" panose="020B0604020202020204" pitchFamily="34" charset="0"/>
              <a:ea typeface="Calibri" panose="020F0502020204030204" pitchFamily="34" charset="0"/>
              <a:cs typeface="Arial" panose="020B0604020202020204" pitchFamily="34" charset="0"/>
            </a:endParaRPr>
          </a:p>
          <a:p>
            <a:pPr marL="742950" lvl="1" indent="-285750" algn="just">
              <a:lnSpc>
                <a:spcPct val="150000"/>
              </a:lnSpc>
              <a:buFont typeface="Wingdings" panose="05000000000000000000" pitchFamily="2" charset="2"/>
              <a:buChar char="§"/>
            </a:pPr>
            <a:r>
              <a:rPr lang="es-CR" sz="1400" b="1" dirty="0">
                <a:solidFill>
                  <a:srgbClr val="2F5496"/>
                </a:solidFill>
                <a:latin typeface="Arial" panose="020B0604020202020204" pitchFamily="34" charset="0"/>
                <a:ea typeface="Montserrat"/>
                <a:cs typeface="Arial" panose="020B0604020202020204" pitchFamily="34" charset="0"/>
              </a:rPr>
              <a:t>Salud</a:t>
            </a:r>
            <a:r>
              <a:rPr lang="es-CR" sz="1400" b="1" dirty="0">
                <a:solidFill>
                  <a:srgbClr val="2F5496"/>
                </a:solidFill>
                <a:latin typeface="Arial" panose="020B0604020202020204" pitchFamily="34" charset="0"/>
                <a:ea typeface="Montserrat"/>
                <a:cs typeface="Arial" panose="020B0604020202020204" pitchFamily="34" charset="0"/>
              </a:rPr>
              <a:t> y Seguridad Ocupacional: </a:t>
            </a:r>
            <a:endParaRPr lang="es-CR" sz="1400" b="1" dirty="0" smtClean="0">
              <a:solidFill>
                <a:srgbClr val="2F5496"/>
              </a:solidFill>
              <a:latin typeface="Arial" panose="020B0604020202020204" pitchFamily="34" charset="0"/>
              <a:ea typeface="Montserrat"/>
              <a:cs typeface="Arial" panose="020B0604020202020204" pitchFamily="34" charset="0"/>
            </a:endParaRP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Conversemos </a:t>
            </a:r>
            <a:r>
              <a:rPr lang="es-CR" sz="1400" dirty="0">
                <a:solidFill>
                  <a:srgbClr val="2F5496"/>
                </a:solidFill>
                <a:latin typeface="Arial" panose="020B0604020202020204" pitchFamily="34" charset="0"/>
                <a:ea typeface="Montserrat"/>
                <a:cs typeface="Arial" panose="020B0604020202020204" pitchFamily="34" charset="0"/>
              </a:rPr>
              <a:t>sobre Comités Bipartitos de Salud y Seguridad </a:t>
            </a:r>
            <a:r>
              <a:rPr lang="es-CR" sz="1400" dirty="0" smtClean="0">
                <a:solidFill>
                  <a:srgbClr val="2F5496"/>
                </a:solidFill>
                <a:latin typeface="Arial" panose="020B0604020202020204" pitchFamily="34" charset="0"/>
                <a:ea typeface="Montserrat"/>
                <a:cs typeface="Arial" panose="020B0604020202020204" pitchFamily="34" charset="0"/>
              </a:rPr>
              <a:t>Ocupacional.</a:t>
            </a:r>
          </a:p>
          <a:p>
            <a:pPr marL="1200150" lvl="2" indent="-285750" algn="just">
              <a:lnSpc>
                <a:spcPct val="150000"/>
              </a:lnSpc>
              <a:buFont typeface="Courier New" panose="02070309020205020404" pitchFamily="49" charset="0"/>
              <a:buChar char="o"/>
            </a:pPr>
            <a:r>
              <a:rPr lang="es-CR" sz="1400" dirty="0" smtClean="0">
                <a:solidFill>
                  <a:srgbClr val="2F5496"/>
                </a:solidFill>
                <a:latin typeface="Arial" panose="020B0604020202020204" pitchFamily="34" charset="0"/>
                <a:ea typeface="Montserrat"/>
                <a:cs typeface="Arial" panose="020B0604020202020204" pitchFamily="34" charset="0"/>
              </a:rPr>
              <a:t>Medidas </a:t>
            </a:r>
            <a:r>
              <a:rPr lang="es-CR" sz="1400" dirty="0">
                <a:solidFill>
                  <a:srgbClr val="2F5496"/>
                </a:solidFill>
                <a:latin typeface="Arial" panose="020B0604020202020204" pitchFamily="34" charset="0"/>
                <a:ea typeface="Montserrat"/>
                <a:cs typeface="Arial" panose="020B0604020202020204" pitchFamily="34" charset="0"/>
              </a:rPr>
              <a:t>Preventivas para la Manipulación de Cargas</a:t>
            </a:r>
            <a:r>
              <a:rPr lang="es-CR" sz="1400" dirty="0" smtClean="0">
                <a:solidFill>
                  <a:srgbClr val="2F5496"/>
                </a:solidFill>
                <a:latin typeface="Arial" panose="020B0604020202020204" pitchFamily="34" charset="0"/>
                <a:ea typeface="Montserrat"/>
                <a:cs typeface="Arial" panose="020B0604020202020204" pitchFamily="34" charset="0"/>
              </a:rPr>
              <a:t>.</a:t>
            </a:r>
            <a:endParaRPr lang="es-GT" sz="1400" dirty="0">
              <a:solidFill>
                <a:srgbClr val="2F5496"/>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162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82650" y="2671212"/>
            <a:ext cx="4250100" cy="1615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300" dirty="0" smtClean="0">
                <a:solidFill>
                  <a:srgbClr val="36B3CE"/>
                </a:solidFill>
                <a:latin typeface="Vollkorn Medium"/>
                <a:ea typeface="Vollkorn Medium"/>
                <a:cs typeface="Vollkorn Medium"/>
                <a:sym typeface="Vollkorn Medium"/>
              </a:rPr>
              <a:t>CONSOLIDADO </a:t>
            </a:r>
          </a:p>
          <a:p>
            <a:pPr marL="0" marR="0" lvl="0" indent="0" algn="l" rtl="0">
              <a:spcBef>
                <a:spcPts val="0"/>
              </a:spcBef>
              <a:spcAft>
                <a:spcPts val="0"/>
              </a:spcAft>
              <a:buNone/>
            </a:pPr>
            <a:r>
              <a:rPr lang="es-MX" sz="3300" dirty="0" smtClean="0">
                <a:solidFill>
                  <a:srgbClr val="36B3CE"/>
                </a:solidFill>
                <a:latin typeface="Vollkorn Medium"/>
                <a:ea typeface="Vollkorn Medium"/>
                <a:cs typeface="Vollkorn Medium"/>
                <a:sym typeface="Vollkorn Medium"/>
              </a:rPr>
              <a:t>LOGROS INSTITUCIONALES</a:t>
            </a:r>
            <a:endParaRPr sz="33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7109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smtClean="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4237548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9" name="Título 1">
            <a:extLst>
              <a:ext uri="{FF2B5EF4-FFF2-40B4-BE49-F238E27FC236}">
                <a16:creationId xmlns:a16="http://schemas.microsoft.com/office/drawing/2014/main" id="{04A09055-E608-BC7F-A4D9-46AAFAA0F59D}"/>
              </a:ext>
            </a:extLst>
          </p:cNvPr>
          <p:cNvSpPr txBox="1">
            <a:spLocks/>
          </p:cNvSpPr>
          <p:nvPr/>
        </p:nvSpPr>
        <p:spPr>
          <a:xfrm>
            <a:off x="1482803" y="617198"/>
            <a:ext cx="9010312" cy="103786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s-GT" sz="2700" b="1" i="0" u="none" strike="noStrike" kern="1200" cap="none" spc="0" normalizeH="0" baseline="0" noProof="0" dirty="0">
                <a:ln>
                  <a:noFill/>
                </a:ln>
                <a:solidFill>
                  <a:srgbClr val="0D1F3C"/>
                </a:solidFill>
                <a:effectLst/>
                <a:uLnTx/>
                <a:uFillTx/>
                <a:latin typeface="Arial" panose="020B0604020202020204" pitchFamily="34" charset="0"/>
                <a:ea typeface="+mj-ea"/>
                <a:cs typeface="Arial" panose="020B0604020202020204" pitchFamily="34" charset="0"/>
              </a:rPr>
              <a:t>CONSOLIDADO DE LOGROS </a:t>
            </a:r>
            <a:r>
              <a:rPr kumimoji="0" lang="es-GT" sz="2700" b="1" i="0" u="none" strike="noStrike" kern="1200" cap="none" spc="0" normalizeH="0" baseline="0" noProof="0" dirty="0" smtClean="0">
                <a:ln>
                  <a:noFill/>
                </a:ln>
                <a:solidFill>
                  <a:srgbClr val="0D1F3C"/>
                </a:solidFill>
                <a:effectLst/>
                <a:uLnTx/>
                <a:uFillTx/>
                <a:latin typeface="Arial" panose="020B0604020202020204" pitchFamily="34" charset="0"/>
                <a:ea typeface="+mj-ea"/>
                <a:cs typeface="Arial" panose="020B0604020202020204" pitchFamily="34" charset="0"/>
              </a:rPr>
              <a:t>INSTITUCIONALES DURANTE</a:t>
            </a:r>
            <a:r>
              <a:rPr kumimoji="0" lang="es-GT" sz="2700" b="1" i="0" u="none" strike="noStrike" kern="1200" cap="none" spc="0" normalizeH="0" noProof="0" dirty="0" smtClean="0">
                <a:ln>
                  <a:noFill/>
                </a:ln>
                <a:solidFill>
                  <a:srgbClr val="0D1F3C"/>
                </a:solidFill>
                <a:effectLst/>
                <a:uLnTx/>
                <a:uFillTx/>
                <a:latin typeface="Arial" panose="020B0604020202020204" pitchFamily="34" charset="0"/>
                <a:ea typeface="+mj-ea"/>
                <a:cs typeface="Arial" panose="020B0604020202020204" pitchFamily="34" charset="0"/>
              </a:rPr>
              <a:t> EL PRIMER CUATRIMESTRE 2023</a:t>
            </a:r>
            <a:endParaRPr kumimoji="0" lang="es-GT" sz="2700" b="1" i="0" u="none" strike="noStrike" kern="1200" cap="none" spc="0" normalizeH="0" baseline="0" noProof="0" dirty="0">
              <a:ln>
                <a:noFill/>
              </a:ln>
              <a:solidFill>
                <a:srgbClr val="0D1F3C"/>
              </a:solidFill>
              <a:effectLst/>
              <a:uLnTx/>
              <a:uFillTx/>
              <a:latin typeface="Arial" panose="020B0604020202020204" pitchFamily="34" charset="0"/>
              <a:ea typeface="+mj-ea"/>
              <a:cs typeface="Arial" panose="020B0604020202020204" pitchFamily="34"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257497536"/>
              </p:ext>
            </p:extLst>
          </p:nvPr>
        </p:nvGraphicFramePr>
        <p:xfrm>
          <a:off x="1245478" y="2011138"/>
          <a:ext cx="9688850" cy="3225052"/>
        </p:xfrm>
        <a:graphic>
          <a:graphicData uri="http://schemas.openxmlformats.org/drawingml/2006/table">
            <a:tbl>
              <a:tblPr firstRow="1" bandRow="1">
                <a:tableStyleId>{7DF18680-E054-41AD-8BC1-D1AEF772440D}</a:tableStyleId>
              </a:tblPr>
              <a:tblGrid>
                <a:gridCol w="1138738">
                  <a:extLst>
                    <a:ext uri="{9D8B030D-6E8A-4147-A177-3AD203B41FA5}">
                      <a16:colId xmlns:a16="http://schemas.microsoft.com/office/drawing/2014/main" val="3634168436"/>
                    </a:ext>
                  </a:extLst>
                </a:gridCol>
                <a:gridCol w="6693031">
                  <a:extLst>
                    <a:ext uri="{9D8B030D-6E8A-4147-A177-3AD203B41FA5}">
                      <a16:colId xmlns:a16="http://schemas.microsoft.com/office/drawing/2014/main" val="2634244456"/>
                    </a:ext>
                  </a:extLst>
                </a:gridCol>
                <a:gridCol w="1857081">
                  <a:extLst>
                    <a:ext uri="{9D8B030D-6E8A-4147-A177-3AD203B41FA5}">
                      <a16:colId xmlns:a16="http://schemas.microsoft.com/office/drawing/2014/main" val="92747685"/>
                    </a:ext>
                  </a:extLst>
                </a:gridCol>
              </a:tblGrid>
              <a:tr h="488861">
                <a:tc>
                  <a:txBody>
                    <a:bodyPr/>
                    <a:lstStyle/>
                    <a:p>
                      <a:pPr marL="0" indent="0" algn="ctr">
                        <a:lnSpc>
                          <a:spcPct val="115000"/>
                        </a:lnSpc>
                        <a:spcAft>
                          <a:spcPts val="0"/>
                        </a:spcAft>
                      </a:pPr>
                      <a:r>
                        <a:rPr lang="es-CR" sz="1800" dirty="0">
                          <a:effectLst/>
                          <a:latin typeface="Arial" panose="020B0604020202020204" pitchFamily="34" charset="0"/>
                          <a:cs typeface="Arial" panose="020B0604020202020204" pitchFamily="34" charset="0"/>
                        </a:rPr>
                        <a:t>No.</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ctr">
                        <a:lnSpc>
                          <a:spcPct val="115000"/>
                        </a:lnSpc>
                        <a:spcAft>
                          <a:spcPts val="0"/>
                        </a:spcAft>
                      </a:pPr>
                      <a:r>
                        <a:rPr lang="es-CR" sz="1800" dirty="0">
                          <a:effectLst/>
                          <a:latin typeface="Arial" panose="020B0604020202020204" pitchFamily="34" charset="0"/>
                          <a:cs typeface="Arial" panose="020B0604020202020204" pitchFamily="34" charset="0"/>
                        </a:rPr>
                        <a:t>Logro institucional</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ctr">
                        <a:lnSpc>
                          <a:spcPct val="115000"/>
                        </a:lnSpc>
                        <a:spcAft>
                          <a:spcPts val="1000"/>
                        </a:spcAft>
                      </a:pPr>
                      <a:r>
                        <a:rPr lang="es-CR" sz="1800" dirty="0">
                          <a:effectLst/>
                          <a:latin typeface="Arial" panose="020B0604020202020204" pitchFamily="34" charset="0"/>
                          <a:cs typeface="Arial" panose="020B0604020202020204" pitchFamily="34" charset="0"/>
                        </a:rPr>
                        <a:t>Meta física ejecutada</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81121036"/>
                  </a:ext>
                </a:extLst>
              </a:tr>
              <a:tr h="488861">
                <a:tc>
                  <a:txBody>
                    <a:bodyPr/>
                    <a:lstStyle/>
                    <a:p>
                      <a:pPr marL="0" indent="0" algn="ctr">
                        <a:lnSpc>
                          <a:spcPct val="115000"/>
                        </a:lnSpc>
                        <a:spcAft>
                          <a:spcPts val="0"/>
                        </a:spcAft>
                      </a:pPr>
                      <a:r>
                        <a:rPr lang="es-MX" sz="1800" dirty="0" smtClean="0">
                          <a:effectLst/>
                          <a:latin typeface="Arial" panose="020B0604020202020204" pitchFamily="34" charset="0"/>
                          <a:ea typeface="Calibri" panose="020F0502020204030204" pitchFamily="34" charset="0"/>
                          <a:cs typeface="Arial" panose="020B0604020202020204" pitchFamily="34" charset="0"/>
                        </a:rPr>
                        <a:t>1</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just">
                        <a:lnSpc>
                          <a:spcPct val="115000"/>
                        </a:lnSpc>
                        <a:spcAft>
                          <a:spcPts val="0"/>
                        </a:spcAft>
                      </a:pPr>
                      <a:r>
                        <a:rPr lang="es-CR" sz="1800" dirty="0">
                          <a:effectLst/>
                          <a:latin typeface="Arial" panose="020B0604020202020204" pitchFamily="34" charset="0"/>
                          <a:cs typeface="Arial" panose="020B0604020202020204" pitchFamily="34" charset="0"/>
                        </a:rPr>
                        <a:t>Iniciativas de Ley presentadas al Congreso de la República.</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ctr">
                        <a:lnSpc>
                          <a:spcPct val="115000"/>
                        </a:lnSpc>
                        <a:spcAft>
                          <a:spcPts val="1000"/>
                        </a:spcAft>
                      </a:pPr>
                      <a:r>
                        <a:rPr lang="es-MX" sz="1800" dirty="0" smtClean="0">
                          <a:effectLst/>
                          <a:latin typeface="Arial" panose="020B0604020202020204" pitchFamily="34" charset="0"/>
                          <a:ea typeface="Calibri" panose="020F0502020204030204" pitchFamily="34" charset="0"/>
                          <a:cs typeface="Arial" panose="020B0604020202020204" pitchFamily="34" charset="0"/>
                        </a:rPr>
                        <a:t>6</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5077021"/>
                  </a:ext>
                </a:extLst>
              </a:tr>
              <a:tr h="431001">
                <a:tc>
                  <a:txBody>
                    <a:bodyPr/>
                    <a:lstStyle/>
                    <a:p>
                      <a:pPr marL="0" indent="0" algn="ctr">
                        <a:lnSpc>
                          <a:spcPct val="115000"/>
                        </a:lnSpc>
                        <a:spcAft>
                          <a:spcPts val="0"/>
                        </a:spcAft>
                      </a:pPr>
                      <a:r>
                        <a:rPr lang="es-MX" sz="18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2</a:t>
                      </a:r>
                      <a:endParaRPr lang="es-GT" sz="18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just">
                        <a:lnSpc>
                          <a:spcPct val="115000"/>
                        </a:lnSpc>
                        <a:spcAft>
                          <a:spcPts val="0"/>
                        </a:spcAft>
                      </a:pPr>
                      <a:r>
                        <a:rPr lang="es-CR" sz="1800" dirty="0">
                          <a:effectLst/>
                          <a:latin typeface="Arial" panose="020B0604020202020204" pitchFamily="34" charset="0"/>
                          <a:cs typeface="Arial" panose="020B0604020202020204" pitchFamily="34" charset="0"/>
                        </a:rPr>
                        <a:t>Acuerdos Gubernativos </a:t>
                      </a:r>
                      <a:r>
                        <a:rPr lang="es-CR" sz="1800" dirty="0" smtClean="0">
                          <a:effectLst/>
                          <a:latin typeface="Arial" panose="020B0604020202020204" pitchFamily="34" charset="0"/>
                          <a:cs typeface="Arial" panose="020B0604020202020204" pitchFamily="34" charset="0"/>
                        </a:rPr>
                        <a:t>emitidos.</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ctr">
                        <a:lnSpc>
                          <a:spcPct val="115000"/>
                        </a:lnSpc>
                        <a:spcAft>
                          <a:spcPts val="1000"/>
                        </a:spcAft>
                      </a:pPr>
                      <a:r>
                        <a:rPr lang="es-CR" sz="1800" dirty="0" smtClean="0">
                          <a:solidFill>
                            <a:schemeClr val="tx1"/>
                          </a:solidFill>
                          <a:effectLst/>
                          <a:latin typeface="Arial" panose="020B0604020202020204" pitchFamily="34" charset="0"/>
                          <a:cs typeface="Arial" panose="020B0604020202020204" pitchFamily="34" charset="0"/>
                        </a:rPr>
                        <a:t>266</a:t>
                      </a:r>
                      <a:r>
                        <a:rPr lang="es-CR" sz="1800" dirty="0" smtClean="0">
                          <a:effectLst/>
                          <a:latin typeface="Arial" panose="020B0604020202020204" pitchFamily="34" charset="0"/>
                          <a:cs typeface="Arial" panose="020B0604020202020204" pitchFamily="34" charset="0"/>
                        </a:rPr>
                        <a:t>*</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42436803"/>
                  </a:ext>
                </a:extLst>
              </a:tr>
              <a:tr h="488861">
                <a:tc>
                  <a:txBody>
                    <a:bodyPr/>
                    <a:lstStyle/>
                    <a:p>
                      <a:pPr marL="0" indent="0" algn="ctr">
                        <a:lnSpc>
                          <a:spcPct val="115000"/>
                        </a:lnSpc>
                        <a:spcAft>
                          <a:spcPts val="0"/>
                        </a:spcAft>
                      </a:pPr>
                      <a:r>
                        <a:rPr lang="es-MX" sz="18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3</a:t>
                      </a:r>
                      <a:endParaRPr lang="es-GT" sz="18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just">
                        <a:lnSpc>
                          <a:spcPct val="115000"/>
                        </a:lnSpc>
                        <a:spcAft>
                          <a:spcPts val="0"/>
                        </a:spcAft>
                      </a:pPr>
                      <a:r>
                        <a:rPr lang="es-CR" sz="1800" dirty="0">
                          <a:effectLst/>
                          <a:latin typeface="Arial" panose="020B0604020202020204" pitchFamily="34" charset="0"/>
                          <a:cs typeface="Arial" panose="020B0604020202020204" pitchFamily="34" charset="0"/>
                        </a:rPr>
                        <a:t>Expedientes tramitados en beneficio de entidades, personas jurídicas e individuales. </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ctr">
                        <a:lnSpc>
                          <a:spcPct val="115000"/>
                        </a:lnSpc>
                        <a:spcAft>
                          <a:spcPts val="1000"/>
                        </a:spcAft>
                      </a:pPr>
                      <a:r>
                        <a:rPr lang="es-CR" sz="1800" smtClean="0">
                          <a:effectLst/>
                          <a:latin typeface="Arial" panose="020B0604020202020204" pitchFamily="34" charset="0"/>
                          <a:cs typeface="Arial" panose="020B0604020202020204" pitchFamily="34" charset="0"/>
                        </a:rPr>
                        <a:t>3073</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62230369"/>
                  </a:ext>
                </a:extLst>
              </a:tr>
              <a:tr h="665911">
                <a:tc>
                  <a:txBody>
                    <a:bodyPr/>
                    <a:lstStyle/>
                    <a:p>
                      <a:pPr algn="ctr">
                        <a:lnSpc>
                          <a:spcPct val="107000"/>
                        </a:lnSpc>
                        <a:spcAft>
                          <a:spcPts val="0"/>
                        </a:spcAft>
                      </a:pPr>
                      <a:r>
                        <a:rPr lang="es-MX" sz="18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4</a:t>
                      </a:r>
                      <a:endParaRPr lang="es-GT" sz="18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just">
                        <a:lnSpc>
                          <a:spcPct val="107000"/>
                        </a:lnSpc>
                        <a:spcAft>
                          <a:spcPts val="0"/>
                        </a:spcAft>
                      </a:pPr>
                      <a:r>
                        <a:rPr lang="es-GT" sz="1800" dirty="0">
                          <a:effectLst/>
                          <a:latin typeface="Arial" panose="020B0604020202020204" pitchFamily="34" charset="0"/>
                          <a:cs typeface="Arial" panose="020B0604020202020204" pitchFamily="34" charset="0"/>
                        </a:rPr>
                        <a:t>Cumplimiento de lo normado por el Sistema Nacional </a:t>
                      </a:r>
                      <a:r>
                        <a:rPr lang="es-GT" sz="1800" dirty="0" smtClean="0">
                          <a:effectLst/>
                          <a:latin typeface="Arial" panose="020B0604020202020204" pitchFamily="34" charset="0"/>
                          <a:cs typeface="Arial" panose="020B0604020202020204" pitchFamily="34" charset="0"/>
                        </a:rPr>
                        <a:t>de </a:t>
                      </a:r>
                      <a:r>
                        <a:rPr lang="es-GT" sz="1800" dirty="0">
                          <a:effectLst/>
                          <a:latin typeface="Arial" panose="020B0604020202020204" pitchFamily="34" charset="0"/>
                          <a:cs typeface="Arial" panose="020B0604020202020204" pitchFamily="34" charset="0"/>
                        </a:rPr>
                        <a:t>Control Interno Gubernamental -</a:t>
                      </a:r>
                      <a:r>
                        <a:rPr lang="es-GT" sz="1800" dirty="0" smtClean="0">
                          <a:effectLst/>
                          <a:latin typeface="Arial" panose="020B0604020202020204" pitchFamily="34" charset="0"/>
                          <a:cs typeface="Arial" panose="020B0604020202020204" pitchFamily="34" charset="0"/>
                        </a:rPr>
                        <a:t>SINACIG-.</a:t>
                      </a:r>
                      <a:endParaRPr lang="es-GT" sz="1800" dirty="0">
                        <a:effectLst/>
                        <a:latin typeface="Arial" panose="020B0604020202020204" pitchFamily="34" charset="0"/>
                        <a:cs typeface="Arial" panose="020B0604020202020204" pitchFamily="34" charset="0"/>
                      </a:endParaRPr>
                    </a:p>
                  </a:txBody>
                  <a:tcPr marL="68580" marR="68580" marT="0" marB="0" anchor="ctr"/>
                </a:tc>
                <a:tc>
                  <a:txBody>
                    <a:bodyPr/>
                    <a:lstStyle/>
                    <a:p>
                      <a:pPr marL="0" indent="0" algn="ctr">
                        <a:lnSpc>
                          <a:spcPct val="115000"/>
                        </a:lnSpc>
                        <a:spcAft>
                          <a:spcPts val="1000"/>
                        </a:spcAft>
                      </a:pPr>
                      <a:r>
                        <a:rPr lang="es-CR" sz="1800" dirty="0">
                          <a:effectLst/>
                          <a:latin typeface="Arial" panose="020B0604020202020204" pitchFamily="34" charset="0"/>
                          <a:cs typeface="Arial" panose="020B0604020202020204" pitchFamily="34" charset="0"/>
                        </a:rPr>
                        <a:t>N/A</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131732"/>
                  </a:ext>
                </a:extLst>
              </a:tr>
              <a:tr h="431001">
                <a:tc>
                  <a:txBody>
                    <a:bodyPr/>
                    <a:lstStyle/>
                    <a:p>
                      <a:pPr marL="0" indent="0" algn="ctr">
                        <a:lnSpc>
                          <a:spcPct val="115000"/>
                        </a:lnSpc>
                        <a:spcAft>
                          <a:spcPts val="1000"/>
                        </a:spcAft>
                      </a:pPr>
                      <a:r>
                        <a:rPr lang="es-MX" sz="1800" kern="1200" dirty="0" smtClean="0">
                          <a:solidFill>
                            <a:schemeClr val="dk1"/>
                          </a:solidFill>
                          <a:effectLst/>
                          <a:latin typeface="Arial" panose="020B0604020202020204" pitchFamily="34" charset="0"/>
                          <a:ea typeface="Calibri" panose="020F0502020204030204" pitchFamily="34" charset="0"/>
                          <a:cs typeface="Arial" panose="020B0604020202020204" pitchFamily="34" charset="0"/>
                        </a:rPr>
                        <a:t>5</a:t>
                      </a:r>
                      <a:endParaRPr lang="es-GT" sz="18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just">
                        <a:lnSpc>
                          <a:spcPct val="107000"/>
                        </a:lnSpc>
                        <a:spcAft>
                          <a:spcPts val="0"/>
                        </a:spcAft>
                      </a:pPr>
                      <a:r>
                        <a:rPr lang="es-GT" sz="1800" dirty="0">
                          <a:effectLst/>
                          <a:latin typeface="Arial" panose="020B0604020202020204" pitchFamily="34" charset="0"/>
                          <a:cs typeface="Arial" panose="020B0604020202020204" pitchFamily="34" charset="0"/>
                        </a:rPr>
                        <a:t>Capacitación constante del personal.</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indent="0" algn="ctr">
                        <a:lnSpc>
                          <a:spcPct val="115000"/>
                        </a:lnSpc>
                        <a:spcAft>
                          <a:spcPts val="0"/>
                        </a:spcAft>
                      </a:pPr>
                      <a:r>
                        <a:rPr lang="es-CR" sz="1800" dirty="0">
                          <a:effectLst/>
                          <a:latin typeface="Arial" panose="020B0604020202020204" pitchFamily="34" charset="0"/>
                          <a:cs typeface="Arial" panose="020B0604020202020204" pitchFamily="34" charset="0"/>
                        </a:rPr>
                        <a:t>N/A</a:t>
                      </a:r>
                      <a:endParaRPr lang="es-GT"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30716837"/>
                  </a:ext>
                </a:extLst>
              </a:tr>
            </a:tbl>
          </a:graphicData>
        </a:graphic>
      </p:graphicFrame>
      <p:sp>
        <p:nvSpPr>
          <p:cNvPr id="13" name="CuadroTexto 12"/>
          <p:cNvSpPr txBox="1"/>
          <p:nvPr/>
        </p:nvSpPr>
        <p:spPr>
          <a:xfrm>
            <a:off x="1106424" y="5423046"/>
            <a:ext cx="10030968" cy="523220"/>
          </a:xfrm>
          <a:prstGeom prst="rect">
            <a:avLst/>
          </a:prstGeom>
          <a:noFill/>
        </p:spPr>
        <p:txBody>
          <a:bodyPr wrap="square" rtlCol="0">
            <a:spAutoFit/>
          </a:bodyPr>
          <a:lstStyle/>
          <a:p>
            <a:r>
              <a:rPr lang="es-MX" sz="1400" dirty="0" smtClean="0"/>
              <a:t>* Incluidos en los Expedientes tramitados en beneficio de entidades, personas jurídicas e individuales.</a:t>
            </a:r>
          </a:p>
          <a:p>
            <a:r>
              <a:rPr lang="es-MX" sz="1400" b="1" dirty="0" smtClean="0"/>
              <a:t>Nota: </a:t>
            </a:r>
            <a:r>
              <a:rPr lang="es-MX" sz="1400" dirty="0" smtClean="0"/>
              <a:t>Información actualizada al 26 </a:t>
            </a:r>
            <a:r>
              <a:rPr lang="es-MX" sz="1400" dirty="0"/>
              <a:t>de </a:t>
            </a:r>
            <a:r>
              <a:rPr lang="es-MX" sz="1400" dirty="0" smtClean="0"/>
              <a:t>abril de 2023.</a:t>
            </a:r>
            <a:endParaRPr lang="es-GT" sz="1400" dirty="0"/>
          </a:p>
        </p:txBody>
      </p:sp>
    </p:spTree>
    <p:extLst>
      <p:ext uri="{BB962C8B-B14F-4D97-AF65-F5344CB8AC3E}">
        <p14:creationId xmlns:p14="http://schemas.microsoft.com/office/powerpoint/2010/main" val="1725021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536351" y="3149638"/>
            <a:ext cx="4250100"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300" dirty="0" smtClean="0">
                <a:solidFill>
                  <a:srgbClr val="36B3CE"/>
                </a:solidFill>
                <a:latin typeface="Vollkorn Medium"/>
                <a:ea typeface="Vollkorn Medium"/>
                <a:cs typeface="Vollkorn Medium"/>
                <a:sym typeface="Vollkorn Medium"/>
              </a:rPr>
              <a:t>CONCLUSIONES</a:t>
            </a:r>
            <a:endParaRPr sz="33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7109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3956756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8" name="Título 1">
            <a:extLst>
              <a:ext uri="{FF2B5EF4-FFF2-40B4-BE49-F238E27FC236}">
                <a16:creationId xmlns:a16="http://schemas.microsoft.com/office/drawing/2014/main" id="{04A09055-E608-BC7F-A4D9-46AAFAA0F59D}"/>
              </a:ext>
            </a:extLst>
          </p:cNvPr>
          <p:cNvSpPr txBox="1">
            <a:spLocks/>
          </p:cNvSpPr>
          <p:nvPr/>
        </p:nvSpPr>
        <p:spPr>
          <a:xfrm>
            <a:off x="2550695" y="617198"/>
            <a:ext cx="7417764" cy="668900"/>
          </a:xfrm>
          <a:prstGeom prst="rect">
            <a:avLst/>
          </a:prstGeom>
        </p:spPr>
        <p:txBody>
          <a:bodyPr vert="horz" lIns="91440" tIns="45720" rIns="91440" bIns="45720" rtlCol="0" anchor="ctr">
            <a:normAutofit fontScale="90000" lnSpcReduction="200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just"/>
            <a:r>
              <a:rPr lang="es-GT" sz="2800" dirty="0">
                <a:latin typeface="Arial" panose="020B0604020202020204" pitchFamily="34" charset="0"/>
                <a:cs typeface="Arial" panose="020B0604020202020204" pitchFamily="34" charset="0"/>
              </a:rPr>
              <a:t>¿</a:t>
            </a:r>
            <a:r>
              <a:rPr lang="es-GT" sz="2800" b="1" dirty="0">
                <a:latin typeface="Arial" panose="020B0604020202020204" pitchFamily="34" charset="0"/>
                <a:cs typeface="Arial" panose="020B0604020202020204" pitchFamily="34" charset="0"/>
              </a:rPr>
              <a:t>QUÉ TENDENCIA MUESTRA EL USO DE LOS</a:t>
            </a:r>
            <a:endParaRPr lang="es-GT" sz="9600" b="1" dirty="0">
              <a:latin typeface="Arial" panose="020B0604020202020204" pitchFamily="34" charset="0"/>
              <a:cs typeface="Arial" panose="020B0604020202020204" pitchFamily="34" charset="0"/>
            </a:endParaRPr>
          </a:p>
          <a:p>
            <a:pPr algn="l"/>
            <a:r>
              <a:rPr lang="es-GT" sz="2800" b="1" dirty="0">
                <a:latin typeface="Arial" panose="020B0604020202020204" pitchFamily="34" charset="0"/>
                <a:cs typeface="Arial" panose="020B0604020202020204" pitchFamily="34" charset="0"/>
              </a:rPr>
              <a:t>  RECURSOS PÚBLICOS?</a:t>
            </a:r>
            <a:endParaRPr kumimoji="0" lang="es-GT" sz="2700" b="1" i="0" u="none" strike="noStrike" kern="1200" cap="none" spc="0" normalizeH="0" baseline="0" noProof="0" dirty="0">
              <a:ln>
                <a:noFill/>
              </a:ln>
              <a:solidFill>
                <a:srgbClr val="0D1F3C"/>
              </a:solidFill>
              <a:effectLst/>
              <a:uLnTx/>
              <a:uFillTx/>
              <a:latin typeface="Arial" panose="020B0604020202020204" pitchFamily="34" charset="0"/>
              <a:ea typeface="+mj-ea"/>
              <a:cs typeface="Arial" panose="020B0604020202020204" pitchFamily="34" charset="0"/>
            </a:endParaRPr>
          </a:p>
        </p:txBody>
      </p:sp>
      <p:pic>
        <p:nvPicPr>
          <p:cNvPr id="10" name="Picture 2" descr="7 TENDENCIAS TECNOLÓGICAS PARA EL EL 2021 | MQA">
            <a:extLst>
              <a:ext uri="{FF2B5EF4-FFF2-40B4-BE49-F238E27FC236}">
                <a16:creationId xmlns:a16="http://schemas.microsoft.com/office/drawing/2014/main" id="{AB4BF9A3-F3B0-826B-AB1B-381068A57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80" y="156139"/>
            <a:ext cx="2406215" cy="19424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7 TENDENCIAS TECNOLÓGICAS PARA EL EL 2021 | MQA">
            <a:extLst>
              <a:ext uri="{FF2B5EF4-FFF2-40B4-BE49-F238E27FC236}">
                <a16:creationId xmlns:a16="http://schemas.microsoft.com/office/drawing/2014/main" id="{E0FCE531-C497-686A-BC02-F086F6CFB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80" y="156139"/>
            <a:ext cx="2406215" cy="1927747"/>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974104" y="1927131"/>
            <a:ext cx="10799974" cy="1338828"/>
          </a:xfrm>
          <a:prstGeom prst="rect">
            <a:avLst/>
          </a:prstGeom>
        </p:spPr>
        <p:txBody>
          <a:bodyPr wrap="square">
            <a:spAutoFit/>
          </a:bodyPr>
          <a:lstStyle/>
          <a:p>
            <a:pPr algn="just">
              <a:lnSpc>
                <a:spcPct val="150000"/>
              </a:lnSpc>
            </a:pPr>
            <a:r>
              <a:rPr lang="es-GT" dirty="0">
                <a:latin typeface="Arial" panose="020B0604020202020204" pitchFamily="34" charset="0"/>
                <a:cs typeface="Arial" panose="020B0604020202020204" pitchFamily="34" charset="0"/>
              </a:rPr>
              <a:t>La tendencia de ejecución presupuestaria para el </a:t>
            </a:r>
            <a:r>
              <a:rPr lang="es-GT" dirty="0" smtClean="0">
                <a:latin typeface="Arial" panose="020B0604020202020204" pitchFamily="34" charset="0"/>
                <a:cs typeface="Arial" panose="020B0604020202020204" pitchFamily="34" charset="0"/>
              </a:rPr>
              <a:t>primer cuatrimestre de 2023, </a:t>
            </a:r>
            <a:r>
              <a:rPr lang="es-GT" dirty="0">
                <a:latin typeface="Arial" panose="020B0604020202020204" pitchFamily="34" charset="0"/>
                <a:cs typeface="Arial" panose="020B0604020202020204" pitchFamily="34" charset="0"/>
              </a:rPr>
              <a:t>para la Secretaría General y Comisiones Presidenciales Contra la Corrupción y de Asuntos Municipales, muestra una ejecución total </a:t>
            </a:r>
            <a:r>
              <a:rPr lang="es-GT" dirty="0" smtClean="0">
                <a:latin typeface="Arial" panose="020B0604020202020204" pitchFamily="34" charset="0"/>
                <a:cs typeface="Arial" panose="020B0604020202020204" pitchFamily="34" charset="0"/>
              </a:rPr>
              <a:t>del 30.91%, </a:t>
            </a:r>
            <a:r>
              <a:rPr lang="es-GT" dirty="0">
                <a:latin typeface="Arial" panose="020B0604020202020204" pitchFamily="34" charset="0"/>
                <a:cs typeface="Arial" panose="020B0604020202020204" pitchFamily="34" charset="0"/>
              </a:rPr>
              <a:t>según el cuadro siguiente:</a:t>
            </a:r>
            <a:endParaRPr lang="es-GT"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4148819114"/>
              </p:ext>
            </p:extLst>
          </p:nvPr>
        </p:nvGraphicFramePr>
        <p:xfrm>
          <a:off x="2816006" y="3681457"/>
          <a:ext cx="6346625" cy="2001520"/>
        </p:xfrm>
        <a:graphic>
          <a:graphicData uri="http://schemas.openxmlformats.org/drawingml/2006/table">
            <a:tbl>
              <a:tblPr firstRow="1" bandRow="1"/>
              <a:tblGrid>
                <a:gridCol w="4988363">
                  <a:extLst>
                    <a:ext uri="{9D8B030D-6E8A-4147-A177-3AD203B41FA5}">
                      <a16:colId xmlns:a16="http://schemas.microsoft.com/office/drawing/2014/main" val="2752519715"/>
                    </a:ext>
                  </a:extLst>
                </a:gridCol>
                <a:gridCol w="1358262">
                  <a:extLst>
                    <a:ext uri="{9D8B030D-6E8A-4147-A177-3AD203B41FA5}">
                      <a16:colId xmlns:a16="http://schemas.microsoft.com/office/drawing/2014/main" val="398701468"/>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s-MX" sz="1400" dirty="0" smtClean="0"/>
                        <a:t>Entidad</a:t>
                      </a:r>
                      <a:endParaRPr lang="es-GT"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s-MX" sz="1400" dirty="0" smtClean="0"/>
                        <a:t>% Ejecutado Total</a:t>
                      </a:r>
                      <a:endParaRPr lang="es-GT"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07094997"/>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GT" sz="1400" b="0" dirty="0" smtClean="0">
                          <a:solidFill>
                            <a:schemeClr val="tx1"/>
                          </a:solidFill>
                          <a:latin typeface="Arial" panose="020B0604020202020204" pitchFamily="34" charset="0"/>
                          <a:cs typeface="Arial" panose="020B0604020202020204" pitchFamily="34" charset="0"/>
                        </a:rPr>
                        <a:t>Secretaría General de la Presidencia de la República</a:t>
                      </a:r>
                      <a:endParaRPr lang="es-GT" sz="14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fontAlgn="b" latinLnBrk="0" hangingPunct="1"/>
                      <a:r>
                        <a:rPr lang="es-GT" sz="1400" b="1" kern="1200" dirty="0" smtClean="0">
                          <a:solidFill>
                            <a:schemeClr val="dk1"/>
                          </a:solidFill>
                          <a:latin typeface="+mn-lt"/>
                          <a:ea typeface="+mn-ea"/>
                          <a:cs typeface="+mn-cs"/>
                        </a:rPr>
                        <a:t>32.09%</a:t>
                      </a:r>
                      <a:endParaRPr lang="es-GT" sz="1400" b="1" kern="1200" dirty="0">
                        <a:solidFill>
                          <a:schemeClr val="dk1"/>
                        </a:solidFill>
                        <a:latin typeface="+mn-lt"/>
                        <a:ea typeface="+mn-ea"/>
                        <a:cs typeface="+mn-cs"/>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48787155"/>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GT" sz="1400" b="0" dirty="0" smtClean="0">
                          <a:solidFill>
                            <a:schemeClr val="tx1"/>
                          </a:solidFill>
                          <a:latin typeface="Arial" panose="020B0604020202020204" pitchFamily="34" charset="0"/>
                          <a:cs typeface="Arial" panose="020B0604020202020204" pitchFamily="34" charset="0"/>
                        </a:rPr>
                        <a:t>Comisión Presidencial Contra la Corrupción</a:t>
                      </a:r>
                      <a:endParaRPr lang="es-GT"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fontAlgn="b" latinLnBrk="0" hangingPunct="1"/>
                      <a:r>
                        <a:rPr lang="es-GT" sz="1400" b="1" kern="1200" dirty="0" smtClean="0">
                          <a:solidFill>
                            <a:schemeClr val="dk1"/>
                          </a:solidFill>
                          <a:latin typeface="+mn-lt"/>
                          <a:ea typeface="+mn-ea"/>
                          <a:cs typeface="+mn-cs"/>
                        </a:rPr>
                        <a:t>29.35%</a:t>
                      </a:r>
                      <a:endParaRPr lang="es-GT" sz="1400" b="1" kern="1200" dirty="0">
                        <a:solidFill>
                          <a:schemeClr val="dk1"/>
                        </a:solidFill>
                        <a:latin typeface="+mn-lt"/>
                        <a:ea typeface="+mn-ea"/>
                        <a:cs typeface="+mn-cs"/>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897434112"/>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GT" sz="1400" b="0" dirty="0" smtClean="0">
                          <a:solidFill>
                            <a:schemeClr val="tx1"/>
                          </a:solidFill>
                          <a:latin typeface="Arial" panose="020B0604020202020204" pitchFamily="34" charset="0"/>
                          <a:cs typeface="Arial" panose="020B0604020202020204" pitchFamily="34" charset="0"/>
                        </a:rPr>
                        <a:t>Comisión Presidencial de Asuntos Municipales</a:t>
                      </a:r>
                      <a:endParaRPr lang="es-GT"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fontAlgn="b" latinLnBrk="0" hangingPunct="1"/>
                      <a:r>
                        <a:rPr lang="es-GT" sz="1400" b="1" kern="1200" dirty="0" smtClean="0">
                          <a:solidFill>
                            <a:schemeClr val="dk1"/>
                          </a:solidFill>
                          <a:latin typeface="+mn-lt"/>
                          <a:ea typeface="+mn-ea"/>
                          <a:cs typeface="+mn-cs"/>
                        </a:rPr>
                        <a:t>28.94%</a:t>
                      </a:r>
                      <a:endParaRPr lang="es-GT" sz="1400" b="1" kern="1200" dirty="0">
                        <a:solidFill>
                          <a:schemeClr val="dk1"/>
                        </a:solidFill>
                        <a:latin typeface="+mn-lt"/>
                        <a:ea typeface="+mn-ea"/>
                        <a:cs typeface="+mn-cs"/>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64846909"/>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s-MX" sz="1400" b="1" dirty="0" smtClean="0"/>
                        <a:t>Ejecución Presupuestaria Total </a:t>
                      </a:r>
                      <a:endParaRPr lang="es-GT" sz="1400" b="1"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914400" rtl="0" eaLnBrk="1" fontAlgn="b" latinLnBrk="0" hangingPunct="1"/>
                      <a:r>
                        <a:rPr lang="es-MX" sz="1400" b="1" kern="1200" dirty="0" smtClean="0">
                          <a:solidFill>
                            <a:schemeClr val="dk1"/>
                          </a:solidFill>
                          <a:latin typeface="+mn-lt"/>
                          <a:ea typeface="+mn-ea"/>
                          <a:cs typeface="+mn-cs"/>
                        </a:rPr>
                        <a:t>30.91%</a:t>
                      </a:r>
                      <a:endParaRPr lang="es-GT" sz="1400" b="1" kern="1200" dirty="0">
                        <a:solidFill>
                          <a:schemeClr val="dk1"/>
                        </a:solidFill>
                        <a:latin typeface="+mn-lt"/>
                        <a:ea typeface="+mn-ea"/>
                        <a:cs typeface="+mn-cs"/>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30958026"/>
                  </a:ext>
                </a:extLst>
              </a:tr>
            </a:tbl>
          </a:graphicData>
        </a:graphic>
      </p:graphicFrame>
    </p:spTree>
    <p:extLst>
      <p:ext uri="{BB962C8B-B14F-4D97-AF65-F5344CB8AC3E}">
        <p14:creationId xmlns:p14="http://schemas.microsoft.com/office/powerpoint/2010/main" val="1872596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5" name="Título 1">
            <a:extLst>
              <a:ext uri="{FF2B5EF4-FFF2-40B4-BE49-F238E27FC236}">
                <a16:creationId xmlns:a16="http://schemas.microsoft.com/office/drawing/2014/main" id="{64101B75-4FA2-B850-BFF2-511F1BFB43E4}"/>
              </a:ext>
            </a:extLst>
          </p:cNvPr>
          <p:cNvSpPr txBox="1">
            <a:spLocks/>
          </p:cNvSpPr>
          <p:nvPr/>
        </p:nvSpPr>
        <p:spPr>
          <a:xfrm>
            <a:off x="1918741" y="718857"/>
            <a:ext cx="9533744" cy="720200"/>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dirty="0">
                <a:latin typeface="Arial" panose="020B0604020202020204" pitchFamily="34" charset="0"/>
                <a:cs typeface="Arial" panose="020B0604020202020204" pitchFamily="34" charset="0"/>
              </a:rPr>
              <a:t>¿</a:t>
            </a:r>
            <a:r>
              <a:rPr lang="es-GT" b="1" dirty="0">
                <a:latin typeface="Arial" panose="020B0604020202020204" pitchFamily="34" charset="0"/>
                <a:cs typeface="Arial" panose="020B0604020202020204" pitchFamily="34" charset="0"/>
              </a:rPr>
              <a:t>QUÉ RESULTADOS SE OBTUVIERON EN EL MARCO DE LA PGG?</a:t>
            </a:r>
            <a:r>
              <a:rPr lang="es-GT" dirty="0">
                <a:solidFill>
                  <a:schemeClr val="accent1">
                    <a:lumMod val="50000"/>
                  </a:schemeClr>
                </a:solidFill>
                <a:latin typeface="Arial" panose="020B0604020202020204" pitchFamily="34" charset="0"/>
                <a:cs typeface="Arial" panose="020B0604020202020204" pitchFamily="34" charset="0"/>
              </a:rPr>
              <a:t/>
            </a:r>
            <a:br>
              <a:rPr lang="es-GT"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pic>
        <p:nvPicPr>
          <p:cNvPr id="6" name="Picture 6" descr="Noticias de Canción de Abril - TuneCore">
            <a:extLst>
              <a:ext uri="{FF2B5EF4-FFF2-40B4-BE49-F238E27FC236}">
                <a16:creationId xmlns:a16="http://schemas.microsoft.com/office/drawing/2014/main" id="{33CEF56E-36C1-A6B0-7FD1-B22090785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84" y="362812"/>
            <a:ext cx="1482929" cy="1475868"/>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E40743F2-234A-4544-BBAC-8877FB423F76}"/>
              </a:ext>
            </a:extLst>
          </p:cNvPr>
          <p:cNvSpPr txBox="1">
            <a:spLocks/>
          </p:cNvSpPr>
          <p:nvPr/>
        </p:nvSpPr>
        <p:spPr>
          <a:xfrm>
            <a:off x="206556" y="1939525"/>
            <a:ext cx="3279594" cy="277204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1600" b="0" dirty="0">
                <a:solidFill>
                  <a:srgbClr val="2F5496"/>
                </a:solidFill>
                <a:latin typeface="Arial" panose="020B0604020202020204" pitchFamily="34" charset="0"/>
                <a:cs typeface="Arial" panose="020B0604020202020204" pitchFamily="34" charset="0"/>
              </a:rPr>
              <a:t/>
            </a:r>
            <a:br>
              <a:rPr lang="es-GT" sz="1600" b="0" dirty="0">
                <a:solidFill>
                  <a:srgbClr val="2F5496"/>
                </a:solidFill>
                <a:latin typeface="Arial" panose="020B0604020202020204" pitchFamily="34" charset="0"/>
                <a:cs typeface="Arial" panose="020B0604020202020204" pitchFamily="34" charset="0"/>
              </a:rPr>
            </a:br>
            <a:r>
              <a:rPr lang="es-GT" sz="1600" b="0" dirty="0">
                <a:solidFill>
                  <a:srgbClr val="2F5496"/>
                </a:solidFill>
                <a:latin typeface="Arial" panose="020B0604020202020204" pitchFamily="34" charset="0"/>
                <a:cs typeface="Arial" panose="020B0604020202020204" pitchFamily="34" charset="0"/>
              </a:rPr>
              <a:t>Se contribuyó con </a:t>
            </a:r>
            <a:r>
              <a:rPr lang="es-GT" sz="1600" b="0" dirty="0" smtClean="0">
                <a:solidFill>
                  <a:srgbClr val="2F5496"/>
                </a:solidFill>
                <a:latin typeface="Arial" panose="020B0604020202020204" pitchFamily="34" charset="0"/>
                <a:cs typeface="Arial" panose="020B0604020202020204" pitchFamily="34" charset="0"/>
              </a:rPr>
              <a:t>el pilar </a:t>
            </a:r>
            <a:r>
              <a:rPr lang="es-MX" sz="1600" dirty="0">
                <a:solidFill>
                  <a:srgbClr val="2F549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Estado responsable, transparente y efectivo.</a:t>
            </a:r>
            <a:endParaRPr lang="es-GT" sz="1600" dirty="0">
              <a:solidFill>
                <a:srgbClr val="2F549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E40743F2-234A-4544-BBAC-8877FB423F76}"/>
              </a:ext>
            </a:extLst>
          </p:cNvPr>
          <p:cNvSpPr txBox="1">
            <a:spLocks/>
          </p:cNvSpPr>
          <p:nvPr/>
        </p:nvSpPr>
        <p:spPr>
          <a:xfrm>
            <a:off x="3486150" y="1678171"/>
            <a:ext cx="8401050" cy="3964032"/>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500" b="0" dirty="0" smtClean="0">
                <a:solidFill>
                  <a:srgbClr val="2F5496"/>
                </a:solidFill>
                <a:latin typeface="Arial" panose="020B0604020202020204" pitchFamily="34" charset="0"/>
                <a:cs typeface="Arial" panose="020B0604020202020204" pitchFamily="34" charset="0"/>
              </a:rPr>
              <a:t>La </a:t>
            </a:r>
            <a:r>
              <a:rPr lang="es-GT" sz="1500" b="0" dirty="0">
                <a:solidFill>
                  <a:srgbClr val="2F5496"/>
                </a:solidFill>
                <a:latin typeface="Arial" panose="020B0604020202020204" pitchFamily="34" charset="0"/>
                <a:cs typeface="Arial" panose="020B0604020202020204" pitchFamily="34" charset="0"/>
              </a:rPr>
              <a:t>Secretaría General de la Presidencia de la República, tiene participación en una de las metas establecidas en la Política General de Gobierno 2020-2024, siendo la siguiente:</a:t>
            </a:r>
          </a:p>
          <a:p>
            <a:pPr algn="just">
              <a:lnSpc>
                <a:spcPct val="100000"/>
              </a:lnSpc>
            </a:pPr>
            <a:r>
              <a:rPr lang="es-GT" sz="1500" b="0" i="1" dirty="0">
                <a:solidFill>
                  <a:srgbClr val="2F5496"/>
                </a:solidFill>
                <a:latin typeface="Arial" panose="020B0604020202020204" pitchFamily="34" charset="0"/>
                <a:cs typeface="Arial" panose="020B0604020202020204" pitchFamily="34" charset="0"/>
              </a:rPr>
              <a:t> </a:t>
            </a:r>
            <a:endParaRPr lang="es-GT" sz="1500" b="0" dirty="0">
              <a:solidFill>
                <a:srgbClr val="2F5496"/>
              </a:solidFill>
              <a:latin typeface="Arial" panose="020B0604020202020204" pitchFamily="34" charset="0"/>
              <a:cs typeface="Arial" panose="020B0604020202020204" pitchFamily="34" charset="0"/>
            </a:endParaRPr>
          </a:p>
          <a:p>
            <a:pPr>
              <a:lnSpc>
                <a:spcPct val="100000"/>
              </a:lnSpc>
            </a:pPr>
            <a:r>
              <a:rPr lang="es-GT" sz="1500" i="1" dirty="0">
                <a:solidFill>
                  <a:srgbClr val="2F5496"/>
                </a:solidFill>
                <a:latin typeface="Arial" panose="020B0604020202020204" pitchFamily="34" charset="0"/>
                <a:cs typeface="Arial" panose="020B0604020202020204" pitchFamily="34" charset="0"/>
              </a:rPr>
              <a:t>“Para el año 2023 se ha implementado la agenda legislativa en apoyo a la Política General de Gobierno 2020-2024 (58 iniciativas de ley presentadas al Congreso de la República).”</a:t>
            </a:r>
            <a:endParaRPr lang="es-GT" sz="1500" dirty="0">
              <a:solidFill>
                <a:srgbClr val="2F5496"/>
              </a:solidFill>
              <a:latin typeface="Arial" panose="020B0604020202020204" pitchFamily="34" charset="0"/>
              <a:cs typeface="Arial" panose="020B0604020202020204" pitchFamily="34" charset="0"/>
            </a:endParaRPr>
          </a:p>
          <a:p>
            <a:pPr algn="just">
              <a:lnSpc>
                <a:spcPct val="100000"/>
              </a:lnSpc>
            </a:pPr>
            <a:r>
              <a:rPr lang="es-GT" sz="1500" b="0" dirty="0">
                <a:solidFill>
                  <a:srgbClr val="2F5496"/>
                </a:solidFill>
                <a:latin typeface="Arial" panose="020B0604020202020204" pitchFamily="34" charset="0"/>
                <a:cs typeface="Arial" panose="020B0604020202020204" pitchFamily="34" charset="0"/>
              </a:rPr>
              <a:t> </a:t>
            </a:r>
          </a:p>
          <a:p>
            <a:pPr algn="just">
              <a:lnSpc>
                <a:spcPct val="100000"/>
              </a:lnSpc>
            </a:pPr>
            <a:r>
              <a:rPr lang="es-GT" sz="1500" b="0" dirty="0">
                <a:solidFill>
                  <a:srgbClr val="2F5496"/>
                </a:solidFill>
                <a:latin typeface="Arial" panose="020B0604020202020204" pitchFamily="34" charset="0"/>
                <a:cs typeface="Arial" panose="020B0604020202020204" pitchFamily="34" charset="0"/>
              </a:rPr>
              <a:t>Esta meta tiene como responsable al Gabinete de Gobierno; sin embargo, a través de la Secretaría General de la Presidencia de la República se realiza la remisión al Congreso de la República de Guatemala de las iniciativas de ley a que hace referencia la meta en mención, por lo que a continuación se muestra el avance de esta meta </a:t>
            </a:r>
            <a:r>
              <a:rPr lang="es-GT" sz="1500" b="0" dirty="0" smtClean="0">
                <a:solidFill>
                  <a:srgbClr val="2F5496"/>
                </a:solidFill>
                <a:latin typeface="Arial" panose="020B0604020202020204" pitchFamily="34" charset="0"/>
                <a:cs typeface="Arial" panose="020B0604020202020204" pitchFamily="34" charset="0"/>
              </a:rPr>
              <a:t>al primer cuatrimestre del 2023:</a:t>
            </a:r>
            <a:endParaRPr lang="es-GT" sz="1500" b="0" dirty="0">
              <a:solidFill>
                <a:srgbClr val="2F5496"/>
              </a:solidFill>
              <a:latin typeface="Arial" panose="020B0604020202020204" pitchFamily="34" charset="0"/>
              <a:cs typeface="Arial" panose="020B0604020202020204" pitchFamily="34" charset="0"/>
            </a:endParaRPr>
          </a:p>
          <a:p>
            <a:pPr>
              <a:lnSpc>
                <a:spcPct val="100000"/>
              </a:lnSpc>
            </a:pPr>
            <a:endParaRPr lang="es-GT" sz="1500" b="0" dirty="0">
              <a:solidFill>
                <a:srgbClr val="2F5496"/>
              </a:solidFill>
              <a:latin typeface="Arial" panose="020B0604020202020204" pitchFamily="34" charset="0"/>
              <a:cs typeface="Arial" panose="020B0604020202020204" pitchFamily="34" charset="0"/>
            </a:endParaRPr>
          </a:p>
          <a:p>
            <a:pPr>
              <a:lnSpc>
                <a:spcPct val="100000"/>
              </a:lnSpc>
            </a:pPr>
            <a:r>
              <a:rPr lang="es-GT" sz="1500" b="0" dirty="0">
                <a:solidFill>
                  <a:srgbClr val="2F5496"/>
                </a:solidFill>
                <a:latin typeface="Arial" panose="020B0604020202020204" pitchFamily="34" charset="0"/>
                <a:cs typeface="Arial" panose="020B0604020202020204" pitchFamily="34" charset="0"/>
              </a:rPr>
              <a:t/>
            </a:r>
            <a:br>
              <a:rPr lang="es-GT" sz="1500" b="0" dirty="0">
                <a:solidFill>
                  <a:srgbClr val="2F5496"/>
                </a:solidFill>
                <a:latin typeface="Arial" panose="020B0604020202020204" pitchFamily="34" charset="0"/>
                <a:cs typeface="Arial" panose="020B0604020202020204" pitchFamily="34" charset="0"/>
              </a:rPr>
            </a:br>
            <a:endParaRPr lang="es-GT" sz="1500" b="0" dirty="0">
              <a:solidFill>
                <a:srgbClr val="2F5496"/>
              </a:solidFill>
              <a:latin typeface="Arial" panose="020B0604020202020204" pitchFamily="34" charset="0"/>
              <a:cs typeface="Arial" panose="020B0604020202020204" pitchFamily="34" charset="0"/>
            </a:endParaRPr>
          </a:p>
        </p:txBody>
      </p:sp>
      <p:sp>
        <p:nvSpPr>
          <p:cNvPr id="11" name="Rectángulo 10"/>
          <p:cNvSpPr/>
          <p:nvPr/>
        </p:nvSpPr>
        <p:spPr>
          <a:xfrm>
            <a:off x="1527648" y="5480790"/>
            <a:ext cx="8573219" cy="287002"/>
          </a:xfrm>
          <a:prstGeom prst="rect">
            <a:avLst/>
          </a:prstGeom>
        </p:spPr>
        <p:txBody>
          <a:bodyPr wrap="square">
            <a:spAutoFit/>
          </a:bodyPr>
          <a:lstStyle/>
          <a:p>
            <a:pPr marL="450850">
              <a:lnSpc>
                <a:spcPct val="115000"/>
              </a:lnSpc>
            </a:pPr>
            <a:r>
              <a:rPr lang="es-MX" sz="1200" b="1" dirty="0">
                <a:latin typeface="Times New Roman" panose="02020603050405020304" pitchFamily="18" charset="0"/>
                <a:ea typeface="Montserrat" panose="020B0604020202020204" charset="0"/>
                <a:cs typeface="Times New Roman" panose="02020603050405020304" pitchFamily="18" charset="0"/>
              </a:rPr>
              <a:t>Nota: </a:t>
            </a:r>
            <a:r>
              <a:rPr lang="es-MX" sz="1200" dirty="0">
                <a:latin typeface="Times New Roman" panose="02020603050405020304" pitchFamily="18" charset="0"/>
                <a:ea typeface="Montserrat" panose="020B0604020202020204" charset="0"/>
                <a:cs typeface="Times New Roman" panose="02020603050405020304" pitchFamily="18" charset="0"/>
              </a:rPr>
              <a:t>Del ejercicio fiscal 2020, 2021 y 2022 se presentaron 14, 13 y 23 Iniciativas de Ley, respectivamente.</a:t>
            </a:r>
            <a:endParaRPr lang="es-GT" sz="2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4"/>
          <a:stretch>
            <a:fillRect/>
          </a:stretch>
        </p:blipFill>
        <p:spPr>
          <a:xfrm>
            <a:off x="2079533" y="4830124"/>
            <a:ext cx="8670152" cy="668314"/>
          </a:xfrm>
          <a:prstGeom prst="rect">
            <a:avLst/>
          </a:prstGeom>
        </p:spPr>
      </p:pic>
    </p:spTree>
    <p:extLst>
      <p:ext uri="{BB962C8B-B14F-4D97-AF65-F5344CB8AC3E}">
        <p14:creationId xmlns:p14="http://schemas.microsoft.com/office/powerpoint/2010/main" val="3126152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pic>
        <p:nvPicPr>
          <p:cNvPr id="5" name="Picture 10" descr="Iconos de Transparencia - 450 iconos vectoriales gratis">
            <a:extLst>
              <a:ext uri="{FF2B5EF4-FFF2-40B4-BE49-F238E27FC236}">
                <a16:creationId xmlns:a16="http://schemas.microsoft.com/office/drawing/2014/main" id="{4074EAA9-9DE1-EA95-2715-27637A1C8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54" y="232480"/>
            <a:ext cx="1471205" cy="1471206"/>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4AB3332E-3389-0D34-5715-67A3C39BF558}"/>
              </a:ext>
            </a:extLst>
          </p:cNvPr>
          <p:cNvSpPr txBox="1">
            <a:spLocks/>
          </p:cNvSpPr>
          <p:nvPr/>
        </p:nvSpPr>
        <p:spPr>
          <a:xfrm>
            <a:off x="2038661" y="914400"/>
            <a:ext cx="9714067" cy="101898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60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b="1" dirty="0">
                <a:latin typeface="Arial" panose="020B0604020202020204" pitchFamily="34" charset="0"/>
                <a:cs typeface="Arial" panose="020B0604020202020204" pitchFamily="34" charset="0"/>
              </a:rPr>
              <a:t>¿QUÉ MEDIDAS DE TRANSPARENCIA SE HAN APLICADO?</a:t>
            </a:r>
            <a:br>
              <a:rPr lang="es-GT" b="1" dirty="0">
                <a:latin typeface="Arial" panose="020B0604020202020204" pitchFamily="34" charset="0"/>
                <a:cs typeface="Arial" panose="020B0604020202020204" pitchFamily="34" charset="0"/>
              </a:rPr>
            </a:br>
            <a:r>
              <a:rPr lang="es-GT" b="1" dirty="0">
                <a:solidFill>
                  <a:schemeClr val="accent1">
                    <a:lumMod val="50000"/>
                  </a:schemeClr>
                </a:solidFill>
                <a:latin typeface="Arial" panose="020B0604020202020204" pitchFamily="34" charset="0"/>
                <a:cs typeface="Arial" panose="020B0604020202020204" pitchFamily="34" charset="0"/>
              </a:rPr>
              <a:t/>
            </a:r>
            <a:br>
              <a:rPr lang="es-GT" b="1" dirty="0">
                <a:solidFill>
                  <a:schemeClr val="accent1">
                    <a:lumMod val="50000"/>
                  </a:schemeClr>
                </a:solidFill>
                <a:latin typeface="Arial" panose="020B0604020202020204" pitchFamily="34" charset="0"/>
                <a:cs typeface="Arial" panose="020B0604020202020204" pitchFamily="34" charset="0"/>
              </a:rPr>
            </a:br>
            <a:endParaRPr lang="es-GT" sz="4000" b="1" dirty="0">
              <a:solidFill>
                <a:schemeClr val="accent1">
                  <a:lumMod val="50000"/>
                </a:schemeClr>
              </a:solidFill>
              <a:latin typeface="Arial" panose="020B0604020202020204" pitchFamily="34" charset="0"/>
              <a:cs typeface="Arial" panose="020B0604020202020204" pitchFamily="34" charset="0"/>
            </a:endParaRPr>
          </a:p>
        </p:txBody>
      </p:sp>
      <p:grpSp>
        <p:nvGrpSpPr>
          <p:cNvPr id="8" name="Grupo 7"/>
          <p:cNvGrpSpPr/>
          <p:nvPr/>
        </p:nvGrpSpPr>
        <p:grpSpPr>
          <a:xfrm>
            <a:off x="714375" y="1999405"/>
            <a:ext cx="10734676" cy="3995874"/>
            <a:chOff x="714375" y="1631760"/>
            <a:chExt cx="10734676" cy="3995874"/>
          </a:xfrm>
        </p:grpSpPr>
        <p:sp>
          <p:nvSpPr>
            <p:cNvPr id="9" name="Título 1">
              <a:extLst>
                <a:ext uri="{FF2B5EF4-FFF2-40B4-BE49-F238E27FC236}">
                  <a16:creationId xmlns:a16="http://schemas.microsoft.com/office/drawing/2014/main" id="{E40743F2-234A-4544-BBAC-8877FB423F76}"/>
                </a:ext>
              </a:extLst>
            </p:cNvPr>
            <p:cNvSpPr txBox="1">
              <a:spLocks/>
            </p:cNvSpPr>
            <p:nvPr/>
          </p:nvSpPr>
          <p:spPr>
            <a:xfrm>
              <a:off x="714375" y="1631760"/>
              <a:ext cx="10734676" cy="99505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marL="285750" indent="-285750" algn="just">
                <a:lnSpc>
                  <a:spcPct val="150000"/>
                </a:lnSpc>
                <a:buFont typeface="Arial" panose="020B0604020202020204" pitchFamily="34" charset="0"/>
                <a:buChar char="•"/>
              </a:pPr>
              <a:r>
                <a:rPr lang="es-MX" sz="2000" b="0" dirty="0" smtClean="0">
                  <a:solidFill>
                    <a:srgbClr val="2F5496"/>
                  </a:solidFill>
                  <a:latin typeface="Arial" panose="020B0604020202020204" pitchFamily="34" charset="0"/>
                  <a:cs typeface="Arial" panose="020B0604020202020204" pitchFamily="34" charset="0"/>
                </a:rPr>
                <a:t>Se han implementado controles </a:t>
              </a:r>
              <a:r>
                <a:rPr lang="es-MX" sz="2000" b="0" dirty="0">
                  <a:solidFill>
                    <a:srgbClr val="2F5496"/>
                  </a:solidFill>
                  <a:latin typeface="Arial" panose="020B0604020202020204" pitchFamily="34" charset="0"/>
                  <a:cs typeface="Arial" panose="020B0604020202020204" pitchFamily="34" charset="0"/>
                </a:rPr>
                <a:t>internos para la reducción de gastos. </a:t>
              </a:r>
              <a:endParaRPr lang="es-MX" sz="2000" b="0" dirty="0" smtClean="0">
                <a:solidFill>
                  <a:srgbClr val="2F5496"/>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s-MX" sz="2000" b="0" dirty="0" smtClean="0">
                  <a:solidFill>
                    <a:srgbClr val="2F5496"/>
                  </a:solidFill>
                  <a:latin typeface="Arial" panose="020B0604020202020204" pitchFamily="34" charset="0"/>
                  <a:cs typeface="Arial" panose="020B0604020202020204" pitchFamily="34" charset="0"/>
                </a:rPr>
                <a:t>Se publicó </a:t>
              </a:r>
              <a:r>
                <a:rPr lang="es-MX" sz="2000" b="0" dirty="0">
                  <a:solidFill>
                    <a:srgbClr val="2F5496"/>
                  </a:solidFill>
                  <a:latin typeface="Arial" panose="020B0604020202020204" pitchFamily="34" charset="0"/>
                  <a:cs typeface="Arial" panose="020B0604020202020204" pitchFamily="34" charset="0"/>
                </a:rPr>
                <a:t>dentro del portal web, la información </a:t>
              </a:r>
              <a:r>
                <a:rPr lang="es-MX" sz="2000" b="0" dirty="0" smtClean="0">
                  <a:solidFill>
                    <a:srgbClr val="2F5496"/>
                  </a:solidFill>
                  <a:latin typeface="Arial" panose="020B0604020202020204" pitchFamily="34" charset="0"/>
                  <a:cs typeface="Arial" panose="020B0604020202020204" pitchFamily="34" charset="0"/>
                </a:rPr>
                <a:t>siguiente:</a:t>
              </a:r>
            </a:p>
          </p:txBody>
        </p:sp>
        <p:sp>
          <p:nvSpPr>
            <p:cNvPr id="10" name="Rectángulo 9"/>
            <p:cNvSpPr/>
            <p:nvPr/>
          </p:nvSpPr>
          <p:spPr>
            <a:xfrm>
              <a:off x="1115504" y="2626813"/>
              <a:ext cx="9979843" cy="3000821"/>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s-MX" dirty="0" smtClean="0">
                  <a:solidFill>
                    <a:srgbClr val="2F5496"/>
                  </a:solidFill>
                  <a:latin typeface="Arial" panose="020B0604020202020204" pitchFamily="34" charset="0"/>
                  <a:cs typeface="Arial" panose="020B0604020202020204" pitchFamily="34" charset="0"/>
                </a:rPr>
                <a:t>Tableros de Rendición </a:t>
              </a:r>
              <a:r>
                <a:rPr lang="es-MX" dirty="0">
                  <a:solidFill>
                    <a:srgbClr val="2F5496"/>
                  </a:solidFill>
                  <a:latin typeface="Arial" panose="020B0604020202020204" pitchFamily="34" charset="0"/>
                  <a:cs typeface="Arial" panose="020B0604020202020204" pitchFamily="34" charset="0"/>
                </a:rPr>
                <a:t>de Cuentas del Organismo </a:t>
              </a:r>
              <a:r>
                <a:rPr lang="es-MX" dirty="0" smtClean="0">
                  <a:solidFill>
                    <a:srgbClr val="2F5496"/>
                  </a:solidFill>
                  <a:latin typeface="Arial" panose="020B0604020202020204" pitchFamily="34" charset="0"/>
                  <a:cs typeface="Arial" panose="020B0604020202020204" pitchFamily="34" charset="0"/>
                </a:rPr>
                <a:t>Ejecutivo.</a:t>
              </a:r>
            </a:p>
            <a:p>
              <a:pPr marL="285750" indent="-285750" algn="just">
                <a:lnSpc>
                  <a:spcPct val="150000"/>
                </a:lnSpc>
                <a:buFont typeface="Wingdings" panose="05000000000000000000" pitchFamily="2" charset="2"/>
                <a:buChar char="ü"/>
              </a:pPr>
              <a:r>
                <a:rPr lang="es-MX" dirty="0" smtClean="0">
                  <a:solidFill>
                    <a:srgbClr val="2F5496"/>
                  </a:solidFill>
                  <a:latin typeface="Arial" panose="020B0604020202020204" pitchFamily="34" charset="0"/>
                  <a:cs typeface="Arial" panose="020B0604020202020204" pitchFamily="34" charset="0"/>
                </a:rPr>
                <a:t>Rendición </a:t>
              </a:r>
              <a:r>
                <a:rPr lang="es-MX" dirty="0">
                  <a:solidFill>
                    <a:srgbClr val="2F5496"/>
                  </a:solidFill>
                  <a:latin typeface="Arial" panose="020B0604020202020204" pitchFamily="34" charset="0"/>
                  <a:cs typeface="Arial" panose="020B0604020202020204" pitchFamily="34" charset="0"/>
                </a:rPr>
                <a:t>de cuentas de la gestión </a:t>
              </a:r>
              <a:r>
                <a:rPr lang="es-MX" dirty="0" smtClean="0">
                  <a:solidFill>
                    <a:srgbClr val="2F5496"/>
                  </a:solidFill>
                  <a:latin typeface="Arial" panose="020B0604020202020204" pitchFamily="34" charset="0"/>
                  <a:cs typeface="Arial" panose="020B0604020202020204" pitchFamily="34" charset="0"/>
                </a:rPr>
                <a:t>institucional.</a:t>
              </a:r>
            </a:p>
            <a:p>
              <a:pPr marL="285750" indent="-285750" algn="just">
                <a:lnSpc>
                  <a:spcPct val="150000"/>
                </a:lnSpc>
                <a:buFont typeface="Wingdings" panose="05000000000000000000" pitchFamily="2" charset="2"/>
                <a:buChar char="ü"/>
              </a:pPr>
              <a:r>
                <a:rPr lang="es-MX" dirty="0" smtClean="0">
                  <a:solidFill>
                    <a:srgbClr val="2F5496"/>
                  </a:solidFill>
                  <a:latin typeface="Arial" panose="020B0604020202020204" pitchFamily="34" charset="0"/>
                  <a:cs typeface="Arial" panose="020B0604020202020204" pitchFamily="34" charset="0"/>
                </a:rPr>
                <a:t>Relacionada con Ley </a:t>
              </a:r>
              <a:r>
                <a:rPr lang="es-MX" dirty="0">
                  <a:solidFill>
                    <a:srgbClr val="2F5496"/>
                  </a:solidFill>
                  <a:latin typeface="Arial" panose="020B0604020202020204" pitchFamily="34" charset="0"/>
                  <a:cs typeface="Arial" panose="020B0604020202020204" pitchFamily="34" charset="0"/>
                </a:rPr>
                <a:t>de Acceso a la Información Pública, Ley del Presupuesto General de Ingresos y Egresos del Estado para el Ejercicio Fiscal </a:t>
              </a:r>
              <a:r>
                <a:rPr lang="es-MX" dirty="0" smtClean="0">
                  <a:solidFill>
                    <a:srgbClr val="2F5496"/>
                  </a:solidFill>
                  <a:latin typeface="Arial" panose="020B0604020202020204" pitchFamily="34" charset="0"/>
                  <a:cs typeface="Arial" panose="020B0604020202020204" pitchFamily="34" charset="0"/>
                </a:rPr>
                <a:t>2023, </a:t>
              </a:r>
              <a:r>
                <a:rPr lang="es-MX" dirty="0">
                  <a:solidFill>
                    <a:srgbClr val="2F5496"/>
                  </a:solidFill>
                  <a:latin typeface="Arial" panose="020B0604020202020204" pitchFamily="34" charset="0"/>
                  <a:cs typeface="Arial" panose="020B0604020202020204" pitchFamily="34" charset="0"/>
                </a:rPr>
                <a:t>Decreto Número </a:t>
              </a:r>
              <a:r>
                <a:rPr lang="es-MX" dirty="0" smtClean="0">
                  <a:solidFill>
                    <a:srgbClr val="2F5496"/>
                  </a:solidFill>
                  <a:latin typeface="Arial" panose="020B0604020202020204" pitchFamily="34" charset="0"/>
                  <a:cs typeface="Arial" panose="020B0604020202020204" pitchFamily="34" charset="0"/>
                </a:rPr>
                <a:t>54-2022 </a:t>
              </a:r>
              <a:r>
                <a:rPr lang="es-MX" dirty="0">
                  <a:solidFill>
                    <a:srgbClr val="2F5496"/>
                  </a:solidFill>
                  <a:latin typeface="Arial" panose="020B0604020202020204" pitchFamily="34" charset="0"/>
                  <a:cs typeface="Arial" panose="020B0604020202020204" pitchFamily="34" charset="0"/>
                </a:rPr>
                <a:t>y Ley Orgánica del Presupuesto</a:t>
              </a:r>
              <a:r>
                <a:rPr lang="es-MX" dirty="0" smtClean="0">
                  <a:solidFill>
                    <a:srgbClr val="2F5496"/>
                  </a:solidFill>
                  <a:latin typeface="Arial" panose="020B0604020202020204" pitchFamily="34" charset="0"/>
                  <a:cs typeface="Arial" panose="020B0604020202020204" pitchFamily="34" charset="0"/>
                </a:rPr>
                <a:t>.</a:t>
              </a:r>
            </a:p>
            <a:p>
              <a:pPr marL="285750" indent="-285750" algn="just">
                <a:lnSpc>
                  <a:spcPct val="150000"/>
                </a:lnSpc>
                <a:buFont typeface="Wingdings" panose="05000000000000000000" pitchFamily="2" charset="2"/>
                <a:buChar char="ü"/>
              </a:pPr>
              <a:r>
                <a:rPr lang="es-MX" dirty="0" smtClean="0">
                  <a:solidFill>
                    <a:srgbClr val="2F5496"/>
                  </a:solidFill>
                  <a:latin typeface="Arial" panose="020B0604020202020204" pitchFamily="34" charset="0"/>
                  <a:cs typeface="Arial" panose="020B0604020202020204" pitchFamily="34" charset="0"/>
                </a:rPr>
                <a:t>Información relacionada con el Sistema Nacional de Control Interno Gubernamental </a:t>
              </a:r>
              <a:br>
                <a:rPr lang="es-MX" dirty="0" smtClean="0">
                  <a:solidFill>
                    <a:srgbClr val="2F5496"/>
                  </a:solidFill>
                  <a:latin typeface="Arial" panose="020B0604020202020204" pitchFamily="34" charset="0"/>
                  <a:cs typeface="Arial" panose="020B0604020202020204" pitchFamily="34" charset="0"/>
                </a:rPr>
              </a:br>
              <a:r>
                <a:rPr lang="es-MX" dirty="0" smtClean="0">
                  <a:solidFill>
                    <a:srgbClr val="2F5496"/>
                  </a:solidFill>
                  <a:latin typeface="Arial" panose="020B0604020202020204" pitchFamily="34" charset="0"/>
                  <a:cs typeface="Arial" panose="020B0604020202020204" pitchFamily="34" charset="0"/>
                </a:rPr>
                <a:t>-SINACIG-.</a:t>
              </a:r>
              <a:endParaRPr lang="es-MX" dirty="0">
                <a:solidFill>
                  <a:srgbClr val="2F549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9227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0" y="204898"/>
            <a:ext cx="6505886"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0" y="449175"/>
            <a:ext cx="6505885" cy="707846"/>
          </a:xfrm>
          <a:prstGeom prst="rect">
            <a:avLst/>
          </a:prstGeom>
          <a:noFill/>
          <a:ln>
            <a:noFill/>
          </a:ln>
        </p:spPr>
        <p:txBody>
          <a:bodyPr spcFirstLastPara="1" wrap="square" lIns="91425" tIns="45700" rIns="91425" bIns="45700" anchor="t" anchorCtr="0">
            <a:spAutoFit/>
          </a:bodyPr>
          <a:lstStyle/>
          <a:p>
            <a:pPr lvl="0"/>
            <a:r>
              <a:rPr lang="es-MX" sz="2000" dirty="0">
                <a:solidFill>
                  <a:schemeClr val="lt1"/>
                </a:solidFill>
                <a:latin typeface="Montserrat"/>
                <a:ea typeface="Montserrat"/>
                <a:cs typeface="Montserrat"/>
                <a:sym typeface="Montserrat"/>
              </a:rPr>
              <a:t>PRINCIPALES OBJETIVOS DE LA SECRETARÍA GENERAL DE LA PRESIDENCIA DE LA REPÚBLICA</a:t>
            </a:r>
          </a:p>
        </p:txBody>
      </p:sp>
      <p:pic>
        <p:nvPicPr>
          <p:cNvPr id="6" name="Imagen 5"/>
          <p:cNvPicPr>
            <a:picLocks noChangeAspect="1"/>
          </p:cNvPicPr>
          <p:nvPr/>
        </p:nvPicPr>
        <p:blipFill>
          <a:blip r:embed="rId3"/>
          <a:stretch>
            <a:fillRect/>
          </a:stretch>
        </p:blipFill>
        <p:spPr>
          <a:xfrm>
            <a:off x="755284" y="1433525"/>
            <a:ext cx="10894496" cy="4737003"/>
          </a:xfrm>
          <a:prstGeom prst="rect">
            <a:avLst/>
          </a:prstGeom>
        </p:spPr>
      </p:pic>
    </p:spTree>
    <p:extLst>
      <p:ext uri="{BB962C8B-B14F-4D97-AF65-F5344CB8AC3E}">
        <p14:creationId xmlns:p14="http://schemas.microsoft.com/office/powerpoint/2010/main" val="129271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4" name="Rectangle 3"/>
          <p:cNvSpPr>
            <a:spLocks noChangeArrowheads="1"/>
          </p:cNvSpPr>
          <p:nvPr/>
        </p:nvSpPr>
        <p:spPr bwMode="auto">
          <a:xfrm>
            <a:off x="2286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sp>
        <p:nvSpPr>
          <p:cNvPr id="7" name="Rectangle 6"/>
          <p:cNvSpPr>
            <a:spLocks noChangeArrowheads="1"/>
          </p:cNvSpPr>
          <p:nvPr/>
        </p:nvSpPr>
        <p:spPr bwMode="auto">
          <a:xfrm>
            <a:off x="3810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pic>
        <p:nvPicPr>
          <p:cNvPr id="5" name="Picture 2" descr="Icono-Comprensión-Desafio Neurolectura | Desafío Neurolectura">
            <a:extLst>
              <a:ext uri="{FF2B5EF4-FFF2-40B4-BE49-F238E27FC236}">
                <a16:creationId xmlns:a16="http://schemas.microsoft.com/office/drawing/2014/main" id="{8952357C-A30C-7DA6-C185-AC98B251A3E3}"/>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154406" y="133797"/>
            <a:ext cx="1796960" cy="1814841"/>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139E529B-C2BE-B18C-C69B-B71DDB2F5DD2}"/>
              </a:ext>
            </a:extLst>
          </p:cNvPr>
          <p:cNvSpPr txBox="1">
            <a:spLocks/>
          </p:cNvSpPr>
          <p:nvPr/>
        </p:nvSpPr>
        <p:spPr>
          <a:xfrm>
            <a:off x="2059103" y="886048"/>
            <a:ext cx="9693625" cy="1045029"/>
          </a:xfrm>
          <a:prstGeom prst="rect">
            <a:avLst/>
          </a:prstGeom>
          <a:noFill/>
          <a:ln>
            <a:noFill/>
          </a:ln>
          <a:effectLst>
            <a:outerShdw blurRad="50800" dist="50800" dir="5400000" sx="1000" sy="1000" algn="ctr" rotWithShape="0">
              <a:srgbClr val="000000"/>
            </a:outerShdw>
          </a:effectLst>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GT" sz="2400" b="1" dirty="0">
                <a:latin typeface="Arial" panose="020B0604020202020204" pitchFamily="34" charset="0"/>
                <a:cs typeface="Arial" panose="020B0604020202020204" pitchFamily="34" charset="0"/>
              </a:rPr>
              <a:t>¿QUÉ DESAFÍOS INSTITUCIONALES SE ESPERAN DURANTE 2023?</a:t>
            </a:r>
            <a:endParaRPr lang="es-GT" sz="2400" b="1" dirty="0">
              <a:solidFill>
                <a:schemeClr val="accent1">
                  <a:lumMod val="50000"/>
                </a:schemeClr>
              </a:solidFill>
              <a:latin typeface="Arial" panose="020B0604020202020204" pitchFamily="34" charset="0"/>
              <a:cs typeface="Arial" panose="020B0604020202020204" pitchFamily="34" charset="0"/>
            </a:endParaRPr>
          </a:p>
        </p:txBody>
      </p:sp>
      <p:sp>
        <p:nvSpPr>
          <p:cNvPr id="8" name="Rectángulo 7"/>
          <p:cNvSpPr/>
          <p:nvPr/>
        </p:nvSpPr>
        <p:spPr>
          <a:xfrm>
            <a:off x="914400" y="2413338"/>
            <a:ext cx="10303496" cy="3159839"/>
          </a:xfrm>
          <a:prstGeom prst="rect">
            <a:avLst/>
          </a:prstGeom>
        </p:spPr>
        <p:txBody>
          <a:bodyPr wrap="square">
            <a:spAutoFit/>
          </a:bodyPr>
          <a:lstStyle/>
          <a:p>
            <a:pPr algn="just">
              <a:lnSpc>
                <a:spcPct val="150000"/>
              </a:lnSpc>
              <a:spcAft>
                <a:spcPts val="800"/>
              </a:spcAft>
              <a:buSzPts val="1300"/>
            </a:pPr>
            <a:r>
              <a:rPr lang="es-CR" sz="2400" b="1" dirty="0">
                <a:solidFill>
                  <a:srgbClr val="2F549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Fortalecimiento </a:t>
            </a:r>
            <a:r>
              <a:rPr lang="es-CR" sz="2400" b="1" dirty="0" smtClean="0">
                <a:solidFill>
                  <a:srgbClr val="2F549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Institucional</a:t>
            </a:r>
            <a:r>
              <a:rPr lang="es-CR" sz="2400" b="1" dirty="0">
                <a:solidFill>
                  <a:srgbClr val="2F549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s-GT" sz="2400" b="1" dirty="0">
              <a:solidFill>
                <a:srgbClr val="2F5496"/>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SzPts val="1300"/>
              <a:buFont typeface="Wingdings" panose="05000000000000000000" pitchFamily="2" charset="2"/>
              <a:buChar char="v"/>
            </a:pPr>
            <a:r>
              <a:rPr lang="es-CR" sz="2000" dirty="0" smtClean="0">
                <a:solidFill>
                  <a:srgbClr val="2F5496"/>
                </a:solidFill>
                <a:latin typeface="Arial" panose="020B0604020202020204" pitchFamily="34" charset="0"/>
                <a:ea typeface="Montserrat" panose="020B0604020202020204" charset="0"/>
                <a:cs typeface="Arial" panose="020B0604020202020204" pitchFamily="34" charset="0"/>
              </a:rPr>
              <a:t>Continuar </a:t>
            </a:r>
            <a:r>
              <a:rPr lang="es-CR" sz="2000" dirty="0">
                <a:solidFill>
                  <a:srgbClr val="2F5496"/>
                </a:solidFill>
                <a:latin typeface="Arial" panose="020B0604020202020204" pitchFamily="34" charset="0"/>
                <a:ea typeface="Montserrat" panose="020B0604020202020204" charset="0"/>
                <a:cs typeface="Arial" panose="020B0604020202020204" pitchFamily="34" charset="0"/>
              </a:rPr>
              <a:t>con la capacitación constante del personal, la cual es de gran importancia para el fortalecimiento de las capacidades del recurso </a:t>
            </a:r>
            <a:r>
              <a:rPr lang="es-CR" sz="2000" dirty="0" smtClean="0">
                <a:solidFill>
                  <a:srgbClr val="2F5496"/>
                </a:solidFill>
                <a:latin typeface="Arial" panose="020B0604020202020204" pitchFamily="34" charset="0"/>
                <a:ea typeface="Montserrat" panose="020B0604020202020204" charset="0"/>
                <a:cs typeface="Arial" panose="020B0604020202020204" pitchFamily="34" charset="0"/>
              </a:rPr>
              <a:t>humano.</a:t>
            </a:r>
          </a:p>
          <a:p>
            <a:pPr marL="342900" lvl="0" indent="-342900" algn="just">
              <a:lnSpc>
                <a:spcPct val="150000"/>
              </a:lnSpc>
              <a:spcAft>
                <a:spcPts val="800"/>
              </a:spcAft>
              <a:buSzPts val="1300"/>
              <a:buFont typeface="Wingdings" panose="05000000000000000000" pitchFamily="2" charset="2"/>
              <a:buChar char="v"/>
            </a:pPr>
            <a:r>
              <a:rPr lang="es-CR" sz="2000" dirty="0" smtClean="0">
                <a:solidFill>
                  <a:srgbClr val="2F5496"/>
                </a:solidFill>
                <a:latin typeface="Arial" panose="020B0604020202020204" pitchFamily="34" charset="0"/>
                <a:ea typeface="Montserrat" panose="020B0604020202020204" charset="0"/>
                <a:cs typeface="Arial" panose="020B0604020202020204" pitchFamily="34" charset="0"/>
              </a:rPr>
              <a:t>Contar </a:t>
            </a:r>
            <a:r>
              <a:rPr lang="es-CR" sz="2000" dirty="0">
                <a:solidFill>
                  <a:srgbClr val="2F5496"/>
                </a:solidFill>
                <a:latin typeface="Arial" panose="020B0604020202020204" pitchFamily="34" charset="0"/>
                <a:ea typeface="Montserrat" panose="020B0604020202020204" charset="0"/>
                <a:cs typeface="Arial" panose="020B0604020202020204" pitchFamily="34" charset="0"/>
              </a:rPr>
              <a:t>con el equipo, mobiliario y los sistemas informáticos adecuados, que cuenten con los estándares de manejo y seguridad de la información de la Secretaría General de la Presidencia de la República. </a:t>
            </a:r>
            <a:endParaRPr lang="es-CR" sz="2000" dirty="0" smtClean="0">
              <a:solidFill>
                <a:srgbClr val="2F5496"/>
              </a:solidFill>
              <a:latin typeface="Arial" panose="020B0604020202020204" pitchFamily="34" charset="0"/>
              <a:ea typeface="Montserrat" panose="020B0604020202020204" charset="0"/>
              <a:cs typeface="Arial" panose="020B0604020202020204" pitchFamily="34" charset="0"/>
            </a:endParaRPr>
          </a:p>
        </p:txBody>
      </p:sp>
    </p:spTree>
    <p:extLst>
      <p:ext uri="{BB962C8B-B14F-4D97-AF65-F5344CB8AC3E}">
        <p14:creationId xmlns:p14="http://schemas.microsoft.com/office/powerpoint/2010/main" val="3036472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114" name="Google Shape;114;g1e0bd25976b_0_118"/>
          <p:cNvSpPr txBox="1"/>
          <p:nvPr/>
        </p:nvSpPr>
        <p:spPr>
          <a:xfrm>
            <a:off x="6168929" y="5336379"/>
            <a:ext cx="200876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800" b="1" dirty="0" smtClean="0">
                <a:solidFill>
                  <a:srgbClr val="10304B"/>
                </a:solidFill>
                <a:latin typeface="Montserrat SemiBold"/>
                <a:sym typeface="Montserrat SemiBold"/>
              </a:rPr>
              <a:t>SECRETARÍA GENERAL DE LA PRESIDENCIA DE LA REPÚBLICA</a:t>
            </a:r>
            <a:endParaRPr sz="2400" dirty="0"/>
          </a:p>
        </p:txBody>
      </p:sp>
    </p:spTree>
    <p:extLst>
      <p:ext uri="{BB962C8B-B14F-4D97-AF65-F5344CB8AC3E}">
        <p14:creationId xmlns:p14="http://schemas.microsoft.com/office/powerpoint/2010/main" val="1866262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505050" y="2660700"/>
            <a:ext cx="4797699" cy="1615787"/>
          </a:xfrm>
          <a:prstGeom prst="rect">
            <a:avLst/>
          </a:prstGeom>
          <a:noFill/>
          <a:ln>
            <a:noFill/>
          </a:ln>
        </p:spPr>
        <p:txBody>
          <a:bodyPr spcFirstLastPara="1" wrap="square" lIns="91425" tIns="45700" rIns="91425" bIns="45700" anchor="t" anchorCtr="0">
            <a:spAutoFit/>
          </a:bodyPr>
          <a:lstStyle/>
          <a:p>
            <a:pPr lvl="0"/>
            <a:r>
              <a:rPr lang="es-GT" sz="3300" dirty="0">
                <a:solidFill>
                  <a:srgbClr val="36B3CE"/>
                </a:solidFill>
                <a:latin typeface="Vollkorn Medium"/>
                <a:ea typeface="Vollkorn Medium"/>
                <a:cs typeface="Vollkorn Medium"/>
                <a:sym typeface="Vollkorn Medium"/>
              </a:rPr>
              <a:t>PARTE GENERAL</a:t>
            </a:r>
          </a:p>
          <a:p>
            <a:pPr lvl="0"/>
            <a:r>
              <a:rPr lang="es-GT" sz="3300" dirty="0">
                <a:solidFill>
                  <a:srgbClr val="36B3CE"/>
                </a:solidFill>
                <a:latin typeface="Vollkorn Medium"/>
                <a:ea typeface="Vollkorn Medium"/>
                <a:cs typeface="Vollkorn Medium"/>
                <a:sym typeface="Vollkorn Medium"/>
              </a:rPr>
              <a:t>EJECUCIÓN PRESUPUESTARIA</a:t>
            </a:r>
          </a:p>
        </p:txBody>
      </p:sp>
      <p:sp>
        <p:nvSpPr>
          <p:cNvPr id="5" name="Google Shape;49;p2"/>
          <p:cNvSpPr txBox="1"/>
          <p:nvPr/>
        </p:nvSpPr>
        <p:spPr>
          <a:xfrm>
            <a:off x="3317042" y="2711056"/>
            <a:ext cx="1564036"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smtClean="0">
                <a:solidFill>
                  <a:schemeClr val="lt1"/>
                </a:solidFill>
                <a:latin typeface="Vollkorn ExtraBold"/>
                <a:ea typeface="Vollkorn ExtraBold"/>
                <a:cs typeface="Vollkorn ExtraBold"/>
                <a:sym typeface="Vollkorn ExtraBold"/>
              </a:rPr>
              <a:t>1</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235653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 name="Título 1">
            <a:extLst>
              <a:ext uri="{FF2B5EF4-FFF2-40B4-BE49-F238E27FC236}">
                <a16:creationId xmlns:a16="http://schemas.microsoft.com/office/drawing/2014/main" id="{90AF8DF5-30AD-9AB6-C087-FB578289AA80}"/>
              </a:ext>
            </a:extLst>
          </p:cNvPr>
          <p:cNvSpPr txBox="1">
            <a:spLocks/>
          </p:cNvSpPr>
          <p:nvPr/>
        </p:nvSpPr>
        <p:spPr>
          <a:xfrm>
            <a:off x="1304430" y="709459"/>
            <a:ext cx="9738707" cy="126881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lang="es-GT" sz="2800" b="1" dirty="0">
                <a:latin typeface="Arial" panose="020B0604020202020204" pitchFamily="34" charset="0"/>
                <a:cs typeface="Arial" panose="020B0604020202020204" pitchFamily="34" charset="0"/>
              </a:rPr>
              <a:t>CIFRAS GENERALES DEL </a:t>
            </a:r>
            <a:r>
              <a:rPr lang="es-GT" sz="2800" b="1" dirty="0" smtClean="0">
                <a:latin typeface="Arial" panose="020B0604020202020204" pitchFamily="34" charset="0"/>
                <a:cs typeface="Arial" panose="020B0604020202020204" pitchFamily="34" charset="0"/>
              </a:rPr>
              <a:t>PRESUPUESTO DE SECRETARÍA GENERAL DE LA PRESIDENCIA DE LA REPÚBLICA </a:t>
            </a:r>
            <a:r>
              <a:rPr lang="es-GT" sz="2800" b="1" dirty="0">
                <a:latin typeface="Arial" panose="020B0604020202020204" pitchFamily="34" charset="0"/>
                <a:cs typeface="Arial" panose="020B0604020202020204" pitchFamily="34" charset="0"/>
              </a:rPr>
              <a:t>AL </a:t>
            </a:r>
            <a:r>
              <a:rPr lang="es-GT" sz="2800" b="1" dirty="0" smtClean="0">
                <a:latin typeface="Arial" panose="020B0604020202020204" pitchFamily="34" charset="0"/>
                <a:cs typeface="Arial" panose="020B0604020202020204" pitchFamily="34" charset="0"/>
              </a:rPr>
              <a:t>PRIMER </a:t>
            </a:r>
            <a:r>
              <a:rPr lang="es-GT" sz="2800" b="1" dirty="0">
                <a:latin typeface="Arial" panose="020B0604020202020204" pitchFamily="34" charset="0"/>
                <a:cs typeface="Arial" panose="020B0604020202020204" pitchFamily="34" charset="0"/>
              </a:rPr>
              <a:t>CUATRIMESTRE </a:t>
            </a:r>
            <a:r>
              <a:rPr lang="es-GT" sz="2800" b="1" dirty="0" smtClean="0">
                <a:latin typeface="Arial" panose="020B0604020202020204" pitchFamily="34" charset="0"/>
                <a:cs typeface="Arial" panose="020B0604020202020204" pitchFamily="34" charset="0"/>
              </a:rPr>
              <a:t>2023</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9" name="Marcador de contenido 6">
            <a:extLst>
              <a:ext uri="{FF2B5EF4-FFF2-40B4-BE49-F238E27FC236}">
                <a16:creationId xmlns:a16="http://schemas.microsoft.com/office/drawing/2014/main" id="{F33F7166-B4C9-B691-5ADB-F6D3FCCDA9F4}"/>
              </a:ext>
            </a:extLst>
          </p:cNvPr>
          <p:cNvSpPr txBox="1">
            <a:spLocks/>
          </p:cNvSpPr>
          <p:nvPr/>
        </p:nvSpPr>
        <p:spPr>
          <a:xfrm>
            <a:off x="525642" y="2071055"/>
            <a:ext cx="4585065" cy="33735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vigente </a:t>
            </a:r>
            <a:r>
              <a:rPr lang="es-GT" b="1" dirty="0">
                <a:latin typeface="Arial" panose="020B0604020202020204" pitchFamily="34" charset="0"/>
                <a:cs typeface="Arial" panose="020B0604020202020204" pitchFamily="34" charset="0"/>
              </a:rPr>
              <a:t>total:</a:t>
            </a:r>
          </a:p>
          <a:p>
            <a:pPr marL="457200" lvl="1" indent="0">
              <a:buFont typeface="Arial"/>
              <a:buNone/>
            </a:pPr>
            <a:endParaRPr lang="es-GT" b="1"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 </a:t>
            </a:r>
            <a:endParaRPr lang="es-GT" dirty="0">
              <a:latin typeface="Arial" panose="020B0604020202020204" pitchFamily="34" charset="0"/>
              <a:cs typeface="Arial" panose="020B0604020202020204" pitchFamily="34" charset="0"/>
            </a:endParaRPr>
          </a:p>
          <a:p>
            <a:pPr marL="457200" lvl="1" indent="0">
              <a:buFont typeface="Arial"/>
              <a:buNone/>
            </a:pPr>
            <a:r>
              <a:rPr lang="es-GT" dirty="0">
                <a:latin typeface="Arial" panose="020B0604020202020204" pitchFamily="34" charset="0"/>
                <a:cs typeface="Arial" panose="020B0604020202020204" pitchFamily="34" charset="0"/>
              </a:rPr>
              <a:t>Presupuesto </a:t>
            </a:r>
            <a:r>
              <a:rPr lang="es-GT" b="1" dirty="0" smtClean="0">
                <a:latin typeface="Arial" panose="020B0604020202020204" pitchFamily="34" charset="0"/>
                <a:cs typeface="Arial" panose="020B0604020202020204" pitchFamily="34" charset="0"/>
              </a:rPr>
              <a:t>ejecutado</a:t>
            </a:r>
            <a:r>
              <a:rPr lang="es-GT" dirty="0" smtClean="0">
                <a:latin typeface="Arial" panose="020B0604020202020204" pitchFamily="34" charset="0"/>
                <a:cs typeface="Arial" panose="020B0604020202020204" pitchFamily="34" charset="0"/>
              </a:rPr>
              <a:t>:</a:t>
            </a:r>
            <a:r>
              <a:rPr lang="es-GT" dirty="0">
                <a:latin typeface="Arial" panose="020B0604020202020204" pitchFamily="34" charset="0"/>
                <a:cs typeface="Arial" panose="020B0604020202020204" pitchFamily="34" charset="0"/>
              </a:rPr>
              <a:t/>
            </a:r>
            <a:br>
              <a:rPr lang="es-GT" dirty="0">
                <a:latin typeface="Arial" panose="020B0604020202020204" pitchFamily="34" charset="0"/>
                <a:cs typeface="Arial" panose="020B0604020202020204" pitchFamily="34" charset="0"/>
              </a:rPr>
            </a:br>
            <a:endParaRPr lang="es-GT" dirty="0">
              <a:latin typeface="Arial" panose="020B0604020202020204" pitchFamily="34" charset="0"/>
              <a:cs typeface="Arial" panose="020B0604020202020204" pitchFamily="34" charset="0"/>
            </a:endParaRPr>
          </a:p>
          <a:p>
            <a:pPr marL="457200" lvl="1" indent="0">
              <a:buFont typeface="Arial"/>
              <a:buNone/>
            </a:pPr>
            <a:endParaRPr lang="es-GT" dirty="0">
              <a:latin typeface="Arial" panose="020B0604020202020204" pitchFamily="34" charset="0"/>
              <a:cs typeface="Arial" panose="020B0604020202020204" pitchFamily="34" charset="0"/>
            </a:endParaRPr>
          </a:p>
          <a:p>
            <a:pPr marL="457200" lvl="1" indent="0">
              <a:buFont typeface="Arial"/>
              <a:buNone/>
            </a:pPr>
            <a:r>
              <a:rPr lang="es-GT" b="1" dirty="0">
                <a:latin typeface="Arial" panose="020B0604020202020204" pitchFamily="34" charset="0"/>
                <a:cs typeface="Arial" panose="020B0604020202020204" pitchFamily="34" charset="0"/>
              </a:rPr>
              <a:t>Saldo</a:t>
            </a:r>
            <a:r>
              <a:rPr lang="es-GT" b="1" dirty="0" smtClean="0">
                <a:latin typeface="Arial" panose="020B0604020202020204" pitchFamily="34" charset="0"/>
                <a:cs typeface="Arial" panose="020B0604020202020204" pitchFamily="34" charset="0"/>
              </a:rPr>
              <a:t>:</a:t>
            </a:r>
            <a:endParaRPr lang="es-GT" dirty="0">
              <a:latin typeface="Arial" panose="020B0604020202020204" pitchFamily="34" charset="0"/>
              <a:cs typeface="Arial" panose="020B0604020202020204" pitchFamily="34" charset="0"/>
            </a:endParaRPr>
          </a:p>
        </p:txBody>
      </p:sp>
      <p:sp>
        <p:nvSpPr>
          <p:cNvPr id="10" name="Marcador de contenido 6">
            <a:extLst>
              <a:ext uri="{FF2B5EF4-FFF2-40B4-BE49-F238E27FC236}">
                <a16:creationId xmlns:a16="http://schemas.microsoft.com/office/drawing/2014/main" id="{B0E7C88F-08E6-7147-7AEF-FE0DEDA86B5E}"/>
              </a:ext>
            </a:extLst>
          </p:cNvPr>
          <p:cNvSpPr txBox="1">
            <a:spLocks/>
          </p:cNvSpPr>
          <p:nvPr/>
        </p:nvSpPr>
        <p:spPr>
          <a:xfrm>
            <a:off x="4727229" y="2080931"/>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7DC7D9"/>
                </a:solidFill>
                <a:latin typeface="Arial" panose="020B0604020202020204" pitchFamily="34" charset="0"/>
                <a:cs typeface="Arial" panose="020B0604020202020204" pitchFamily="34" charset="0"/>
              </a:rPr>
              <a:t>Q. </a:t>
            </a:r>
            <a:r>
              <a:rPr lang="es-GT" sz="4500" b="1" dirty="0" smtClean="0">
                <a:solidFill>
                  <a:srgbClr val="7DC7D9"/>
                </a:solidFill>
                <a:latin typeface="Arial" panose="020B0604020202020204" pitchFamily="34" charset="0"/>
                <a:cs typeface="Arial" panose="020B0604020202020204" pitchFamily="34" charset="0"/>
              </a:rPr>
              <a:t>23,500,000.00</a:t>
            </a:r>
            <a:endParaRPr lang="es-GT" sz="4500" b="1" dirty="0">
              <a:solidFill>
                <a:srgbClr val="7DC7D9"/>
              </a:solidFill>
              <a:latin typeface="Arial" panose="020B0604020202020204" pitchFamily="34" charset="0"/>
              <a:cs typeface="Arial" panose="020B0604020202020204" pitchFamily="34" charset="0"/>
            </a:endParaRPr>
          </a:p>
          <a:p>
            <a:pPr marL="457200" lvl="1" indent="0" algn="r">
              <a:buNone/>
            </a:pPr>
            <a:endParaRPr lang="es-GT" sz="4000" b="1" dirty="0">
              <a:solidFill>
                <a:srgbClr val="7DC7D9"/>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11" name="Marcador de contenido 6">
            <a:extLst>
              <a:ext uri="{FF2B5EF4-FFF2-40B4-BE49-F238E27FC236}">
                <a16:creationId xmlns:a16="http://schemas.microsoft.com/office/drawing/2014/main" id="{A2538C85-4655-8262-616B-1531E9A5219F}"/>
              </a:ext>
            </a:extLst>
          </p:cNvPr>
          <p:cNvSpPr txBox="1">
            <a:spLocks/>
          </p:cNvSpPr>
          <p:nvPr/>
        </p:nvSpPr>
        <p:spPr>
          <a:xfrm>
            <a:off x="4727229" y="3228116"/>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7DC7D9"/>
                </a:solidFill>
                <a:latin typeface="Arial" panose="020B0604020202020204" pitchFamily="34" charset="0"/>
                <a:cs typeface="Arial" panose="020B0604020202020204" pitchFamily="34" charset="0"/>
              </a:rPr>
              <a:t>Q. </a:t>
            </a:r>
            <a:r>
              <a:rPr lang="es-GT" sz="4500" b="1" dirty="0" smtClean="0">
                <a:solidFill>
                  <a:srgbClr val="7DC7D9"/>
                </a:solidFill>
                <a:latin typeface="Arial" panose="020B0604020202020204" pitchFamily="34" charset="0"/>
                <a:cs typeface="Arial" panose="020B0604020202020204" pitchFamily="34" charset="0"/>
              </a:rPr>
              <a:t>7,540,905.72</a:t>
            </a:r>
            <a:endParaRPr lang="es-GT" sz="4500" b="1" dirty="0">
              <a:solidFill>
                <a:srgbClr val="7DC7D9"/>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12" name="Marcador de contenido 6">
            <a:extLst>
              <a:ext uri="{FF2B5EF4-FFF2-40B4-BE49-F238E27FC236}">
                <a16:creationId xmlns:a16="http://schemas.microsoft.com/office/drawing/2014/main" id="{21908DAC-8C5D-D573-7E6E-DA690368235C}"/>
              </a:ext>
            </a:extLst>
          </p:cNvPr>
          <p:cNvSpPr txBox="1">
            <a:spLocks/>
          </p:cNvSpPr>
          <p:nvPr/>
        </p:nvSpPr>
        <p:spPr>
          <a:xfrm>
            <a:off x="4727229" y="4328399"/>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4500" b="1" dirty="0">
                <a:solidFill>
                  <a:srgbClr val="7DC7D9"/>
                </a:solidFill>
                <a:latin typeface="Arial" panose="020B0604020202020204" pitchFamily="34" charset="0"/>
                <a:cs typeface="Arial" panose="020B0604020202020204" pitchFamily="34" charset="0"/>
              </a:rPr>
              <a:t>Q. </a:t>
            </a:r>
            <a:r>
              <a:rPr lang="es-GT" sz="4500" b="1" dirty="0" smtClean="0">
                <a:solidFill>
                  <a:srgbClr val="7DC7D9"/>
                </a:solidFill>
                <a:latin typeface="Arial" panose="020B0604020202020204" pitchFamily="34" charset="0"/>
                <a:cs typeface="Arial" panose="020B0604020202020204" pitchFamily="34" charset="0"/>
              </a:rPr>
              <a:t>15,959,094.28</a:t>
            </a:r>
            <a:endParaRPr lang="es-GT" sz="4000" b="1" dirty="0">
              <a:solidFill>
                <a:srgbClr val="7DC7D9"/>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798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7" name="Título 1">
            <a:extLst>
              <a:ext uri="{FF2B5EF4-FFF2-40B4-BE49-F238E27FC236}">
                <a16:creationId xmlns:a16="http://schemas.microsoft.com/office/drawing/2014/main" id="{C788E35F-2805-4F49-9447-7652D597891F}"/>
              </a:ext>
            </a:extLst>
          </p:cNvPr>
          <p:cNvSpPr txBox="1">
            <a:spLocks/>
          </p:cNvSpPr>
          <p:nvPr/>
        </p:nvSpPr>
        <p:spPr>
          <a:xfrm>
            <a:off x="818605" y="236841"/>
            <a:ext cx="9878350" cy="54708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800" b="1" dirty="0" smtClean="0">
                <a:latin typeface="Arial" panose="020B0604020202020204" pitchFamily="34" charset="0"/>
                <a:cs typeface="Arial" panose="020B0604020202020204" pitchFamily="34" charset="0"/>
              </a:rPr>
              <a:t>CIFRAS GENERALES DEL PRESUPUESTO AL PRIMER </a:t>
            </a:r>
            <a:r>
              <a:rPr lang="es-GT" sz="2800" b="1" dirty="0">
                <a:latin typeface="Arial" panose="020B0604020202020204" pitchFamily="34" charset="0"/>
                <a:cs typeface="Arial" panose="020B0604020202020204" pitchFamily="34" charset="0"/>
              </a:rPr>
              <a:t>CUATRIMESTRE 2023</a:t>
            </a:r>
            <a:r>
              <a:rPr lang="es-GT" sz="2800" b="1" dirty="0" smtClean="0">
                <a:latin typeface="Arial" panose="020B0604020202020204" pitchFamily="34" charset="0"/>
                <a:cs typeface="Arial" panose="020B0604020202020204" pitchFamily="34" charset="0"/>
              </a:rPr>
              <a:t/>
            </a:r>
            <a:br>
              <a:rPr lang="es-GT" sz="2800" b="1" dirty="0" smtClean="0">
                <a:latin typeface="Arial" panose="020B0604020202020204" pitchFamily="34" charset="0"/>
                <a:cs typeface="Arial" panose="020B0604020202020204" pitchFamily="34" charset="0"/>
              </a:rPr>
            </a:br>
            <a:endParaRPr lang="es-GT" sz="2800" b="1" dirty="0">
              <a:latin typeface="Arial" panose="020B0604020202020204" pitchFamily="34" charset="0"/>
              <a:cs typeface="Arial" panose="020B0604020202020204" pitchFamily="34" charset="0"/>
            </a:endParaRPr>
          </a:p>
        </p:txBody>
      </p:sp>
      <p:grpSp>
        <p:nvGrpSpPr>
          <p:cNvPr id="13" name="Grupo 12"/>
          <p:cNvGrpSpPr/>
          <p:nvPr/>
        </p:nvGrpSpPr>
        <p:grpSpPr>
          <a:xfrm>
            <a:off x="3770012" y="1280831"/>
            <a:ext cx="6170063" cy="2253031"/>
            <a:chOff x="3589233" y="1603709"/>
            <a:chExt cx="6170063" cy="2253031"/>
          </a:xfrm>
        </p:grpSpPr>
        <p:sp>
          <p:nvSpPr>
            <p:cNvPr id="14" name="Marcador de contenido 6">
              <a:extLst>
                <a:ext uri="{FF2B5EF4-FFF2-40B4-BE49-F238E27FC236}">
                  <a16:creationId xmlns:a16="http://schemas.microsoft.com/office/drawing/2014/main" id="{0246042C-1ABA-4355-A47C-701F270E798C}"/>
                </a:ext>
              </a:extLst>
            </p:cNvPr>
            <p:cNvSpPr txBox="1">
              <a:spLocks/>
            </p:cNvSpPr>
            <p:nvPr/>
          </p:nvSpPr>
          <p:spPr>
            <a:xfrm>
              <a:off x="3589233" y="1603709"/>
              <a:ext cx="6170063" cy="225303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s-MX" sz="2000" b="1" dirty="0" smtClean="0">
                  <a:solidFill>
                    <a:srgbClr val="000000"/>
                  </a:solidFill>
                  <a:latin typeface="Arial" panose="020B0604020202020204" pitchFamily="34" charset="0"/>
                  <a:cs typeface="Arial" panose="020B0604020202020204" pitchFamily="34" charset="0"/>
                </a:rPr>
                <a:t>Comisión Presidencial Contra la Corrupción</a:t>
              </a:r>
              <a:endParaRPr lang="es-GT" sz="2000" dirty="0">
                <a:solidFill>
                  <a:srgbClr val="000000"/>
                </a:solidFill>
                <a:latin typeface="Arial" panose="020B0604020202020204" pitchFamily="34" charset="0"/>
                <a:cs typeface="Arial" panose="020B0604020202020204" pitchFamily="34" charset="0"/>
              </a:endParaRPr>
            </a:p>
          </p:txBody>
        </p:sp>
        <p:sp>
          <p:nvSpPr>
            <p:cNvPr id="15" name="Marcador de contenido 6">
              <a:extLst>
                <a:ext uri="{FF2B5EF4-FFF2-40B4-BE49-F238E27FC236}">
                  <a16:creationId xmlns:a16="http://schemas.microsoft.com/office/drawing/2014/main" id="{0246042C-1ABA-4355-A47C-701F270E798C}"/>
                </a:ext>
              </a:extLst>
            </p:cNvPr>
            <p:cNvSpPr txBox="1">
              <a:spLocks/>
            </p:cNvSpPr>
            <p:nvPr/>
          </p:nvSpPr>
          <p:spPr>
            <a:xfrm>
              <a:off x="7079334" y="2227871"/>
              <a:ext cx="2679962" cy="1541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r">
                <a:spcBef>
                  <a:spcPts val="1000"/>
                </a:spcBef>
                <a:buFont typeface="Arial" panose="020B0604020202020204" pitchFamily="34" charset="0"/>
                <a:buNone/>
              </a:pPr>
              <a:r>
                <a:rPr lang="es-GT" sz="2000" b="1" dirty="0" smtClean="0">
                  <a:solidFill>
                    <a:srgbClr val="7DC7D9"/>
                  </a:solidFill>
                  <a:latin typeface="Arial" panose="020B0604020202020204" pitchFamily="34" charset="0"/>
                  <a:cs typeface="Arial" panose="020B0604020202020204" pitchFamily="34" charset="0"/>
                </a:rPr>
                <a:t>Q.11,500,000.00</a:t>
              </a:r>
            </a:p>
            <a:p>
              <a:pPr marL="914400" lvl="1" indent="-457200" algn="r">
                <a:buFont typeface="Arial" panose="020B0604020202020204" pitchFamily="34" charset="0"/>
                <a:buAutoNum type="alphaUcPeriod" startAt="17"/>
              </a:pPr>
              <a:endParaRPr lang="es-GT" sz="2000" b="1" dirty="0" smtClean="0">
                <a:solidFill>
                  <a:srgbClr val="7DC7D9"/>
                </a:solidFill>
                <a:latin typeface="Arial" panose="020B0604020202020204" pitchFamily="34" charset="0"/>
                <a:cs typeface="Arial" panose="020B0604020202020204" pitchFamily="34" charset="0"/>
              </a:endParaRPr>
            </a:p>
            <a:p>
              <a:pPr marL="457200" lvl="1" indent="0" algn="r">
                <a:buFont typeface="Arial" panose="020B0604020202020204" pitchFamily="34" charset="0"/>
                <a:buNone/>
              </a:pPr>
              <a:r>
                <a:rPr lang="es-MX" sz="2000" b="1" dirty="0" smtClean="0">
                  <a:solidFill>
                    <a:srgbClr val="7DC7D9"/>
                  </a:solidFill>
                  <a:latin typeface="Arial" panose="020B0604020202020204" pitchFamily="34" charset="0"/>
                  <a:cs typeface="Arial" panose="020B0604020202020204" pitchFamily="34" charset="0"/>
                </a:rPr>
                <a:t>Q.  3,375,653.60</a:t>
              </a:r>
              <a:endParaRPr lang="es-GT" sz="2000" b="1" dirty="0" smtClean="0">
                <a:solidFill>
                  <a:srgbClr val="7DC7D9"/>
                </a:solidFill>
                <a:latin typeface="Arial" panose="020B0604020202020204" pitchFamily="34" charset="0"/>
                <a:cs typeface="Arial" panose="020B0604020202020204" pitchFamily="34" charset="0"/>
              </a:endParaRPr>
            </a:p>
            <a:p>
              <a:pPr marL="914400" lvl="1" indent="-457200" algn="r">
                <a:buFont typeface="Arial" panose="020B0604020202020204" pitchFamily="34" charset="0"/>
                <a:buAutoNum type="alphaUcPeriod" startAt="17"/>
              </a:pPr>
              <a:endParaRPr lang="es-GT" sz="2000" b="1" dirty="0">
                <a:solidFill>
                  <a:srgbClr val="7DC7D9"/>
                </a:solidFill>
                <a:latin typeface="Arial" panose="020B0604020202020204" pitchFamily="34" charset="0"/>
                <a:cs typeface="Arial" panose="020B0604020202020204" pitchFamily="34" charset="0"/>
              </a:endParaRPr>
            </a:p>
            <a:p>
              <a:pPr marL="457200" lvl="1" indent="0" algn="r">
                <a:buFont typeface="Arial" panose="020B0604020202020204" pitchFamily="34" charset="0"/>
                <a:buNone/>
              </a:pPr>
              <a:r>
                <a:rPr lang="es-GT" sz="2000" b="1" dirty="0" smtClean="0">
                  <a:solidFill>
                    <a:srgbClr val="7DC7D9"/>
                  </a:solidFill>
                  <a:latin typeface="Arial" panose="020B0604020202020204" pitchFamily="34" charset="0"/>
                  <a:cs typeface="Arial" panose="020B0604020202020204" pitchFamily="34" charset="0"/>
                </a:rPr>
                <a:t>Q.  8,124,346.40   </a:t>
              </a:r>
            </a:p>
          </p:txBody>
        </p:sp>
      </p:grpSp>
      <p:grpSp>
        <p:nvGrpSpPr>
          <p:cNvPr id="16" name="Grupo 15"/>
          <p:cNvGrpSpPr/>
          <p:nvPr/>
        </p:nvGrpSpPr>
        <p:grpSpPr>
          <a:xfrm>
            <a:off x="3291826" y="3928524"/>
            <a:ext cx="6768269" cy="3750158"/>
            <a:chOff x="4088307" y="4059274"/>
            <a:chExt cx="6768269" cy="3750158"/>
          </a:xfrm>
        </p:grpSpPr>
        <p:sp>
          <p:nvSpPr>
            <p:cNvPr id="17" name="Marcador de contenido 6">
              <a:extLst>
                <a:ext uri="{FF2B5EF4-FFF2-40B4-BE49-F238E27FC236}">
                  <a16:creationId xmlns:a16="http://schemas.microsoft.com/office/drawing/2014/main" id="{0246042C-1ABA-4355-A47C-701F270E798C}"/>
                </a:ext>
              </a:extLst>
            </p:cNvPr>
            <p:cNvSpPr txBox="1">
              <a:spLocks/>
            </p:cNvSpPr>
            <p:nvPr/>
          </p:nvSpPr>
          <p:spPr>
            <a:xfrm>
              <a:off x="4621849" y="4059274"/>
              <a:ext cx="6170063" cy="2253031"/>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s-MX" sz="2000" b="1" dirty="0" smtClean="0">
                  <a:solidFill>
                    <a:srgbClr val="000000"/>
                  </a:solidFill>
                  <a:latin typeface="Arial" panose="020B0604020202020204" pitchFamily="34" charset="0"/>
                  <a:cs typeface="Arial" panose="020B0604020202020204" pitchFamily="34" charset="0"/>
                </a:rPr>
                <a:t>Comisión Presidencial de Asuntos Municipales</a:t>
              </a:r>
              <a:endParaRPr lang="es-GT" sz="2000" dirty="0">
                <a:solidFill>
                  <a:srgbClr val="000000"/>
                </a:solidFill>
                <a:latin typeface="Arial" panose="020B0604020202020204" pitchFamily="34" charset="0"/>
                <a:cs typeface="Arial" panose="020B0604020202020204" pitchFamily="34" charset="0"/>
              </a:endParaRPr>
            </a:p>
          </p:txBody>
        </p:sp>
        <p:sp>
          <p:nvSpPr>
            <p:cNvPr id="18" name="Marcador de contenido 6">
              <a:extLst>
                <a:ext uri="{FF2B5EF4-FFF2-40B4-BE49-F238E27FC236}">
                  <a16:creationId xmlns:a16="http://schemas.microsoft.com/office/drawing/2014/main" id="{0246042C-1ABA-4355-A47C-701F270E798C}"/>
                </a:ext>
              </a:extLst>
            </p:cNvPr>
            <p:cNvSpPr txBox="1">
              <a:spLocks/>
            </p:cNvSpPr>
            <p:nvPr/>
          </p:nvSpPr>
          <p:spPr>
            <a:xfrm>
              <a:off x="4088307" y="4069462"/>
              <a:ext cx="4754880" cy="3739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smtClean="0">
                <a:solidFill>
                  <a:srgbClr val="00000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dirty="0" smtClean="0">
                  <a:solidFill>
                    <a:srgbClr val="000000"/>
                  </a:solidFill>
                  <a:latin typeface="Arial" panose="020B0604020202020204" pitchFamily="34" charset="0"/>
                  <a:cs typeface="Arial" panose="020B0604020202020204" pitchFamily="34" charset="0"/>
                </a:rPr>
                <a:t>Presupuesto vigente </a:t>
              </a:r>
              <a:r>
                <a:rPr lang="es-GT" sz="2000" b="1" dirty="0" smtClean="0">
                  <a:solidFill>
                    <a:srgbClr val="000000"/>
                  </a:solidFill>
                  <a:latin typeface="Arial" panose="020B0604020202020204" pitchFamily="34" charset="0"/>
                  <a:cs typeface="Arial" panose="020B0604020202020204" pitchFamily="34" charset="0"/>
                </a:rPr>
                <a:t>total:</a:t>
              </a:r>
            </a:p>
            <a:p>
              <a:pPr marL="457200" lvl="1" indent="0">
                <a:buFont typeface="Arial" panose="020B0604020202020204" pitchFamily="34" charset="0"/>
                <a:buNone/>
              </a:pPr>
              <a:r>
                <a:rPr lang="es-GT" sz="2000" b="1" dirty="0" smtClean="0">
                  <a:solidFill>
                    <a:srgbClr val="000000"/>
                  </a:solidFill>
                  <a:latin typeface="Arial" panose="020B0604020202020204" pitchFamily="34" charset="0"/>
                  <a:cs typeface="Arial" panose="020B0604020202020204" pitchFamily="34" charset="0"/>
                </a:rPr>
                <a:t> </a:t>
              </a:r>
              <a:endParaRPr lang="es-GT" sz="2000" dirty="0" smtClean="0">
                <a:solidFill>
                  <a:srgbClr val="00000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dirty="0" smtClean="0">
                  <a:solidFill>
                    <a:srgbClr val="000000"/>
                  </a:solidFill>
                  <a:latin typeface="Arial" panose="020B0604020202020204" pitchFamily="34" charset="0"/>
                  <a:cs typeface="Arial" panose="020B0604020202020204" pitchFamily="34" charset="0"/>
                </a:rPr>
                <a:t>Presupuesto </a:t>
              </a:r>
              <a:r>
                <a:rPr lang="es-GT" sz="2000" b="1" dirty="0" smtClean="0">
                  <a:solidFill>
                    <a:srgbClr val="000000"/>
                  </a:solidFill>
                  <a:latin typeface="Arial" panose="020B0604020202020204" pitchFamily="34" charset="0"/>
                  <a:cs typeface="Arial" panose="020B0604020202020204" pitchFamily="34" charset="0"/>
                </a:rPr>
                <a:t>ejecutado</a:t>
              </a:r>
              <a:r>
                <a:rPr lang="es-GT" sz="2000" dirty="0" smtClean="0">
                  <a:solidFill>
                    <a:srgbClr val="000000"/>
                  </a:solidFill>
                  <a:latin typeface="Arial" panose="020B0604020202020204" pitchFamily="34" charset="0"/>
                  <a:cs typeface="Arial" panose="020B0604020202020204" pitchFamily="34" charset="0"/>
                </a:rPr>
                <a:t>:</a:t>
              </a:r>
              <a:br>
                <a:rPr lang="es-GT" sz="2000" dirty="0" smtClean="0">
                  <a:solidFill>
                    <a:srgbClr val="000000"/>
                  </a:solidFill>
                  <a:latin typeface="Arial" panose="020B0604020202020204" pitchFamily="34" charset="0"/>
                  <a:cs typeface="Arial" panose="020B0604020202020204" pitchFamily="34" charset="0"/>
                </a:rPr>
              </a:br>
              <a:endParaRPr lang="es-GT" sz="2000" dirty="0" smtClean="0">
                <a:solidFill>
                  <a:srgbClr val="00000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b="1" dirty="0" smtClean="0">
                  <a:solidFill>
                    <a:srgbClr val="000000"/>
                  </a:solidFill>
                  <a:latin typeface="Arial" panose="020B0604020202020204" pitchFamily="34" charset="0"/>
                  <a:cs typeface="Arial" panose="020B0604020202020204" pitchFamily="34" charset="0"/>
                </a:rPr>
                <a:t>Saldo</a:t>
              </a:r>
              <a:r>
                <a:rPr lang="es-GT" sz="2000" dirty="0" smtClean="0">
                  <a:solidFill>
                    <a:srgbClr val="000000"/>
                  </a:solidFill>
                  <a:latin typeface="Arial" panose="020B0604020202020204" pitchFamily="34" charset="0"/>
                  <a:cs typeface="Arial" panose="020B0604020202020204" pitchFamily="34" charset="0"/>
                </a:rPr>
                <a:t> por ejecutar:</a:t>
              </a:r>
              <a:endParaRPr lang="es-GT" dirty="0">
                <a:solidFill>
                  <a:srgbClr val="000000"/>
                </a:solidFill>
                <a:latin typeface="Arial" panose="020B0604020202020204" pitchFamily="34" charset="0"/>
                <a:cs typeface="Arial" panose="020B0604020202020204" pitchFamily="34" charset="0"/>
              </a:endParaRPr>
            </a:p>
          </p:txBody>
        </p:sp>
        <p:sp>
          <p:nvSpPr>
            <p:cNvPr id="19" name="Marcador de contenido 6">
              <a:extLst>
                <a:ext uri="{FF2B5EF4-FFF2-40B4-BE49-F238E27FC236}">
                  <a16:creationId xmlns:a16="http://schemas.microsoft.com/office/drawing/2014/main" id="{0246042C-1ABA-4355-A47C-701F270E798C}"/>
                </a:ext>
              </a:extLst>
            </p:cNvPr>
            <p:cNvSpPr txBox="1">
              <a:spLocks/>
            </p:cNvSpPr>
            <p:nvPr/>
          </p:nvSpPr>
          <p:spPr>
            <a:xfrm>
              <a:off x="8176614" y="4194345"/>
              <a:ext cx="2679962" cy="15414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2000" b="1" dirty="0">
                <a:solidFill>
                  <a:srgbClr val="000000"/>
                </a:solidFill>
                <a:latin typeface="Arial" panose="020B0604020202020204" pitchFamily="34" charset="0"/>
                <a:cs typeface="Arial" panose="020B0604020202020204" pitchFamily="34" charset="0"/>
              </a:endParaRPr>
            </a:p>
            <a:p>
              <a:pPr marL="457200" lvl="1" indent="0" algn="r">
                <a:buFont typeface="Arial" panose="020B0604020202020204" pitchFamily="34" charset="0"/>
                <a:buNone/>
              </a:pPr>
              <a:r>
                <a:rPr lang="es-GT" sz="2000" b="1" dirty="0" smtClean="0">
                  <a:solidFill>
                    <a:srgbClr val="7DC7D9"/>
                  </a:solidFill>
                  <a:latin typeface="Arial" panose="020B0604020202020204" pitchFamily="34" charset="0"/>
                  <a:cs typeface="Arial" panose="020B0604020202020204" pitchFamily="34" charset="0"/>
                </a:rPr>
                <a:t>Q. 5,000,000.00</a:t>
              </a:r>
            </a:p>
            <a:p>
              <a:pPr marL="457200" lvl="1" indent="0" algn="r">
                <a:buFont typeface="Arial" panose="020B0604020202020204" pitchFamily="34" charset="0"/>
                <a:buNone/>
              </a:pPr>
              <a:endParaRPr lang="es-GT" sz="2000" b="1" dirty="0">
                <a:solidFill>
                  <a:srgbClr val="7DC7D9"/>
                </a:solidFill>
                <a:latin typeface="Arial" panose="020B0604020202020204" pitchFamily="34" charset="0"/>
                <a:cs typeface="Arial" panose="020B0604020202020204" pitchFamily="34" charset="0"/>
              </a:endParaRPr>
            </a:p>
            <a:p>
              <a:pPr marL="457200" lvl="1" indent="0" algn="r">
                <a:buFont typeface="Arial" panose="020B0604020202020204" pitchFamily="34" charset="0"/>
                <a:buNone/>
              </a:pPr>
              <a:r>
                <a:rPr lang="es-GT" sz="2000" b="1" dirty="0" smtClean="0">
                  <a:solidFill>
                    <a:srgbClr val="7DC7D9"/>
                  </a:solidFill>
                  <a:latin typeface="Arial" panose="020B0604020202020204" pitchFamily="34" charset="0"/>
                  <a:cs typeface="Arial" panose="020B0604020202020204" pitchFamily="34" charset="0"/>
                </a:rPr>
                <a:t>Q. 1,447,094.78</a:t>
              </a:r>
            </a:p>
            <a:p>
              <a:pPr marL="457200" lvl="1" indent="0" algn="r">
                <a:buFont typeface="Arial" panose="020B0604020202020204" pitchFamily="34" charset="0"/>
                <a:buNone/>
              </a:pPr>
              <a:endParaRPr lang="es-GT" sz="2000" b="1" dirty="0">
                <a:solidFill>
                  <a:srgbClr val="0070C0"/>
                </a:solidFill>
                <a:latin typeface="Arial" panose="020B0604020202020204" pitchFamily="34" charset="0"/>
                <a:cs typeface="Arial" panose="020B0604020202020204" pitchFamily="34" charset="0"/>
              </a:endParaRPr>
            </a:p>
            <a:p>
              <a:pPr marL="457200" lvl="1" indent="0" algn="r">
                <a:buFont typeface="Arial" panose="020B0604020202020204" pitchFamily="34" charset="0"/>
                <a:buNone/>
              </a:pPr>
              <a:r>
                <a:rPr lang="es-GT" sz="2000" b="1" dirty="0" smtClean="0">
                  <a:solidFill>
                    <a:srgbClr val="7DC7D9"/>
                  </a:solidFill>
                  <a:latin typeface="Arial" panose="020B0604020202020204" pitchFamily="34" charset="0"/>
                  <a:cs typeface="Arial" panose="020B0604020202020204" pitchFamily="34" charset="0"/>
                </a:rPr>
                <a:t>Q. 3,552,905.22 </a:t>
              </a:r>
            </a:p>
            <a:p>
              <a:pPr marL="457200" lvl="1" indent="0" algn="r">
                <a:buFont typeface="Arial" panose="020B0604020202020204" pitchFamily="34" charset="0"/>
                <a:buNone/>
              </a:pPr>
              <a:endParaRPr lang="es-GT" sz="2000" b="1" dirty="0" smtClean="0">
                <a:solidFill>
                  <a:srgbClr val="0070C0"/>
                </a:solidFill>
                <a:latin typeface="Arial" panose="020B0604020202020204" pitchFamily="34" charset="0"/>
                <a:cs typeface="Arial" panose="020B0604020202020204" pitchFamily="34" charset="0"/>
              </a:endParaRPr>
            </a:p>
            <a:p>
              <a:pPr marL="457200" lvl="1" indent="0" algn="r">
                <a:buFont typeface="Arial" panose="020B0604020202020204" pitchFamily="34" charset="0"/>
                <a:buNone/>
              </a:pPr>
              <a:endParaRPr lang="es-GT" sz="2000" b="1" dirty="0">
                <a:solidFill>
                  <a:srgbClr val="0070C0"/>
                </a:solidFill>
                <a:latin typeface="Arial" panose="020B0604020202020204" pitchFamily="34" charset="0"/>
                <a:cs typeface="Arial" panose="020B0604020202020204" pitchFamily="34" charset="0"/>
              </a:endParaRPr>
            </a:p>
          </p:txBody>
        </p:sp>
      </p:grpSp>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752" y="1096011"/>
            <a:ext cx="2732388" cy="2502292"/>
          </a:xfrm>
          <a:prstGeom prst="rect">
            <a:avLst/>
          </a:prstGeom>
        </p:spPr>
      </p:pic>
      <p:pic>
        <p:nvPicPr>
          <p:cNvPr id="21" name="Imagen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3101" y="4425566"/>
            <a:ext cx="2568918" cy="1252717"/>
          </a:xfrm>
          <a:prstGeom prst="rect">
            <a:avLst/>
          </a:prstGeom>
        </p:spPr>
      </p:pic>
      <p:sp>
        <p:nvSpPr>
          <p:cNvPr id="22" name="Marcador de contenido 6">
            <a:extLst>
              <a:ext uri="{FF2B5EF4-FFF2-40B4-BE49-F238E27FC236}">
                <a16:creationId xmlns:a16="http://schemas.microsoft.com/office/drawing/2014/main" id="{0246042C-1ABA-4355-A47C-701F270E798C}"/>
              </a:ext>
            </a:extLst>
          </p:cNvPr>
          <p:cNvSpPr txBox="1">
            <a:spLocks/>
          </p:cNvSpPr>
          <p:nvPr/>
        </p:nvSpPr>
        <p:spPr>
          <a:xfrm>
            <a:off x="3435434" y="1446739"/>
            <a:ext cx="4754880" cy="3739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smtClean="0">
              <a:solidFill>
                <a:srgbClr val="00000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dirty="0" smtClean="0">
                <a:solidFill>
                  <a:srgbClr val="000000"/>
                </a:solidFill>
                <a:latin typeface="Arial" panose="020B0604020202020204" pitchFamily="34" charset="0"/>
                <a:cs typeface="Arial" panose="020B0604020202020204" pitchFamily="34" charset="0"/>
              </a:rPr>
              <a:t>Presupuesto vigente </a:t>
            </a:r>
            <a:r>
              <a:rPr lang="es-GT" sz="2000" b="1" dirty="0" smtClean="0">
                <a:solidFill>
                  <a:srgbClr val="000000"/>
                </a:solidFill>
                <a:latin typeface="Arial" panose="020B0604020202020204" pitchFamily="34" charset="0"/>
                <a:cs typeface="Arial" panose="020B0604020202020204" pitchFamily="34" charset="0"/>
              </a:rPr>
              <a:t>total:</a:t>
            </a:r>
          </a:p>
          <a:p>
            <a:pPr marL="457200" lvl="1" indent="0">
              <a:buFont typeface="Arial" panose="020B0604020202020204" pitchFamily="34" charset="0"/>
              <a:buNone/>
            </a:pPr>
            <a:r>
              <a:rPr lang="es-GT" sz="2000" b="1" dirty="0" smtClean="0">
                <a:solidFill>
                  <a:srgbClr val="000000"/>
                </a:solidFill>
                <a:latin typeface="Arial" panose="020B0604020202020204" pitchFamily="34" charset="0"/>
                <a:cs typeface="Arial" panose="020B0604020202020204" pitchFamily="34" charset="0"/>
              </a:rPr>
              <a:t> </a:t>
            </a:r>
            <a:endParaRPr lang="es-GT" sz="2000" dirty="0" smtClean="0">
              <a:solidFill>
                <a:srgbClr val="00000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dirty="0" smtClean="0">
                <a:solidFill>
                  <a:srgbClr val="000000"/>
                </a:solidFill>
                <a:latin typeface="Arial" panose="020B0604020202020204" pitchFamily="34" charset="0"/>
                <a:cs typeface="Arial" panose="020B0604020202020204" pitchFamily="34" charset="0"/>
              </a:rPr>
              <a:t>Presupuesto </a:t>
            </a:r>
            <a:r>
              <a:rPr lang="es-GT" sz="2000" b="1" dirty="0" smtClean="0">
                <a:solidFill>
                  <a:srgbClr val="000000"/>
                </a:solidFill>
                <a:latin typeface="Arial" panose="020B0604020202020204" pitchFamily="34" charset="0"/>
                <a:cs typeface="Arial" panose="020B0604020202020204" pitchFamily="34" charset="0"/>
              </a:rPr>
              <a:t>ejecutado</a:t>
            </a:r>
            <a:r>
              <a:rPr lang="es-GT" sz="2000" dirty="0" smtClean="0">
                <a:solidFill>
                  <a:srgbClr val="000000"/>
                </a:solidFill>
                <a:latin typeface="Arial" panose="020B0604020202020204" pitchFamily="34" charset="0"/>
                <a:cs typeface="Arial" panose="020B0604020202020204" pitchFamily="34" charset="0"/>
              </a:rPr>
              <a:t>:</a:t>
            </a:r>
            <a:br>
              <a:rPr lang="es-GT" sz="2000" dirty="0" smtClean="0">
                <a:solidFill>
                  <a:srgbClr val="000000"/>
                </a:solidFill>
                <a:latin typeface="Arial" panose="020B0604020202020204" pitchFamily="34" charset="0"/>
                <a:cs typeface="Arial" panose="020B0604020202020204" pitchFamily="34" charset="0"/>
              </a:rPr>
            </a:br>
            <a:endParaRPr lang="es-GT" sz="2000" dirty="0" smtClean="0">
              <a:solidFill>
                <a:srgbClr val="00000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000" b="1" dirty="0" smtClean="0">
                <a:solidFill>
                  <a:srgbClr val="000000"/>
                </a:solidFill>
                <a:latin typeface="Arial" panose="020B0604020202020204" pitchFamily="34" charset="0"/>
                <a:cs typeface="Arial" panose="020B0604020202020204" pitchFamily="34" charset="0"/>
              </a:rPr>
              <a:t>Saldo</a:t>
            </a:r>
            <a:r>
              <a:rPr lang="es-GT" sz="2000" dirty="0" smtClean="0">
                <a:solidFill>
                  <a:srgbClr val="000000"/>
                </a:solidFill>
                <a:latin typeface="Arial" panose="020B0604020202020204" pitchFamily="34" charset="0"/>
                <a:cs typeface="Arial" panose="020B0604020202020204" pitchFamily="34" charset="0"/>
              </a:rPr>
              <a:t> por ejecutar:</a:t>
            </a:r>
            <a:endParaRPr lang="es-GT"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115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0" y="182348"/>
            <a:ext cx="5959652"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227833" y="434263"/>
            <a:ext cx="5503985" cy="707846"/>
          </a:xfrm>
          <a:prstGeom prst="rect">
            <a:avLst/>
          </a:prstGeom>
          <a:noFill/>
          <a:ln>
            <a:noFill/>
          </a:ln>
        </p:spPr>
        <p:txBody>
          <a:bodyPr spcFirstLastPara="1" wrap="square" lIns="91425" tIns="45700" rIns="91425" bIns="45700" anchor="t" anchorCtr="0">
            <a:spAutoFit/>
          </a:bodyPr>
          <a:lstStyle/>
          <a:p>
            <a:pPr lvl="0"/>
            <a:r>
              <a:rPr lang="es-MX" sz="2000" dirty="0">
                <a:solidFill>
                  <a:schemeClr val="lt1"/>
                </a:solidFill>
                <a:latin typeface="Montserrat"/>
                <a:ea typeface="Montserrat"/>
                <a:cs typeface="Montserrat"/>
                <a:sym typeface="Montserrat"/>
              </a:rPr>
              <a:t>CIFRAS GENERALES DEL PRESUPUESTO AL </a:t>
            </a:r>
            <a:r>
              <a:rPr lang="es-MX" sz="2000" dirty="0" smtClean="0">
                <a:solidFill>
                  <a:schemeClr val="lt1"/>
                </a:solidFill>
                <a:latin typeface="Montserrat"/>
                <a:ea typeface="Montserrat"/>
                <a:cs typeface="Montserrat"/>
                <a:sym typeface="Montserrat"/>
              </a:rPr>
              <a:t>PRIMER CUATRIMESTRE 2023</a:t>
            </a:r>
            <a:endParaRPr lang="es-MX" sz="2000" dirty="0">
              <a:solidFill>
                <a:schemeClr val="lt1"/>
              </a:solidFill>
              <a:latin typeface="Montserrat"/>
              <a:ea typeface="Montserrat"/>
              <a:cs typeface="Montserrat"/>
              <a:sym typeface="Montserrat"/>
            </a:endParaRPr>
          </a:p>
        </p:txBody>
      </p:sp>
      <p:grpSp>
        <p:nvGrpSpPr>
          <p:cNvPr id="4" name="Grupo 3"/>
          <p:cNvGrpSpPr/>
          <p:nvPr/>
        </p:nvGrpSpPr>
        <p:grpSpPr>
          <a:xfrm>
            <a:off x="2003658" y="3257696"/>
            <a:ext cx="8023331" cy="1783898"/>
            <a:chOff x="1942346" y="2168452"/>
            <a:chExt cx="8023331" cy="1783898"/>
          </a:xfrm>
        </p:grpSpPr>
        <p:sp>
          <p:nvSpPr>
            <p:cNvPr id="7" name="Marcador de contenido 6">
              <a:extLst>
                <a:ext uri="{FF2B5EF4-FFF2-40B4-BE49-F238E27FC236}">
                  <a16:creationId xmlns:a16="http://schemas.microsoft.com/office/drawing/2014/main" id="{0246042C-1ABA-4355-A47C-701F270E798C}"/>
                </a:ext>
              </a:extLst>
            </p:cNvPr>
            <p:cNvSpPr txBox="1">
              <a:spLocks/>
            </p:cNvSpPr>
            <p:nvPr/>
          </p:nvSpPr>
          <p:spPr>
            <a:xfrm>
              <a:off x="3146446" y="2506926"/>
              <a:ext cx="4585065" cy="14454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smtClean="0">
                <a:latin typeface="Arial" panose="020B0604020202020204" pitchFamily="34" charset="0"/>
                <a:cs typeface="Arial" panose="020B0604020202020204" pitchFamily="34" charset="0"/>
              </a:endParaRPr>
            </a:p>
            <a:p>
              <a:pPr marL="457200" lvl="1" indent="0">
                <a:buFont typeface="Arial"/>
                <a:buNone/>
              </a:pPr>
              <a:r>
                <a:rPr lang="es-GT" sz="2600" b="1" dirty="0" smtClean="0">
                  <a:latin typeface="Arial" panose="020B0604020202020204" pitchFamily="34" charset="0"/>
                  <a:cs typeface="Arial" panose="020B0604020202020204" pitchFamily="34" charset="0"/>
                </a:rPr>
                <a:t>Porcentaje de ejecución</a:t>
              </a:r>
              <a:r>
                <a:rPr lang="es-GT" b="1" dirty="0" smtClean="0">
                  <a:latin typeface="Arial" panose="020B0604020202020204" pitchFamily="34" charset="0"/>
                  <a:cs typeface="Arial" panose="020B0604020202020204" pitchFamily="34" charset="0"/>
                </a:rPr>
                <a:t>:</a:t>
              </a:r>
            </a:p>
            <a:p>
              <a:pPr marL="457200" lvl="1" indent="0">
                <a:buFont typeface="Arial"/>
                <a:buNone/>
              </a:pPr>
              <a:r>
                <a:rPr lang="es-GT" b="1" dirty="0" smtClean="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
          <p:nvSpPr>
            <p:cNvPr id="10" name="Marcador de contenido 6">
              <a:extLst>
                <a:ext uri="{FF2B5EF4-FFF2-40B4-BE49-F238E27FC236}">
                  <a16:creationId xmlns:a16="http://schemas.microsoft.com/office/drawing/2014/main" id="{0246042C-1ABA-4355-A47C-701F270E798C}"/>
                </a:ext>
              </a:extLst>
            </p:cNvPr>
            <p:cNvSpPr txBox="1">
              <a:spLocks/>
            </p:cNvSpPr>
            <p:nvPr/>
          </p:nvSpPr>
          <p:spPr>
            <a:xfrm>
              <a:off x="7081474" y="2940595"/>
              <a:ext cx="2884203" cy="789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r">
                <a:buNone/>
              </a:pPr>
              <a:r>
                <a:rPr lang="es-GT" sz="5000" b="1" dirty="0" smtClean="0">
                  <a:solidFill>
                    <a:srgbClr val="7DC7D9"/>
                  </a:solidFill>
                  <a:latin typeface="Arial" panose="020B0604020202020204" pitchFamily="34" charset="0"/>
                  <a:cs typeface="Arial" panose="020B0604020202020204" pitchFamily="34" charset="0"/>
                </a:rPr>
                <a:t>29.35%</a:t>
              </a:r>
              <a:endParaRPr lang="es-GT" sz="5000" b="1" dirty="0">
                <a:solidFill>
                  <a:srgbClr val="7DC7D9"/>
                </a:solidFill>
                <a:latin typeface="Arial" panose="020B0604020202020204" pitchFamily="34" charset="0"/>
                <a:cs typeface="Arial" panose="020B0604020202020204" pitchFamily="34" charset="0"/>
              </a:endParaRPr>
            </a:p>
          </p:txBody>
        </p:sp>
        <p:sp>
          <p:nvSpPr>
            <p:cNvPr id="13" name="Título 1">
              <a:extLst>
                <a:ext uri="{FF2B5EF4-FFF2-40B4-BE49-F238E27FC236}">
                  <a16:creationId xmlns:a16="http://schemas.microsoft.com/office/drawing/2014/main" id="{67D0DB10-AE31-47D2-A485-453D2186D26D}"/>
                </a:ext>
              </a:extLst>
            </p:cNvPr>
            <p:cNvSpPr txBox="1">
              <a:spLocks/>
            </p:cNvSpPr>
            <p:nvPr/>
          </p:nvSpPr>
          <p:spPr>
            <a:xfrm>
              <a:off x="3402507" y="2249674"/>
              <a:ext cx="6563170" cy="427806"/>
            </a:xfrm>
            <a:prstGeom prst="rect">
              <a:avLst/>
            </a:prstGeom>
            <a:solidFill>
              <a:schemeClr val="accent5">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Presidencial Contra la Corrupción</a:t>
              </a:r>
              <a:endPar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346" y="2168452"/>
              <a:ext cx="1189404" cy="1089244"/>
            </a:xfrm>
            <a:prstGeom prst="rect">
              <a:avLst/>
            </a:prstGeom>
          </p:spPr>
        </p:pic>
      </p:grpSp>
      <p:grpSp>
        <p:nvGrpSpPr>
          <p:cNvPr id="3" name="Grupo 2"/>
          <p:cNvGrpSpPr/>
          <p:nvPr/>
        </p:nvGrpSpPr>
        <p:grpSpPr>
          <a:xfrm>
            <a:off x="1727902" y="5018855"/>
            <a:ext cx="8366515" cy="1376590"/>
            <a:chOff x="1671590" y="4035700"/>
            <a:chExt cx="8366515" cy="1376590"/>
          </a:xfrm>
        </p:grpSpPr>
        <p:sp>
          <p:nvSpPr>
            <p:cNvPr id="12" name="Marcador de contenido 6">
              <a:extLst>
                <a:ext uri="{FF2B5EF4-FFF2-40B4-BE49-F238E27FC236}">
                  <a16:creationId xmlns:a16="http://schemas.microsoft.com/office/drawing/2014/main" id="{0246042C-1ABA-4355-A47C-701F270E798C}"/>
                </a:ext>
              </a:extLst>
            </p:cNvPr>
            <p:cNvSpPr txBox="1">
              <a:spLocks/>
            </p:cNvSpPr>
            <p:nvPr/>
          </p:nvSpPr>
          <p:spPr>
            <a:xfrm>
              <a:off x="7142785" y="4292539"/>
              <a:ext cx="2884203" cy="11197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smtClean="0">
                  <a:solidFill>
                    <a:srgbClr val="7DC7D9"/>
                  </a:solidFill>
                  <a:latin typeface="Arial" panose="020B0604020202020204" pitchFamily="34" charset="0"/>
                  <a:cs typeface="Arial" panose="020B0604020202020204" pitchFamily="34" charset="0"/>
                </a:rPr>
                <a:t>28.94%</a:t>
              </a:r>
              <a:endParaRPr lang="es-GT" sz="5000" b="1" dirty="0">
                <a:solidFill>
                  <a:srgbClr val="7DC7D9"/>
                </a:solidFill>
                <a:latin typeface="Arial" panose="020B0604020202020204" pitchFamily="34" charset="0"/>
                <a:cs typeface="Arial" panose="020B0604020202020204" pitchFamily="34" charset="0"/>
              </a:endParaRPr>
            </a:p>
          </p:txBody>
        </p:sp>
        <p:grpSp>
          <p:nvGrpSpPr>
            <p:cNvPr id="2" name="Grupo 1"/>
            <p:cNvGrpSpPr/>
            <p:nvPr/>
          </p:nvGrpSpPr>
          <p:grpSpPr>
            <a:xfrm>
              <a:off x="1671590" y="4035700"/>
              <a:ext cx="8366515" cy="1225971"/>
              <a:chOff x="1671590" y="4035700"/>
              <a:chExt cx="8366515" cy="1225971"/>
            </a:xfrm>
          </p:grpSpPr>
          <p:sp>
            <p:nvSpPr>
              <p:cNvPr id="11" name="Marcador de contenido 6">
                <a:extLst>
                  <a:ext uri="{FF2B5EF4-FFF2-40B4-BE49-F238E27FC236}">
                    <a16:creationId xmlns:a16="http://schemas.microsoft.com/office/drawing/2014/main" id="{0246042C-1ABA-4355-A47C-701F270E798C}"/>
                  </a:ext>
                </a:extLst>
              </p:cNvPr>
              <p:cNvSpPr txBox="1">
                <a:spLocks/>
              </p:cNvSpPr>
              <p:nvPr/>
            </p:nvSpPr>
            <p:spPr>
              <a:xfrm>
                <a:off x="2990150" y="4276939"/>
                <a:ext cx="4585065" cy="9847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smtClean="0">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s-GT" sz="2600" b="1" dirty="0" smtClean="0">
                    <a:latin typeface="Arial" panose="020B0604020202020204" pitchFamily="34" charset="0"/>
                    <a:cs typeface="Arial" panose="020B0604020202020204" pitchFamily="34" charset="0"/>
                  </a:rPr>
                  <a:t>Porcentaje de ejecución</a:t>
                </a:r>
                <a:r>
                  <a:rPr lang="es-GT" b="1" dirty="0" smtClean="0">
                    <a:latin typeface="Arial" panose="020B0604020202020204" pitchFamily="34" charset="0"/>
                    <a:cs typeface="Arial" panose="020B0604020202020204" pitchFamily="34" charset="0"/>
                  </a:rPr>
                  <a:t>:</a:t>
                </a:r>
              </a:p>
              <a:p>
                <a:pPr lvl="1"/>
                <a:endParaRPr lang="es-GT" dirty="0">
                  <a:latin typeface="Arial" panose="020B0604020202020204" pitchFamily="34" charset="0"/>
                  <a:cs typeface="Arial" panose="020B0604020202020204" pitchFamily="34" charset="0"/>
                </a:endParaRPr>
              </a:p>
            </p:txBody>
          </p:sp>
          <p:sp>
            <p:nvSpPr>
              <p:cNvPr id="14" name="Título 1">
                <a:extLst>
                  <a:ext uri="{FF2B5EF4-FFF2-40B4-BE49-F238E27FC236}">
                    <a16:creationId xmlns:a16="http://schemas.microsoft.com/office/drawing/2014/main" id="{67D0DB10-AE31-47D2-A485-453D2186D26D}"/>
                  </a:ext>
                </a:extLst>
              </p:cNvPr>
              <p:cNvSpPr txBox="1">
                <a:spLocks/>
              </p:cNvSpPr>
              <p:nvPr/>
            </p:nvSpPr>
            <p:spPr>
              <a:xfrm>
                <a:off x="3474935" y="4039485"/>
                <a:ext cx="6563170" cy="427806"/>
              </a:xfrm>
              <a:prstGeom prst="rect">
                <a:avLst/>
              </a:prstGeom>
              <a:solidFill>
                <a:srgbClr val="00B0F0"/>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Comisión </a:t>
                </a:r>
                <a:r>
                  <a:rPr lang="es-GT"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Presidencial de Asuntos Municipales</a:t>
                </a:r>
                <a:endPar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590" y="4035700"/>
                <a:ext cx="1730917" cy="844071"/>
              </a:xfrm>
              <a:prstGeom prst="rect">
                <a:avLst/>
              </a:prstGeom>
            </p:spPr>
          </p:pic>
        </p:grpSp>
      </p:grpSp>
      <p:sp>
        <p:nvSpPr>
          <p:cNvPr id="17" name="Título 1">
            <a:extLst>
              <a:ext uri="{FF2B5EF4-FFF2-40B4-BE49-F238E27FC236}">
                <a16:creationId xmlns:a16="http://schemas.microsoft.com/office/drawing/2014/main" id="{67D0DB10-AE31-47D2-A485-453D2186D26D}"/>
              </a:ext>
            </a:extLst>
          </p:cNvPr>
          <p:cNvSpPr txBox="1">
            <a:spLocks/>
          </p:cNvSpPr>
          <p:nvPr/>
        </p:nvSpPr>
        <p:spPr>
          <a:xfrm>
            <a:off x="3458819" y="1600121"/>
            <a:ext cx="6563170" cy="427806"/>
          </a:xfrm>
          <a:prstGeom prst="rect">
            <a:avLst/>
          </a:prstGeom>
          <a:solidFill>
            <a:schemeClr val="accent4">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Secretaría General de la Presidencia de la República</a:t>
            </a:r>
            <a:endParaRPr lang="es-GT"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Imagen 17"/>
          <p:cNvPicPr>
            <a:picLocks noChangeAspect="1"/>
          </p:cNvPicPr>
          <p:nvPr/>
        </p:nvPicPr>
        <p:blipFill rotWithShape="1">
          <a:blip r:embed="rId5">
            <a:extLst>
              <a:ext uri="{28A0092B-C50C-407E-A947-70E740481C1C}">
                <a14:useLocalDpi xmlns:a14="http://schemas.microsoft.com/office/drawing/2010/main" val="0"/>
              </a:ext>
            </a:extLst>
          </a:blip>
          <a:srcRect b="18914"/>
          <a:stretch/>
        </p:blipFill>
        <p:spPr>
          <a:xfrm>
            <a:off x="2003658" y="1702252"/>
            <a:ext cx="1256832" cy="943000"/>
          </a:xfrm>
          <a:prstGeom prst="rect">
            <a:avLst/>
          </a:prstGeom>
        </p:spPr>
      </p:pic>
      <p:sp>
        <p:nvSpPr>
          <p:cNvPr id="19" name="Marcador de contenido 6">
            <a:extLst>
              <a:ext uri="{FF2B5EF4-FFF2-40B4-BE49-F238E27FC236}">
                <a16:creationId xmlns:a16="http://schemas.microsoft.com/office/drawing/2014/main" id="{3AC485ED-8EFF-15DC-3BE8-DB94256C0DC6}"/>
              </a:ext>
            </a:extLst>
          </p:cNvPr>
          <p:cNvSpPr txBox="1">
            <a:spLocks/>
          </p:cNvSpPr>
          <p:nvPr/>
        </p:nvSpPr>
        <p:spPr>
          <a:xfrm>
            <a:off x="7142786" y="1795841"/>
            <a:ext cx="2884203" cy="11374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b="1" dirty="0">
              <a:latin typeface="Arial" panose="020B0604020202020204" pitchFamily="34" charset="0"/>
              <a:cs typeface="Arial" panose="020B0604020202020204" pitchFamily="34" charset="0"/>
            </a:endParaRPr>
          </a:p>
          <a:p>
            <a:pPr marL="457200" lvl="1" indent="0" algn="r">
              <a:buNone/>
            </a:pPr>
            <a:r>
              <a:rPr lang="es-GT" sz="5000" b="1" dirty="0" smtClean="0">
                <a:solidFill>
                  <a:srgbClr val="7DC7D9"/>
                </a:solidFill>
                <a:latin typeface="Arial" panose="020B0604020202020204" pitchFamily="34" charset="0"/>
                <a:cs typeface="Arial" panose="020B0604020202020204" pitchFamily="34" charset="0"/>
              </a:rPr>
              <a:t>32.09%</a:t>
            </a:r>
            <a:endParaRPr lang="es-GT" sz="5000" b="1" dirty="0">
              <a:solidFill>
                <a:srgbClr val="7DC7D9"/>
              </a:solidFill>
              <a:latin typeface="Arial" panose="020B0604020202020204" pitchFamily="34" charset="0"/>
              <a:cs typeface="Arial" panose="020B0604020202020204" pitchFamily="34" charset="0"/>
            </a:endParaRPr>
          </a:p>
          <a:p>
            <a:pPr marL="457200" lvl="1" indent="0" algn="r">
              <a:buNone/>
            </a:pPr>
            <a:endParaRPr lang="es-GT" sz="4000" b="1" dirty="0">
              <a:solidFill>
                <a:srgbClr val="0070C0"/>
              </a:solidFill>
              <a:latin typeface="Arial" panose="020B0604020202020204" pitchFamily="34" charset="0"/>
              <a:cs typeface="Arial" panose="020B0604020202020204" pitchFamily="34" charset="0"/>
            </a:endParaRPr>
          </a:p>
        </p:txBody>
      </p:sp>
      <p:sp>
        <p:nvSpPr>
          <p:cNvPr id="20" name="Marcador de contenido 6">
            <a:extLst>
              <a:ext uri="{FF2B5EF4-FFF2-40B4-BE49-F238E27FC236}">
                <a16:creationId xmlns:a16="http://schemas.microsoft.com/office/drawing/2014/main" id="{0246042C-1ABA-4355-A47C-701F270E798C}"/>
              </a:ext>
            </a:extLst>
          </p:cNvPr>
          <p:cNvSpPr txBox="1">
            <a:spLocks/>
          </p:cNvSpPr>
          <p:nvPr/>
        </p:nvSpPr>
        <p:spPr>
          <a:xfrm>
            <a:off x="3207758" y="1641863"/>
            <a:ext cx="4585065" cy="14454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b="1" dirty="0" smtClean="0">
              <a:latin typeface="Arial" panose="020B0604020202020204" pitchFamily="34" charset="0"/>
              <a:cs typeface="Arial" panose="020B0604020202020204" pitchFamily="34" charset="0"/>
            </a:endParaRPr>
          </a:p>
          <a:p>
            <a:pPr marL="457200" lvl="1" indent="0">
              <a:buFont typeface="Arial"/>
              <a:buNone/>
            </a:pPr>
            <a:r>
              <a:rPr lang="es-GT" sz="2600" b="1" dirty="0" smtClean="0">
                <a:latin typeface="Arial" panose="020B0604020202020204" pitchFamily="34" charset="0"/>
                <a:cs typeface="Arial" panose="020B0604020202020204" pitchFamily="34" charset="0"/>
              </a:rPr>
              <a:t>Porcentaje de ejecución</a:t>
            </a:r>
            <a:r>
              <a:rPr lang="es-GT" b="1" dirty="0" smtClean="0">
                <a:latin typeface="Arial" panose="020B0604020202020204" pitchFamily="34" charset="0"/>
                <a:cs typeface="Arial" panose="020B0604020202020204" pitchFamily="34" charset="0"/>
              </a:rPr>
              <a:t>:</a:t>
            </a:r>
          </a:p>
          <a:p>
            <a:pPr marL="457200" lvl="1" indent="0">
              <a:buFont typeface="Arial"/>
              <a:buNone/>
            </a:pPr>
            <a:r>
              <a:rPr lang="es-GT" b="1" dirty="0" smtClean="0">
                <a:latin typeface="Arial" panose="020B0604020202020204" pitchFamily="34" charset="0"/>
                <a:cs typeface="Arial" panose="020B0604020202020204" pitchFamily="34" charset="0"/>
              </a:rPr>
              <a:t> </a:t>
            </a:r>
          </a:p>
          <a:p>
            <a:pPr lvl="1"/>
            <a:endParaRPr lang="es-G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64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12" name="Título 1">
            <a:extLst>
              <a:ext uri="{FF2B5EF4-FFF2-40B4-BE49-F238E27FC236}">
                <a16:creationId xmlns:a16="http://schemas.microsoft.com/office/drawing/2014/main" id="{90AF8DF5-30AD-9AB6-C087-FB578289AA80}"/>
              </a:ext>
            </a:extLst>
          </p:cNvPr>
          <p:cNvSpPr txBox="1">
            <a:spLocks/>
          </p:cNvSpPr>
          <p:nvPr/>
        </p:nvSpPr>
        <p:spPr>
          <a:xfrm>
            <a:off x="761146" y="608820"/>
            <a:ext cx="10557883" cy="92643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gn="ctr">
              <a:buClr>
                <a:prstClr val="black"/>
              </a:buClr>
              <a:defRPr/>
            </a:pPr>
            <a:r>
              <a:rPr lang="es-GT" sz="2800" b="1" dirty="0" smtClean="0">
                <a:latin typeface="Arial" panose="020B0604020202020204" pitchFamily="34" charset="0"/>
                <a:cs typeface="Arial" panose="020B0604020202020204" pitchFamily="34" charset="0"/>
              </a:rPr>
              <a:t>¿</a:t>
            </a:r>
            <a:r>
              <a:rPr lang="es-MX" sz="2800" b="1" dirty="0">
                <a:latin typeface="Arial" panose="020B0604020202020204" pitchFamily="34" charset="0"/>
                <a:cs typeface="Arial" panose="020B0604020202020204" pitchFamily="34" charset="0"/>
              </a:rPr>
              <a:t>EN QUÉ UTILIZA EL PRESUPUESTO LA SECRETARÍA GENERAL DE LA PRESIDENCIA DE LA </a:t>
            </a:r>
            <a:r>
              <a:rPr lang="es-MX" sz="2800" b="1" dirty="0" smtClean="0">
                <a:latin typeface="Arial" panose="020B0604020202020204" pitchFamily="34" charset="0"/>
                <a:cs typeface="Arial" panose="020B0604020202020204" pitchFamily="34" charset="0"/>
              </a:rPr>
              <a:t>REPÚBLICA</a:t>
            </a:r>
            <a:r>
              <a:rPr lang="es-GT" sz="2800" b="1" dirty="0" smtClean="0">
                <a:latin typeface="Arial" panose="020B0604020202020204" pitchFamily="34" charset="0"/>
                <a:cs typeface="Arial" panose="020B0604020202020204" pitchFamily="34" charset="0"/>
              </a:rPr>
              <a:t>?</a:t>
            </a: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22" name="CuadroTexto 21">
            <a:extLst>
              <a:ext uri="{FF2B5EF4-FFF2-40B4-BE49-F238E27FC236}">
                <a16:creationId xmlns:a16="http://schemas.microsoft.com/office/drawing/2014/main" id="{29113240-27C0-863D-852C-585C6CC40BD8}"/>
              </a:ext>
            </a:extLst>
          </p:cNvPr>
          <p:cNvSpPr txBox="1"/>
          <p:nvPr/>
        </p:nvSpPr>
        <p:spPr>
          <a:xfrm>
            <a:off x="884463" y="1906511"/>
            <a:ext cx="8244547" cy="3831818"/>
          </a:xfrm>
          <a:prstGeom prst="rect">
            <a:avLst/>
          </a:prstGeom>
          <a:noFill/>
        </p:spPr>
        <p:txBody>
          <a:bodyPr wrap="square" rtlCol="0">
            <a:spAutoFit/>
          </a:bodyPr>
          <a:lstStyle/>
          <a:p>
            <a:pPr algn="just">
              <a:lnSpc>
                <a:spcPct val="150000"/>
              </a:lnSpc>
            </a:pPr>
            <a:r>
              <a:rPr lang="es-GT" sz="1600" dirty="0">
                <a:solidFill>
                  <a:srgbClr val="2F5496"/>
                </a:solidFill>
                <a:latin typeface="Arial" panose="020B0604020202020204" pitchFamily="34" charset="0"/>
                <a:cs typeface="Arial" panose="020B0604020202020204" pitchFamily="34" charset="0"/>
              </a:rPr>
              <a:t>El presupuesto se utiliza en el pago de salarios y honorarios por servicios personales, que contribuyen al cumplimiento de las funciones que por mandato legal tiene asignadas, y en la adquisición de bienes, servicios, suministros, mobiliario y equipo  que son necesarios para su funcionamiento. </a:t>
            </a:r>
          </a:p>
          <a:p>
            <a:pPr algn="just">
              <a:lnSpc>
                <a:spcPct val="150000"/>
              </a:lnSpc>
            </a:pPr>
            <a:endParaRPr lang="es-GT" sz="1600" dirty="0">
              <a:solidFill>
                <a:srgbClr val="2F5496"/>
              </a:solidFill>
              <a:latin typeface="Arial" panose="020B0604020202020204" pitchFamily="34" charset="0"/>
              <a:cs typeface="Arial" panose="020B0604020202020204" pitchFamily="34" charset="0"/>
            </a:endParaRPr>
          </a:p>
          <a:p>
            <a:pPr algn="just">
              <a:lnSpc>
                <a:spcPct val="150000"/>
              </a:lnSpc>
            </a:pPr>
            <a:r>
              <a:rPr lang="es-GT" sz="1600" dirty="0">
                <a:solidFill>
                  <a:srgbClr val="2F5496"/>
                </a:solidFill>
                <a:latin typeface="Arial" panose="020B0604020202020204" pitchFamily="34" charset="0"/>
                <a:cs typeface="Arial" panose="020B0604020202020204" pitchFamily="34" charset="0"/>
              </a:rPr>
              <a:t>Asimismo, el presupuesto se utiliza en el pago de prestaciones laborales por retiro de personal de la </a:t>
            </a:r>
            <a:r>
              <a:rPr lang="es-GT" sz="1600" dirty="0" smtClean="0">
                <a:solidFill>
                  <a:srgbClr val="2F5496"/>
                </a:solidFill>
                <a:latin typeface="Arial" panose="020B0604020202020204" pitchFamily="34" charset="0"/>
                <a:cs typeface="Arial" panose="020B0604020202020204" pitchFamily="34" charset="0"/>
              </a:rPr>
              <a:t>institución.</a:t>
            </a:r>
            <a:endParaRPr lang="es-GT" sz="1600" dirty="0">
              <a:solidFill>
                <a:srgbClr val="2F5496"/>
              </a:solidFill>
              <a:latin typeface="Arial" panose="020B0604020202020204" pitchFamily="34" charset="0"/>
              <a:cs typeface="Arial" panose="020B0604020202020204" pitchFamily="34" charset="0"/>
            </a:endParaRPr>
          </a:p>
          <a:p>
            <a:pPr algn="just">
              <a:lnSpc>
                <a:spcPct val="150000"/>
              </a:lnSpc>
            </a:pPr>
            <a:endParaRPr lang="es-GT" sz="1600" dirty="0">
              <a:solidFill>
                <a:srgbClr val="2F5496"/>
              </a:solidFill>
              <a:latin typeface="Arial" panose="020B0604020202020204" pitchFamily="34" charset="0"/>
              <a:cs typeface="Arial" panose="020B0604020202020204" pitchFamily="34" charset="0"/>
            </a:endParaRPr>
          </a:p>
          <a:p>
            <a:pPr algn="just">
              <a:lnSpc>
                <a:spcPct val="150000"/>
              </a:lnSpc>
            </a:pPr>
            <a:r>
              <a:rPr lang="es-GT" sz="1600" dirty="0">
                <a:solidFill>
                  <a:srgbClr val="2F5496"/>
                </a:solidFill>
                <a:latin typeface="Arial" panose="020B0604020202020204" pitchFamily="34" charset="0"/>
                <a:cs typeface="Arial" panose="020B0604020202020204" pitchFamily="34" charset="0"/>
              </a:rPr>
              <a:t>Para dar a conocer a la población en qué se utilizan los recursos financieros, a continuación se describe por </a:t>
            </a:r>
            <a:r>
              <a:rPr lang="es-GT" dirty="0">
                <a:solidFill>
                  <a:srgbClr val="2F5496"/>
                </a:solidFill>
                <a:latin typeface="Arial" panose="020B0604020202020204" pitchFamily="34" charset="0"/>
                <a:cs typeface="Arial" panose="020B0604020202020204" pitchFamily="34" charset="0"/>
              </a:rPr>
              <a:t>grupos de gasto.</a:t>
            </a:r>
            <a:endParaRPr lang="es-GT" sz="1600" dirty="0">
              <a:solidFill>
                <a:srgbClr val="2F5496"/>
              </a:solidFill>
              <a:latin typeface="Arial" panose="020B0604020202020204" pitchFamily="34" charset="0"/>
              <a:cs typeface="Arial" panose="020B0604020202020204" pitchFamily="34" charset="0"/>
            </a:endParaRPr>
          </a:p>
        </p:txBody>
      </p:sp>
      <p:sp>
        <p:nvSpPr>
          <p:cNvPr id="23" name="Título 1">
            <a:extLst>
              <a:ext uri="{FF2B5EF4-FFF2-40B4-BE49-F238E27FC236}">
                <a16:creationId xmlns:a16="http://schemas.microsoft.com/office/drawing/2014/main" id="{8B631EF4-41E9-2AE1-3FB7-6CA2FCA861A9}"/>
              </a:ext>
            </a:extLst>
          </p:cNvPr>
          <p:cNvSpPr txBox="1">
            <a:spLocks/>
          </p:cNvSpPr>
          <p:nvPr/>
        </p:nvSpPr>
        <p:spPr>
          <a:xfrm>
            <a:off x="9293902" y="2106678"/>
            <a:ext cx="2431619" cy="1937113"/>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50000"/>
              </a:lnSpc>
            </a:pPr>
            <a:r>
              <a:rPr lang="es-GT" sz="2000" b="0" dirty="0">
                <a:solidFill>
                  <a:srgbClr val="2F5496"/>
                </a:solidFill>
                <a:latin typeface="Arial" panose="020B0604020202020204" pitchFamily="34" charset="0"/>
                <a:cs typeface="Arial" panose="020B0604020202020204" pitchFamily="34" charset="0"/>
              </a:rPr>
              <a:t/>
            </a:r>
            <a:br>
              <a:rPr lang="es-GT" sz="2000" b="0" dirty="0">
                <a:solidFill>
                  <a:srgbClr val="2F5496"/>
                </a:solidFill>
                <a:latin typeface="Arial" panose="020B0604020202020204" pitchFamily="34" charset="0"/>
                <a:cs typeface="Arial" panose="020B0604020202020204" pitchFamily="34" charset="0"/>
              </a:rPr>
            </a:br>
            <a:r>
              <a:rPr lang="es-GT" sz="2000" b="0" dirty="0">
                <a:solidFill>
                  <a:srgbClr val="2F5496"/>
                </a:solidFill>
                <a:latin typeface="Arial" panose="020B0604020202020204" pitchFamily="34" charset="0"/>
                <a:cs typeface="Arial" panose="020B0604020202020204" pitchFamily="34" charset="0"/>
              </a:rPr>
              <a:t>El gasto se divide </a:t>
            </a:r>
          </a:p>
          <a:p>
            <a:pPr>
              <a:lnSpc>
                <a:spcPct val="150000"/>
              </a:lnSpc>
            </a:pPr>
            <a:r>
              <a:rPr lang="es-GT" sz="2000" b="0" dirty="0">
                <a:solidFill>
                  <a:srgbClr val="2F5496"/>
                </a:solidFill>
                <a:latin typeface="Arial" panose="020B0604020202020204" pitchFamily="34" charset="0"/>
                <a:cs typeface="Arial" panose="020B0604020202020204" pitchFamily="34" charset="0"/>
              </a:rPr>
              <a:t>en </a:t>
            </a:r>
            <a:r>
              <a:rPr lang="es-GT" sz="3100" dirty="0" smtClean="0">
                <a:solidFill>
                  <a:srgbClr val="2F5496"/>
                </a:solidFill>
                <a:latin typeface="Arial" panose="020B0604020202020204" pitchFamily="34" charset="0"/>
                <a:cs typeface="Arial" panose="020B0604020202020204" pitchFamily="34" charset="0"/>
              </a:rPr>
              <a:t>05 </a:t>
            </a:r>
            <a:r>
              <a:rPr lang="es-GT" sz="2000" b="0" dirty="0">
                <a:solidFill>
                  <a:srgbClr val="2F5496"/>
                </a:solidFill>
                <a:latin typeface="Arial" panose="020B0604020202020204" pitchFamily="34" charset="0"/>
                <a:cs typeface="Arial" panose="020B0604020202020204" pitchFamily="34" charset="0"/>
              </a:rPr>
              <a:t>grupos</a:t>
            </a:r>
            <a:br>
              <a:rPr lang="es-GT" sz="2000" b="0" dirty="0">
                <a:solidFill>
                  <a:srgbClr val="2F5496"/>
                </a:solidFill>
                <a:latin typeface="Arial" panose="020B0604020202020204" pitchFamily="34" charset="0"/>
                <a:cs typeface="Arial" panose="020B0604020202020204" pitchFamily="34" charset="0"/>
              </a:rPr>
            </a:br>
            <a:endParaRPr lang="es-GT" sz="2000" b="0" dirty="0">
              <a:solidFill>
                <a:srgbClr val="2F549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228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5632</TotalTime>
  <Words>3262</Words>
  <Application>Microsoft Office PowerPoint</Application>
  <PresentationFormat>Panorámica</PresentationFormat>
  <Paragraphs>355</Paragraphs>
  <Slides>41</Slides>
  <Notes>41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41</vt:i4>
      </vt:variant>
    </vt:vector>
  </HeadingPairs>
  <TitlesOfParts>
    <vt:vector size="54" baseType="lpstr">
      <vt:lpstr>Arial</vt:lpstr>
      <vt:lpstr>Calibri</vt:lpstr>
      <vt:lpstr>Calibri Light</vt:lpstr>
      <vt:lpstr>Courier New</vt:lpstr>
      <vt:lpstr>Montserrat</vt:lpstr>
      <vt:lpstr>Montserrat SemiBold</vt:lpstr>
      <vt:lpstr>Symbol</vt:lpstr>
      <vt:lpstr>Times New Roman</vt:lpstr>
      <vt:lpstr>Vollkorn Black</vt:lpstr>
      <vt:lpstr>Vollkorn ExtraBold</vt:lpstr>
      <vt:lpstr>Vollkorn Medium</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Alejandra del Pilar Díaz Palacios</cp:lastModifiedBy>
  <cp:revision>108</cp:revision>
  <cp:lastPrinted>2023-05-03T00:47:17Z</cp:lastPrinted>
  <dcterms:created xsi:type="dcterms:W3CDTF">2022-04-29T16:34:54Z</dcterms:created>
  <dcterms:modified xsi:type="dcterms:W3CDTF">2023-05-03T18:44:39Z</dcterms:modified>
</cp:coreProperties>
</file>