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0"/>
  </p:notesMasterIdLst>
  <p:handoutMasterIdLst>
    <p:handoutMasterId r:id="rId41"/>
  </p:handoutMasterIdLst>
  <p:sldIdLst>
    <p:sldId id="256" r:id="rId5"/>
    <p:sldId id="264" r:id="rId6"/>
    <p:sldId id="301" r:id="rId7"/>
    <p:sldId id="326" r:id="rId8"/>
    <p:sldId id="323" r:id="rId9"/>
    <p:sldId id="302" r:id="rId10"/>
    <p:sldId id="327" r:id="rId11"/>
    <p:sldId id="303" r:id="rId12"/>
    <p:sldId id="304" r:id="rId13"/>
    <p:sldId id="305" r:id="rId14"/>
    <p:sldId id="328" r:id="rId15"/>
    <p:sldId id="306" r:id="rId16"/>
    <p:sldId id="307" r:id="rId17"/>
    <p:sldId id="329" r:id="rId18"/>
    <p:sldId id="308" r:id="rId19"/>
    <p:sldId id="309" r:id="rId20"/>
    <p:sldId id="330" r:id="rId21"/>
    <p:sldId id="310" r:id="rId22"/>
    <p:sldId id="311" r:id="rId23"/>
    <p:sldId id="331" r:id="rId24"/>
    <p:sldId id="324" r:id="rId25"/>
    <p:sldId id="313" r:id="rId26"/>
    <p:sldId id="332" r:id="rId27"/>
    <p:sldId id="340" r:id="rId28"/>
    <p:sldId id="341" r:id="rId29"/>
    <p:sldId id="342" r:id="rId30"/>
    <p:sldId id="343" r:id="rId31"/>
    <p:sldId id="344" r:id="rId32"/>
    <p:sldId id="325" r:id="rId33"/>
    <p:sldId id="318" r:id="rId34"/>
    <p:sldId id="319" r:id="rId35"/>
    <p:sldId id="320" r:id="rId36"/>
    <p:sldId id="321" r:id="rId37"/>
    <p:sldId id="322" r:id="rId38"/>
    <p:sldId id="262" r:id="rId39"/>
  </p:sldIdLst>
  <p:sldSz cx="12192000" cy="6858000"/>
  <p:notesSz cx="7010400" cy="9296400"/>
  <p:embeddedFontLs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DEGVw+lPcHaTD66o9bjm5XB2F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customschemas.google.com/relationships/presentationmetadata" Target="metadata"/><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30706b59-ae2d-4665-80e6-bc0e1ff749f1" providerId="ADAL" clId="{FEB71526-03A2-4F3D-BE56-CF8ED7884A40}"/>
    <pc:docChg chg="addSld delSld modSld sldOrd">
      <pc:chgData name="Nancy Taracena" userId="30706b59-ae2d-4665-80e6-bc0e1ff749f1" providerId="ADAL" clId="{FEB71526-03A2-4F3D-BE56-CF8ED7884A40}" dt="2023-09-04T14:59:37.098" v="63" actId="2696"/>
      <pc:docMkLst>
        <pc:docMk/>
      </pc:docMkLst>
      <pc:sldChg chg="modSp del">
        <pc:chgData name="Nancy Taracena" userId="30706b59-ae2d-4665-80e6-bc0e1ff749f1" providerId="ADAL" clId="{FEB71526-03A2-4F3D-BE56-CF8ED7884A40}" dt="2023-09-04T14:59:34.668" v="59" actId="2696"/>
        <pc:sldMkLst>
          <pc:docMk/>
          <pc:sldMk cId="0" sldId="257"/>
        </pc:sldMkLst>
        <pc:spChg chg="mod">
          <ac:chgData name="Nancy Taracena" userId="30706b59-ae2d-4665-80e6-bc0e1ff749f1" providerId="ADAL" clId="{FEB71526-03A2-4F3D-BE56-CF8ED7884A40}" dt="2023-09-04T14:51:52.515" v="12" actId="20577"/>
          <ac:spMkLst>
            <pc:docMk/>
            <pc:sldMk cId="0" sldId="257"/>
            <ac:spMk id="91" creationId="{00000000-0000-0000-0000-000000000000}"/>
          </ac:spMkLst>
        </pc:spChg>
      </pc:sldChg>
      <pc:sldChg chg="del">
        <pc:chgData name="Nancy Taracena" userId="30706b59-ae2d-4665-80e6-bc0e1ff749f1" providerId="ADAL" clId="{FEB71526-03A2-4F3D-BE56-CF8ED7884A40}" dt="2023-09-04T14:59:35.420" v="60" actId="2696"/>
        <pc:sldMkLst>
          <pc:docMk/>
          <pc:sldMk cId="0" sldId="258"/>
        </pc:sldMkLst>
      </pc:sldChg>
      <pc:sldChg chg="del">
        <pc:chgData name="Nancy Taracena" userId="30706b59-ae2d-4665-80e6-bc0e1ff749f1" providerId="ADAL" clId="{FEB71526-03A2-4F3D-BE56-CF8ED7884A40}" dt="2023-09-04T14:59:36" v="61" actId="2696"/>
        <pc:sldMkLst>
          <pc:docMk/>
          <pc:sldMk cId="0" sldId="259"/>
        </pc:sldMkLst>
      </pc:sldChg>
      <pc:sldChg chg="del">
        <pc:chgData name="Nancy Taracena" userId="30706b59-ae2d-4665-80e6-bc0e1ff749f1" providerId="ADAL" clId="{FEB71526-03A2-4F3D-BE56-CF8ED7884A40}" dt="2023-09-04T14:59:36.627" v="62" actId="2696"/>
        <pc:sldMkLst>
          <pc:docMk/>
          <pc:sldMk cId="0" sldId="260"/>
        </pc:sldMkLst>
      </pc:sldChg>
      <pc:sldChg chg="del">
        <pc:chgData name="Nancy Taracena" userId="30706b59-ae2d-4665-80e6-bc0e1ff749f1" providerId="ADAL" clId="{FEB71526-03A2-4F3D-BE56-CF8ED7884A40}" dt="2023-09-04T14:59:37.098" v="63" actId="2696"/>
        <pc:sldMkLst>
          <pc:docMk/>
          <pc:sldMk cId="0" sldId="261"/>
        </pc:sldMkLst>
      </pc:sldChg>
      <pc:sldChg chg="modSp">
        <pc:chgData name="Nancy Taracena" userId="30706b59-ae2d-4665-80e6-bc0e1ff749f1" providerId="ADAL" clId="{FEB71526-03A2-4F3D-BE56-CF8ED7884A40}" dt="2023-09-04T14:52:37.438" v="49" actId="20577"/>
        <pc:sldMkLst>
          <pc:docMk/>
          <pc:sldMk cId="226485424" sldId="307"/>
        </pc:sldMkLst>
        <pc:spChg chg="mod">
          <ac:chgData name="Nancy Taracena" userId="30706b59-ae2d-4665-80e6-bc0e1ff749f1" providerId="ADAL" clId="{FEB71526-03A2-4F3D-BE56-CF8ED7884A40}" dt="2023-09-04T14:52:37.438" v="49" actId="20577"/>
          <ac:spMkLst>
            <pc:docMk/>
            <pc:sldMk cId="226485424" sldId="307"/>
            <ac:spMk id="12" creationId="{76DFDB85-8F6D-CC44-7271-0E53284AD93C}"/>
          </ac:spMkLst>
        </pc:spChg>
      </pc:sldChg>
      <pc:sldChg chg="modSp">
        <pc:chgData name="Nancy Taracena" userId="30706b59-ae2d-4665-80e6-bc0e1ff749f1" providerId="ADAL" clId="{FEB71526-03A2-4F3D-BE56-CF8ED7884A40}" dt="2023-09-04T14:52:50.495" v="51" actId="20577"/>
        <pc:sldMkLst>
          <pc:docMk/>
          <pc:sldMk cId="3645549792" sldId="311"/>
        </pc:sldMkLst>
        <pc:spChg chg="mod">
          <ac:chgData name="Nancy Taracena" userId="30706b59-ae2d-4665-80e6-bc0e1ff749f1" providerId="ADAL" clId="{FEB71526-03A2-4F3D-BE56-CF8ED7884A40}" dt="2023-09-04T14:52:50.495" v="51" actId="20577"/>
          <ac:spMkLst>
            <pc:docMk/>
            <pc:sldMk cId="3645549792" sldId="311"/>
            <ac:spMk id="12" creationId="{76DFDB85-8F6D-CC44-7271-0E53284AD93C}"/>
          </ac:spMkLst>
        </pc:spChg>
      </pc:sldChg>
      <pc:sldChg chg="add ord">
        <pc:chgData name="Nancy Taracena" userId="30706b59-ae2d-4665-80e6-bc0e1ff749f1" providerId="ADAL" clId="{FEB71526-03A2-4F3D-BE56-CF8ED7884A40}" dt="2023-09-04T14:58:22.102" v="53"/>
        <pc:sldMkLst>
          <pc:docMk/>
          <pc:sldMk cId="3926744746" sldId="323"/>
        </pc:sldMkLst>
      </pc:sldChg>
      <pc:sldChg chg="add ord">
        <pc:chgData name="Nancy Taracena" userId="30706b59-ae2d-4665-80e6-bc0e1ff749f1" providerId="ADAL" clId="{FEB71526-03A2-4F3D-BE56-CF8ED7884A40}" dt="2023-09-04T14:58:42.257" v="55"/>
        <pc:sldMkLst>
          <pc:docMk/>
          <pc:sldMk cId="2313931738" sldId="324"/>
        </pc:sldMkLst>
      </pc:sldChg>
      <pc:sldChg chg="add ord">
        <pc:chgData name="Nancy Taracena" userId="30706b59-ae2d-4665-80e6-bc0e1ff749f1" providerId="ADAL" clId="{FEB71526-03A2-4F3D-BE56-CF8ED7884A40}" dt="2023-09-04T14:59:30.973" v="58"/>
        <pc:sldMkLst>
          <pc:docMk/>
          <pc:sldMk cId="1744141115" sldId="32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acoyote.sgpr\Desktop\INFOMES%20%20CUATRIMESTRALES%20CPCC\SEGUNDO%20CUATRIMESTRE\INFORME%20RC%202023%20CPCC\GRAFICAS%20%20SGPR%202023%20SEGUNDO%20CUATRIMEST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coyote.sgpr\Desktop\INFOMES%20%20CUATRIMESTRALES%20CPCC\SEGUNDO%20CUATRIMESTRE\INFORME%20RC%202023%20CPCC\GRAFICAS%20%20CPCC%202023%20SEGUNDO%20CUATRIMEST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coyote.sgpr\Desktop\INFOMES%20%20CUATRIMESTRALES%20CPCC\SEGUNDO%20CUATRIMESTRE\INFORME%20RC%202023%20CPCC\GRAFICAS%20CPAM%202023%20SEGUNDO%20CUATRIMEST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acoyote.sgpr\Desktop\INFOMES%20%20CUATRIMESTRALES%20CPCC\SEGUNDO%20CUATRIMESTRE\INFORME%20RC%202023%20CPCC\GRAFICAS%20%20SGPR%202023%20SEGUNDO%20CUATRIMEST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coyote.sgpr\Desktop\INFOMES%20%20CUATRIMESTRALES%20CPCC\SEGUNDO%20CUATRIMESTRE\INFORME%20RC%202023%20CPCC\GRAFICAS%20%20SGPR%202023%20SEGUNDO%20CUATRIMESTR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coyote.sgpr\Desktop\INFOMES%20%20CUATRIMESTRALES%20CPCC\SEGUNDO%20CUATRIMESTRE\INFORME%20RC%202023%20CPCC\GRAFICAS%20%20CPCC%202023%20SEGUNDO%20CUATRIMESTR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coyote.sgpr\Desktop\INFOMES%20%20CUATRIMESTRALES%20CPCC\SEGUNDO%20CUATRIMESTRE\INFORME%20RC%202023%20CPCC\GRAFICAS%20CPAM%202023%20SEGUNDO%20CUATRIMESTRE.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208125307377843"/>
          <c:y val="0.12670550031301708"/>
          <c:w val="0.76643584848725999"/>
          <c:h val="0.72714515477485597"/>
        </c:manualLayout>
      </c:layout>
      <c:bar3DChart>
        <c:barDir val="col"/>
        <c:grouping val="clustered"/>
        <c:varyColors val="0"/>
        <c:ser>
          <c:idx val="0"/>
          <c:order val="0"/>
          <c:tx>
            <c:strRef>
              <c:f>'G DE G 0,1,2,3,4,9'!$C$9</c:f>
              <c:strCache>
                <c:ptCount val="1"/>
                <c:pt idx="0">
                  <c:v>Vigente Q.</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1.6135234168359852E-3"/>
                  <c:y val="-5.5512803897086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BF-4A0D-92F4-A7B3ECFB664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0,1,2,3,4,9'!$C$10:$C$14</c:f>
              <c:numCache>
                <c:formatCode>#,##0.00</c:formatCode>
                <c:ptCount val="5"/>
                <c:pt idx="0">
                  <c:v>21850648</c:v>
                </c:pt>
                <c:pt idx="1">
                  <c:v>1233763</c:v>
                </c:pt>
                <c:pt idx="2">
                  <c:v>606108</c:v>
                </c:pt>
                <c:pt idx="3">
                  <c:v>46000</c:v>
                </c:pt>
                <c:pt idx="4">
                  <c:v>423481</c:v>
                </c:pt>
              </c:numCache>
            </c:numRef>
          </c:val>
          <c:extLst>
            <c:ext xmlns:c16="http://schemas.microsoft.com/office/drawing/2014/chart" uri="{C3380CC4-5D6E-409C-BE32-E72D297353CC}">
              <c16:uniqueId val="{00000001-C3BF-4A0D-92F4-A7B3ECFB6649}"/>
            </c:ext>
          </c:extLst>
        </c:ser>
        <c:ser>
          <c:idx val="1"/>
          <c:order val="1"/>
          <c:tx>
            <c:strRef>
              <c:f>'G DE G 0,1,2,3,4,9'!$D$9</c:f>
              <c:strCache>
                <c:ptCount val="1"/>
                <c:pt idx="0">
                  <c:v>Ejecutado Q.</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9.051821679112880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BF-4A0D-92F4-A7B3ECFB664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0,1,2,3,4,9'!$D$10:$D$14</c:f>
              <c:numCache>
                <c:formatCode>#,##0.00</c:formatCode>
                <c:ptCount val="5"/>
                <c:pt idx="0">
                  <c:v>14363669.49</c:v>
                </c:pt>
                <c:pt idx="1">
                  <c:v>794113.61</c:v>
                </c:pt>
                <c:pt idx="2">
                  <c:v>327633.11</c:v>
                </c:pt>
                <c:pt idx="3">
                  <c:v>45780</c:v>
                </c:pt>
                <c:pt idx="4">
                  <c:v>241383.01</c:v>
                </c:pt>
              </c:numCache>
            </c:numRef>
          </c:val>
          <c:extLst>
            <c:ext xmlns:c16="http://schemas.microsoft.com/office/drawing/2014/chart" uri="{C3380CC4-5D6E-409C-BE32-E72D297353CC}">
              <c16:uniqueId val="{00000003-C3BF-4A0D-92F4-A7B3ECFB6649}"/>
            </c:ext>
          </c:extLst>
        </c:ser>
        <c:ser>
          <c:idx val="2"/>
          <c:order val="2"/>
          <c:tx>
            <c:strRef>
              <c:f>'G DE G 0,1,2,3,4,9'!$E$9</c:f>
              <c:strCache>
                <c:ptCount val="1"/>
                <c:pt idx="0">
                  <c:v>Por Ejecutar Q.</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4.52591083955641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BF-4A0D-92F4-A7B3ECFB664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0,1,2,3,4,9'!$E$10:$E$14</c:f>
              <c:numCache>
                <c:formatCode>#,##0.00</c:formatCode>
                <c:ptCount val="5"/>
                <c:pt idx="0">
                  <c:v>7486978.5099999998</c:v>
                </c:pt>
                <c:pt idx="1">
                  <c:v>439649.39</c:v>
                </c:pt>
                <c:pt idx="2">
                  <c:v>278474.89</c:v>
                </c:pt>
                <c:pt idx="3">
                  <c:v>220</c:v>
                </c:pt>
                <c:pt idx="4">
                  <c:v>182097.99</c:v>
                </c:pt>
              </c:numCache>
            </c:numRef>
          </c:val>
          <c:extLst>
            <c:ext xmlns:c16="http://schemas.microsoft.com/office/drawing/2014/chart" uri="{C3380CC4-5D6E-409C-BE32-E72D297353CC}">
              <c16:uniqueId val="{00000005-C3BF-4A0D-92F4-A7B3ECFB6649}"/>
            </c:ext>
          </c:extLst>
        </c:ser>
        <c:dLbls>
          <c:showLegendKey val="0"/>
          <c:showVal val="0"/>
          <c:showCatName val="0"/>
          <c:showSerName val="0"/>
          <c:showPercent val="0"/>
          <c:showBubbleSize val="0"/>
        </c:dLbls>
        <c:gapWidth val="150"/>
        <c:shape val="box"/>
        <c:axId val="538199968"/>
        <c:axId val="538207416"/>
        <c:axId val="0"/>
      </c:bar3DChart>
      <c:catAx>
        <c:axId val="538199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538207416"/>
        <c:crosses val="autoZero"/>
        <c:auto val="1"/>
        <c:lblAlgn val="ctr"/>
        <c:lblOffset val="100"/>
        <c:noMultiLvlLbl val="0"/>
      </c:catAx>
      <c:valAx>
        <c:axId val="5382074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538199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077667480974246"/>
          <c:y val="0.17754896926059655"/>
          <c:w val="0.87179461313298012"/>
          <c:h val="0.63712998836374146"/>
        </c:manualLayout>
      </c:layout>
      <c:bar3DChart>
        <c:barDir val="col"/>
        <c:grouping val="clustered"/>
        <c:varyColors val="0"/>
        <c:ser>
          <c:idx val="0"/>
          <c:order val="0"/>
          <c:tx>
            <c:strRef>
              <c:f>'G DE G 0,1,2,3,4'!$C$10</c:f>
              <c:strCache>
                <c:ptCount val="1"/>
                <c:pt idx="0">
                  <c:v>Vigente Q.</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4.5258681506875724E-3"/>
                  <c:y val="-2.20112807814004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EC-414C-8914-993F225EC45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0,1,2,3,4'!$C$11:$C$15</c:f>
              <c:numCache>
                <c:formatCode>#,##0.00</c:formatCode>
                <c:ptCount val="5"/>
                <c:pt idx="0">
                  <c:v>9823650</c:v>
                </c:pt>
                <c:pt idx="1">
                  <c:v>473500</c:v>
                </c:pt>
                <c:pt idx="2">
                  <c:v>193000</c:v>
                </c:pt>
                <c:pt idx="3">
                  <c:v>24000</c:v>
                </c:pt>
                <c:pt idx="4">
                  <c:v>325850</c:v>
                </c:pt>
              </c:numCache>
            </c:numRef>
          </c:val>
          <c:extLst>
            <c:ext xmlns:c16="http://schemas.microsoft.com/office/drawing/2014/chart" uri="{C3380CC4-5D6E-409C-BE32-E72D297353CC}">
              <c16:uniqueId val="{00000001-34EC-414C-8914-993F225EC459}"/>
            </c:ext>
          </c:extLst>
        </c:ser>
        <c:ser>
          <c:idx val="1"/>
          <c:order val="1"/>
          <c:tx>
            <c:strRef>
              <c:f>'G DE G 0,1,2,3,4'!$D$10</c:f>
              <c:strCache>
                <c:ptCount val="1"/>
                <c:pt idx="0">
                  <c:v>Ejecutado Q.</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4.525910839556461E-3"/>
                  <c:y val="-3.008388832876401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EC-414C-8914-993F225EC45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0,1,2,3,4'!$D$11:$D$15</c:f>
              <c:numCache>
                <c:formatCode>#,##0.00</c:formatCode>
                <c:ptCount val="5"/>
                <c:pt idx="0">
                  <c:v>6066402.8300000001</c:v>
                </c:pt>
                <c:pt idx="1">
                  <c:v>275603.43</c:v>
                </c:pt>
                <c:pt idx="2">
                  <c:v>43346.51</c:v>
                </c:pt>
                <c:pt idx="3">
                  <c:v>300</c:v>
                </c:pt>
                <c:pt idx="4">
                  <c:v>295067.39</c:v>
                </c:pt>
              </c:numCache>
            </c:numRef>
          </c:val>
          <c:extLst>
            <c:ext xmlns:c16="http://schemas.microsoft.com/office/drawing/2014/chart" uri="{C3380CC4-5D6E-409C-BE32-E72D297353CC}">
              <c16:uniqueId val="{00000003-34EC-414C-8914-993F225EC459}"/>
            </c:ext>
          </c:extLst>
        </c:ser>
        <c:ser>
          <c:idx val="2"/>
          <c:order val="2"/>
          <c:tx>
            <c:strRef>
              <c:f>'G DE G 0,1,2,3,4'!$E$10</c:f>
              <c:strCache>
                <c:ptCount val="1"/>
                <c:pt idx="0">
                  <c:v>Por Ejecutar Q.</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4.5259108395564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EC-414C-8914-993F225EC45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0,1,2,3,4'!$E$11:$E$15</c:f>
              <c:numCache>
                <c:formatCode>#,##0.00</c:formatCode>
                <c:ptCount val="5"/>
                <c:pt idx="0">
                  <c:v>3757247.17</c:v>
                </c:pt>
                <c:pt idx="1">
                  <c:v>197896.57</c:v>
                </c:pt>
                <c:pt idx="2">
                  <c:v>149653.49</c:v>
                </c:pt>
                <c:pt idx="3">
                  <c:v>23700</c:v>
                </c:pt>
                <c:pt idx="4">
                  <c:v>30782.609999999986</c:v>
                </c:pt>
              </c:numCache>
            </c:numRef>
          </c:val>
          <c:extLst>
            <c:ext xmlns:c16="http://schemas.microsoft.com/office/drawing/2014/chart" uri="{C3380CC4-5D6E-409C-BE32-E72D297353CC}">
              <c16:uniqueId val="{00000005-34EC-414C-8914-993F225EC459}"/>
            </c:ext>
          </c:extLst>
        </c:ser>
        <c:dLbls>
          <c:showLegendKey val="0"/>
          <c:showVal val="0"/>
          <c:showCatName val="0"/>
          <c:showSerName val="0"/>
          <c:showPercent val="0"/>
          <c:showBubbleSize val="0"/>
        </c:dLbls>
        <c:gapWidth val="150"/>
        <c:shape val="box"/>
        <c:axId val="401766544"/>
        <c:axId val="401759880"/>
        <c:axId val="0"/>
      </c:bar3DChart>
      <c:catAx>
        <c:axId val="40176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01759880"/>
        <c:crosses val="autoZero"/>
        <c:auto val="1"/>
        <c:lblAlgn val="ctr"/>
        <c:lblOffset val="100"/>
        <c:noMultiLvlLbl val="0"/>
      </c:catAx>
      <c:valAx>
        <c:axId val="401759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01766544"/>
        <c:crosses val="autoZero"/>
        <c:crossBetween val="between"/>
      </c:valAx>
      <c:spPr>
        <a:noFill/>
        <a:ln>
          <a:noFill/>
        </a:ln>
        <a:effectLst/>
      </c:spPr>
    </c:plotArea>
    <c:legend>
      <c:legendPos val="b"/>
      <c:layout>
        <c:manualLayout>
          <c:xMode val="edge"/>
          <c:yMode val="edge"/>
          <c:x val="0.25263245183605842"/>
          <c:y val="0.94234055297330976"/>
          <c:w val="0.49473509632788321"/>
          <c:h val="4.85310747999425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345917977858338E-2"/>
          <c:y val="9.2390237518811758E-2"/>
          <c:w val="0.88635181223595416"/>
          <c:h val="0.71556848853838273"/>
        </c:manualLayout>
      </c:layout>
      <c:bar3DChart>
        <c:barDir val="col"/>
        <c:grouping val="clustered"/>
        <c:varyColors val="0"/>
        <c:ser>
          <c:idx val="0"/>
          <c:order val="0"/>
          <c:tx>
            <c:strRef>
              <c:f>'G DE G 0,1,2,3,4'!$C$9</c:f>
              <c:strCache>
                <c:ptCount val="1"/>
                <c:pt idx="0">
                  <c:v>Vigente Q.</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0,1,2,3,4'!$C$10:$C$14</c:f>
              <c:numCache>
                <c:formatCode>#,##0.00</c:formatCode>
                <c:ptCount val="5"/>
                <c:pt idx="0">
                  <c:v>3688250</c:v>
                </c:pt>
                <c:pt idx="1">
                  <c:v>750100</c:v>
                </c:pt>
                <c:pt idx="2">
                  <c:v>327104</c:v>
                </c:pt>
                <c:pt idx="3">
                  <c:v>130191</c:v>
                </c:pt>
                <c:pt idx="4">
                  <c:v>104355</c:v>
                </c:pt>
              </c:numCache>
            </c:numRef>
          </c:val>
          <c:extLst>
            <c:ext xmlns:c16="http://schemas.microsoft.com/office/drawing/2014/chart" uri="{C3380CC4-5D6E-409C-BE32-E72D297353CC}">
              <c16:uniqueId val="{00000000-523B-4923-AAB7-91CDFD7D6829}"/>
            </c:ext>
          </c:extLst>
        </c:ser>
        <c:ser>
          <c:idx val="1"/>
          <c:order val="1"/>
          <c:tx>
            <c:strRef>
              <c:f>'G DE G 0,1,2,3,4'!$D$9</c:f>
              <c:strCache>
                <c:ptCount val="1"/>
                <c:pt idx="0">
                  <c:v>EJECUTADO Q.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2.2629554197782305E-3"/>
                  <c:y val="-2.656974137325911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3B-4923-AAB7-91CDFD7D6829}"/>
                </c:ext>
              </c:extLst>
            </c:dLbl>
            <c:dLbl>
              <c:idx val="1"/>
              <c:layout>
                <c:manualLayout>
                  <c:x val="3.5797008413000985E-3"/>
                  <c:y val="-1.098178238763700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3B-4923-AAB7-91CDFD7D6829}"/>
                </c:ext>
              </c:extLst>
            </c:dLbl>
            <c:dLbl>
              <c:idx val="2"/>
              <c:layout>
                <c:manualLayout>
                  <c:x val="3.5797008413001644E-3"/>
                  <c:y val="-1.098178238763700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3B-4923-AAB7-91CDFD7D682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0,1,2,3,4'!$D$10:$D$14</c:f>
              <c:numCache>
                <c:formatCode>#,##0.00</c:formatCode>
                <c:ptCount val="5"/>
                <c:pt idx="0">
                  <c:v>2336722.59</c:v>
                </c:pt>
                <c:pt idx="1">
                  <c:v>351512.98</c:v>
                </c:pt>
                <c:pt idx="2">
                  <c:v>75079.38</c:v>
                </c:pt>
                <c:pt idx="3">
                  <c:v>105885</c:v>
                </c:pt>
                <c:pt idx="4">
                  <c:v>103875.27</c:v>
                </c:pt>
              </c:numCache>
            </c:numRef>
          </c:val>
          <c:extLst>
            <c:ext xmlns:c16="http://schemas.microsoft.com/office/drawing/2014/chart" uri="{C3380CC4-5D6E-409C-BE32-E72D297353CC}">
              <c16:uniqueId val="{00000004-523B-4923-AAB7-91CDFD7D6829}"/>
            </c:ext>
          </c:extLst>
        </c:ser>
        <c:ser>
          <c:idx val="2"/>
          <c:order val="2"/>
          <c:tx>
            <c:strRef>
              <c:f>'G DE G 0,1,2,3,4'!$E$9</c:f>
              <c:strCache>
                <c:ptCount val="1"/>
                <c:pt idx="0">
                  <c:v>POR EJECUTAR Q.</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2.2629554197782305E-3"/>
                  <c:y val="-5.313948274651823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3B-4923-AAB7-91CDFD7D6829}"/>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0,1,2,3,4'!$E$10:$E$14</c:f>
              <c:numCache>
                <c:formatCode>#,##0.00</c:formatCode>
                <c:ptCount val="5"/>
                <c:pt idx="0">
                  <c:v>1351527.4100000001</c:v>
                </c:pt>
                <c:pt idx="1">
                  <c:v>398587.02</c:v>
                </c:pt>
                <c:pt idx="2">
                  <c:v>252024.62</c:v>
                </c:pt>
                <c:pt idx="3">
                  <c:v>24306</c:v>
                </c:pt>
                <c:pt idx="4">
                  <c:v>479.72999999999593</c:v>
                </c:pt>
              </c:numCache>
            </c:numRef>
          </c:val>
          <c:extLst>
            <c:ext xmlns:c16="http://schemas.microsoft.com/office/drawing/2014/chart" uri="{C3380CC4-5D6E-409C-BE32-E72D297353CC}">
              <c16:uniqueId val="{00000006-523B-4923-AAB7-91CDFD7D6829}"/>
            </c:ext>
          </c:extLst>
        </c:ser>
        <c:dLbls>
          <c:showLegendKey val="0"/>
          <c:showVal val="0"/>
          <c:showCatName val="0"/>
          <c:showSerName val="0"/>
          <c:showPercent val="0"/>
          <c:showBubbleSize val="0"/>
        </c:dLbls>
        <c:gapWidth val="150"/>
        <c:shape val="box"/>
        <c:axId val="306177288"/>
        <c:axId val="306175328"/>
        <c:axId val="0"/>
      </c:bar3DChart>
      <c:catAx>
        <c:axId val="306177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06175328"/>
        <c:crosses val="autoZero"/>
        <c:auto val="1"/>
        <c:lblAlgn val="ctr"/>
        <c:lblOffset val="100"/>
        <c:noMultiLvlLbl val="0"/>
      </c:catAx>
      <c:valAx>
        <c:axId val="306175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06177288"/>
        <c:crosses val="autoZero"/>
        <c:crossBetween val="between"/>
      </c:valAx>
      <c:spPr>
        <a:noFill/>
        <a:ln>
          <a:noFill/>
        </a:ln>
        <a:effectLst/>
      </c:spPr>
    </c:plotArea>
    <c:legend>
      <c:legendPos val="b"/>
      <c:layout>
        <c:manualLayout>
          <c:xMode val="edge"/>
          <c:yMode val="edge"/>
          <c:x val="0.19999320559858677"/>
          <c:y val="0.9510740289151598"/>
          <c:w val="0.60001358880282651"/>
          <c:h val="4.89259710848402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536484186837812"/>
          <c:y val="2.7475023689095227E-2"/>
          <c:w val="0.77845754980203596"/>
          <c:h val="0.94504995262180957"/>
        </c:manualLayout>
      </c:layout>
      <c:bar3D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2.6860833124694932E-2"/>
                  <c:y val="-1.10579909426584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50-491E-964E-D9A558EB86F8}"/>
                </c:ext>
              </c:extLst>
            </c:dLbl>
            <c:dLbl>
              <c:idx val="1"/>
              <c:layout>
                <c:manualLayout>
                  <c:x val="2.9729730332284026E-2"/>
                  <c:y val="-2.49772942628138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50-491E-964E-D9A558EB86F8}"/>
                </c:ext>
              </c:extLst>
            </c:dLbl>
            <c:dLbl>
              <c:idx val="2"/>
              <c:layout>
                <c:manualLayout>
                  <c:x val="2.2206393765450205E-2"/>
                  <c:y val="-1.814806823102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50-491E-964E-D9A558EB86F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'POR FINALIDAD'!$D$11:$F$11</c:f>
              <c:strCache>
                <c:ptCount val="3"/>
                <c:pt idx="0">
                  <c:v>VIGENTE Q. </c:v>
                </c:pt>
                <c:pt idx="1">
                  <c:v>EJECUTADO Q. </c:v>
                </c:pt>
                <c:pt idx="2">
                  <c:v>POR EJECUTAR Q. </c:v>
                </c:pt>
              </c:strCache>
            </c:strRef>
          </c:cat>
          <c:val>
            <c:numRef>
              <c:f>'POR FINALIDAD'!$D$12:$F$12</c:f>
              <c:numCache>
                <c:formatCode>#,##0.00</c:formatCode>
                <c:ptCount val="3"/>
                <c:pt idx="0">
                  <c:v>24160000</c:v>
                </c:pt>
                <c:pt idx="1">
                  <c:v>15772579.220000001</c:v>
                </c:pt>
                <c:pt idx="2">
                  <c:v>8387420.7799999993</c:v>
                </c:pt>
              </c:numCache>
            </c:numRef>
          </c:val>
          <c:extLst>
            <c:ext xmlns:c16="http://schemas.microsoft.com/office/drawing/2014/chart" uri="{C3380CC4-5D6E-409C-BE32-E72D297353CC}">
              <c16:uniqueId val="{00000003-DE50-491E-964E-D9A558EB86F8}"/>
            </c:ext>
          </c:extLst>
        </c:ser>
        <c:dLbls>
          <c:showLegendKey val="0"/>
          <c:showVal val="0"/>
          <c:showCatName val="0"/>
          <c:showSerName val="0"/>
          <c:showPercent val="0"/>
          <c:showBubbleSize val="0"/>
        </c:dLbls>
        <c:gapWidth val="150"/>
        <c:shape val="box"/>
        <c:axId val="538203888"/>
        <c:axId val="538204280"/>
        <c:axId val="0"/>
      </c:bar3DChart>
      <c:catAx>
        <c:axId val="53820388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538204280"/>
        <c:crosses val="autoZero"/>
        <c:auto val="1"/>
        <c:lblAlgn val="ctr"/>
        <c:lblOffset val="100"/>
        <c:noMultiLvlLbl val="0"/>
      </c:catAx>
      <c:valAx>
        <c:axId val="53820428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5382038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536484186837812"/>
          <c:y val="2.7475023689095227E-2"/>
          <c:w val="0.77845754980203596"/>
          <c:h val="0.94504995262180957"/>
        </c:manualLayout>
      </c:layout>
      <c:bar3DChart>
        <c:barDir val="bar"/>
        <c:grouping val="clustered"/>
        <c:varyColors val="0"/>
        <c:dLbls>
          <c:showLegendKey val="0"/>
          <c:showVal val="0"/>
          <c:showCatName val="0"/>
          <c:showSerName val="0"/>
          <c:showPercent val="0"/>
          <c:showBubbleSize val="0"/>
        </c:dLbls>
        <c:gapWidth val="150"/>
        <c:shape val="box"/>
        <c:axId val="538203888"/>
        <c:axId val="538204280"/>
        <c:axId val="0"/>
      </c:bar3DChart>
      <c:catAx>
        <c:axId val="53820388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538204280"/>
        <c:crosses val="autoZero"/>
        <c:auto val="1"/>
        <c:lblAlgn val="ctr"/>
        <c:lblOffset val="100"/>
        <c:noMultiLvlLbl val="0"/>
      </c:catAx>
      <c:valAx>
        <c:axId val="53820428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5382038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621957586283595"/>
          <c:y val="4.9369923856522592E-2"/>
          <c:w val="0.82111028004208875"/>
          <c:h val="0.76911061336741049"/>
        </c:manualLayout>
      </c:layout>
      <c:bar3DChart>
        <c:barDir val="bar"/>
        <c:grouping val="stacked"/>
        <c:varyColors val="0"/>
        <c:ser>
          <c:idx val="0"/>
          <c:order val="0"/>
          <c:spPr>
            <a:solidFill>
              <a:schemeClr val="accent1"/>
            </a:solidFill>
            <a:ln>
              <a:noFill/>
            </a:ln>
            <a:effectLst/>
            <a:sp3d/>
          </c:spPr>
          <c:invertIfNegative val="0"/>
          <c:dLbls>
            <c:dLbl>
              <c:idx val="0"/>
              <c:layout>
                <c:manualLayout>
                  <c:x val="0.40644192460219131"/>
                  <c:y val="-1.7952699584190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C4-45C2-A310-0324BF58B0A4}"/>
                </c:ext>
              </c:extLst>
            </c:dLbl>
            <c:dLbl>
              <c:idx val="1"/>
              <c:layout>
                <c:manualLayout>
                  <c:x val="0.27081213242963209"/>
                  <c:y val="-1.7958707377357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C4-45C2-A310-0324BF58B0A4}"/>
                </c:ext>
              </c:extLst>
            </c:dLbl>
            <c:dLbl>
              <c:idx val="2"/>
              <c:layout>
                <c:manualLayout>
                  <c:x val="0.19534286975432491"/>
                  <c:y val="-1.7952699584190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C4-45C2-A310-0324BF58B0A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'POR FINALIDAD'!$D$11:$F$11</c:f>
              <c:strCache>
                <c:ptCount val="3"/>
                <c:pt idx="0">
                  <c:v>VIGENTE Q. </c:v>
                </c:pt>
                <c:pt idx="1">
                  <c:v>EJECUTADO Q.</c:v>
                </c:pt>
                <c:pt idx="2">
                  <c:v>POR EJECUTAR Q.</c:v>
                </c:pt>
              </c:strCache>
            </c:strRef>
          </c:cat>
          <c:val>
            <c:numRef>
              <c:f>'POR FINALIDAD'!$D$12:$F$12</c:f>
              <c:numCache>
                <c:formatCode>#,##0.00</c:formatCode>
                <c:ptCount val="3"/>
                <c:pt idx="0">
                  <c:v>10840000</c:v>
                </c:pt>
                <c:pt idx="1">
                  <c:v>6680720.1600000001</c:v>
                </c:pt>
                <c:pt idx="2">
                  <c:v>4159279.84</c:v>
                </c:pt>
              </c:numCache>
            </c:numRef>
          </c:val>
          <c:extLst>
            <c:ext xmlns:c16="http://schemas.microsoft.com/office/drawing/2014/chart" uri="{C3380CC4-5D6E-409C-BE32-E72D297353CC}">
              <c16:uniqueId val="{00000003-F5C4-45C2-A310-0324BF58B0A4}"/>
            </c:ext>
          </c:extLst>
        </c:ser>
        <c:dLbls>
          <c:showLegendKey val="0"/>
          <c:showVal val="0"/>
          <c:showCatName val="0"/>
          <c:showSerName val="0"/>
          <c:showPercent val="0"/>
          <c:showBubbleSize val="0"/>
        </c:dLbls>
        <c:gapWidth val="150"/>
        <c:shape val="box"/>
        <c:axId val="401764584"/>
        <c:axId val="401764192"/>
        <c:axId val="0"/>
      </c:bar3DChart>
      <c:catAx>
        <c:axId val="401764584"/>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0"/>
          <a:lstStyle/>
          <a:p>
            <a:pPr>
              <a:defRPr sz="900" b="0" i="0" u="none" strike="noStrike" kern="1200" cap="none" spc="0" normalizeH="0" baseline="0">
                <a:solidFill>
                  <a:schemeClr val="tx1">
                    <a:lumMod val="65000"/>
                    <a:lumOff val="35000"/>
                  </a:schemeClr>
                </a:solidFill>
                <a:latin typeface="+mn-lt"/>
                <a:ea typeface="+mn-ea"/>
                <a:cs typeface="+mn-cs"/>
              </a:defRPr>
            </a:pPr>
            <a:endParaRPr lang="es-GT"/>
          </a:p>
        </c:txPr>
        <c:crossAx val="401764192"/>
        <c:crosses val="autoZero"/>
        <c:auto val="1"/>
        <c:lblAlgn val="ctr"/>
        <c:lblOffset val="100"/>
        <c:noMultiLvlLbl val="0"/>
      </c:catAx>
      <c:valAx>
        <c:axId val="4017641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12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01764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613563212855273"/>
          <c:y val="5.0925925925925923E-2"/>
          <c:w val="0.72988883270325156"/>
          <c:h val="0.89814814814814814"/>
        </c:manualLayout>
      </c:layout>
      <c:bar3DChart>
        <c:barDir val="bar"/>
        <c:grouping val="clustered"/>
        <c:varyColors val="0"/>
        <c:ser>
          <c:idx val="0"/>
          <c:order val="0"/>
          <c:spPr>
            <a:solidFill>
              <a:schemeClr val="accent1"/>
            </a:solidFill>
            <a:ln>
              <a:noFill/>
            </a:ln>
            <a:effectLst/>
            <a:sp3d/>
          </c:spPr>
          <c:invertIfNegative val="0"/>
          <c:dLbls>
            <c:dLbl>
              <c:idx val="0"/>
              <c:layout>
                <c:manualLayout>
                  <c:x val="2.0387359836901122E-2"/>
                  <c:y val="-9.2592592592593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D9-4B0F-9277-33B7FD61FA4D}"/>
                </c:ext>
              </c:extLst>
            </c:dLbl>
            <c:dLbl>
              <c:idx val="1"/>
              <c:layout>
                <c:manualLayout>
                  <c:x val="1.834862385321093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D9-4B0F-9277-33B7FD61FA4D}"/>
                </c:ext>
              </c:extLst>
            </c:dLbl>
            <c:dLbl>
              <c:idx val="2"/>
              <c:layout>
                <c:manualLayout>
                  <c:x val="1.6309887869520898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D9-4B0F-9277-33B7FD61FA4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'POR FINALIDAD'!$C$11:$E$11</c:f>
              <c:strCache>
                <c:ptCount val="3"/>
                <c:pt idx="0">
                  <c:v>VIGENTE Q. </c:v>
                </c:pt>
                <c:pt idx="1">
                  <c:v>EJECUTADO Q. </c:v>
                </c:pt>
                <c:pt idx="2">
                  <c:v>POR EJECUTAR Q. </c:v>
                </c:pt>
              </c:strCache>
            </c:strRef>
          </c:cat>
          <c:val>
            <c:numRef>
              <c:f>'POR FINALIDAD'!$C$12:$E$12</c:f>
              <c:numCache>
                <c:formatCode>#,##0.00</c:formatCode>
                <c:ptCount val="3"/>
                <c:pt idx="0">
                  <c:v>5000000</c:v>
                </c:pt>
                <c:pt idx="1">
                  <c:v>2973075.22</c:v>
                </c:pt>
                <c:pt idx="2">
                  <c:v>2026924.7799999998</c:v>
                </c:pt>
              </c:numCache>
            </c:numRef>
          </c:val>
          <c:extLst>
            <c:ext xmlns:c16="http://schemas.microsoft.com/office/drawing/2014/chart" uri="{C3380CC4-5D6E-409C-BE32-E72D297353CC}">
              <c16:uniqueId val="{00000003-D1D9-4B0F-9277-33B7FD61FA4D}"/>
            </c:ext>
          </c:extLst>
        </c:ser>
        <c:dLbls>
          <c:showLegendKey val="0"/>
          <c:showVal val="0"/>
          <c:showCatName val="0"/>
          <c:showSerName val="0"/>
          <c:showPercent val="0"/>
          <c:showBubbleSize val="0"/>
        </c:dLbls>
        <c:gapWidth val="150"/>
        <c:shape val="box"/>
        <c:axId val="306175720"/>
        <c:axId val="306179640"/>
        <c:axId val="0"/>
      </c:bar3DChart>
      <c:catAx>
        <c:axId val="306175720"/>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cap="none" spc="0" normalizeH="0" baseline="0">
                <a:solidFill>
                  <a:sysClr val="windowText" lastClr="000000"/>
                </a:solidFill>
                <a:latin typeface="+mn-lt"/>
                <a:ea typeface="+mn-ea"/>
                <a:cs typeface="+mn-cs"/>
              </a:defRPr>
            </a:pPr>
            <a:endParaRPr lang="es-GT"/>
          </a:p>
        </c:txPr>
        <c:crossAx val="306179640"/>
        <c:crosses val="autoZero"/>
        <c:auto val="1"/>
        <c:lblAlgn val="ctr"/>
        <c:lblOffset val="100"/>
        <c:noMultiLvlLbl val="0"/>
      </c:catAx>
      <c:valAx>
        <c:axId val="30617964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12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061757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s-GT"/>
              <a:t>4/09/2023</a:t>
            </a:r>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GT"/>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D9CBF2-6146-4B2B-BB59-4DF4DB420AD9}" type="slidenum">
              <a:rPr lang="es-GT" smtClean="0"/>
              <a:t>‹Nº›</a:t>
            </a:fld>
            <a:endParaRPr lang="es-GT"/>
          </a:p>
        </p:txBody>
      </p:sp>
    </p:spTree>
    <p:extLst>
      <p:ext uri="{BB962C8B-B14F-4D97-AF65-F5344CB8AC3E}">
        <p14:creationId xmlns:p14="http://schemas.microsoft.com/office/powerpoint/2010/main" val="92363882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48424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58012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8087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69449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94059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636111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07966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8576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3023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44046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516310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1130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61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86759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362873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38350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129547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4053207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660348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286566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42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731517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16511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19217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86534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401308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77933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128" name="Google Shape;128;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05903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87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73511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82937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16334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25269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a:t>
            </a:fld>
            <a:endParaRPr lang="es-G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966769" y="265888"/>
            <a:ext cx="10377995" cy="830997"/>
          </a:xfrm>
          <a:prstGeom prst="rect">
            <a:avLst/>
          </a:prstGeom>
          <a:noFill/>
        </p:spPr>
        <p:txBody>
          <a:bodyPr wrap="square" rtlCol="0">
            <a:spAutoFit/>
          </a:bodyPr>
          <a:lstStyle/>
          <a:p>
            <a:pPr lvl="0" algn="ctr"/>
            <a:r>
              <a:rPr lang="es-GT" sz="2400" b="1" dirty="0">
                <a:latin typeface="Arial" panose="020B0604020202020204" pitchFamily="34" charset="0"/>
                <a:cs typeface="Arial" panose="020B0604020202020204" pitchFamily="34" charset="0"/>
              </a:rPr>
              <a:t>EJECUCIÓN PRESUPUESTARIA POR GRUPO DE GASTO AL SEGUNDO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7" name="Gráfico 6">
            <a:extLst>
              <a:ext uri="{FF2B5EF4-FFF2-40B4-BE49-F238E27FC236}">
                <a16:creationId xmlns:a16="http://schemas.microsoft.com/office/drawing/2014/main" id="{B63D2A75-CF77-4502-B938-F1654B385AAC}"/>
              </a:ext>
            </a:extLst>
          </p:cNvPr>
          <p:cNvGraphicFramePr/>
          <p:nvPr>
            <p:extLst>
              <p:ext uri="{D42A27DB-BD31-4B8C-83A1-F6EECF244321}">
                <p14:modId xmlns:p14="http://schemas.microsoft.com/office/powerpoint/2010/main" val="3216272455"/>
              </p:ext>
            </p:extLst>
          </p:nvPr>
        </p:nvGraphicFramePr>
        <p:xfrm>
          <a:off x="2540000" y="2013526"/>
          <a:ext cx="8238836" cy="4350327"/>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 de texto 17"/>
          <p:cNvSpPr txBox="1"/>
          <p:nvPr/>
        </p:nvSpPr>
        <p:spPr>
          <a:xfrm>
            <a:off x="2613252" y="1405193"/>
            <a:ext cx="7085028" cy="392573"/>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Arial" panose="020B0604020202020204" pitchFamily="34" charset="0"/>
              </a:rPr>
              <a:t>Secretaría General de la Presidencia de la República</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b="18914"/>
          <a:stretch/>
        </p:blipFill>
        <p:spPr>
          <a:xfrm>
            <a:off x="1283168" y="1326266"/>
            <a:ext cx="1256832" cy="943000"/>
          </a:xfrm>
          <a:prstGeom prst="rect">
            <a:avLst/>
          </a:prstGeom>
        </p:spPr>
      </p:pic>
      <p:sp>
        <p:nvSpPr>
          <p:cNvPr id="3" name="Marcador de fecha 2"/>
          <p:cNvSpPr>
            <a:spLocks noGrp="1"/>
          </p:cNvSpPr>
          <p:nvPr>
            <p:ph type="dt" idx="10"/>
          </p:nvPr>
        </p:nvSpPr>
        <p:spPr/>
        <p:txBody>
          <a:bodyPr/>
          <a:lstStyle/>
          <a:p>
            <a:endParaRPr lang="es-GT"/>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10</a:t>
            </a:fld>
            <a:endParaRPr lang="es-GT"/>
          </a:p>
        </p:txBody>
      </p:sp>
    </p:spTree>
    <p:extLst>
      <p:ext uri="{BB962C8B-B14F-4D97-AF65-F5344CB8AC3E}">
        <p14:creationId xmlns:p14="http://schemas.microsoft.com/office/powerpoint/2010/main" val="27295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966769" y="265888"/>
            <a:ext cx="10377995" cy="830997"/>
          </a:xfrm>
          <a:prstGeom prst="rect">
            <a:avLst/>
          </a:prstGeom>
          <a:noFill/>
        </p:spPr>
        <p:txBody>
          <a:bodyPr wrap="square" rtlCol="0">
            <a:spAutoFit/>
          </a:bodyPr>
          <a:lstStyle/>
          <a:p>
            <a:pPr lvl="0" algn="ctr"/>
            <a:r>
              <a:rPr lang="es-GT" sz="2400" b="1" dirty="0">
                <a:latin typeface="Arial" panose="020B0604020202020204" pitchFamily="34" charset="0"/>
                <a:cs typeface="Arial" panose="020B0604020202020204" pitchFamily="34" charset="0"/>
              </a:rPr>
              <a:t>EJECUCIÓN PRESUPUESTARIA POR GRUPO DE GASTO AL SEGUNDO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278" y="864389"/>
            <a:ext cx="1388289" cy="127138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2655" y="1124012"/>
            <a:ext cx="2336521" cy="1104489"/>
          </a:xfrm>
          <a:prstGeom prst="rect">
            <a:avLst/>
          </a:prstGeom>
        </p:spPr>
      </p:pic>
      <p:graphicFrame>
        <p:nvGraphicFramePr>
          <p:cNvPr id="6" name="Gráfico 5">
            <a:extLst>
              <a:ext uri="{FF2B5EF4-FFF2-40B4-BE49-F238E27FC236}">
                <a16:creationId xmlns:a16="http://schemas.microsoft.com/office/drawing/2014/main" id="{2CD47D5A-D585-4C2C-8422-859E3242F5F5}"/>
              </a:ext>
            </a:extLst>
          </p:cNvPr>
          <p:cNvGraphicFramePr/>
          <p:nvPr>
            <p:extLst>
              <p:ext uri="{D42A27DB-BD31-4B8C-83A1-F6EECF244321}">
                <p14:modId xmlns:p14="http://schemas.microsoft.com/office/powerpoint/2010/main" val="2040794709"/>
              </p:ext>
            </p:extLst>
          </p:nvPr>
        </p:nvGraphicFramePr>
        <p:xfrm>
          <a:off x="387654" y="2473124"/>
          <a:ext cx="5486674" cy="4173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DF33A3FD-E6BA-40B3-86EE-998638D01AEF}"/>
              </a:ext>
            </a:extLst>
          </p:cNvPr>
          <p:cNvGraphicFramePr/>
          <p:nvPr>
            <p:extLst>
              <p:ext uri="{D42A27DB-BD31-4B8C-83A1-F6EECF244321}">
                <p14:modId xmlns:p14="http://schemas.microsoft.com/office/powerpoint/2010/main" val="1817183861"/>
              </p:ext>
            </p:extLst>
          </p:nvPr>
        </p:nvGraphicFramePr>
        <p:xfrm>
          <a:off x="6373092" y="2473124"/>
          <a:ext cx="5592840" cy="4140112"/>
        </p:xfrm>
        <a:graphic>
          <a:graphicData uri="http://schemas.openxmlformats.org/drawingml/2006/chart">
            <c:chart xmlns:c="http://schemas.openxmlformats.org/drawingml/2006/chart" xmlns:r="http://schemas.openxmlformats.org/officeDocument/2006/relationships" r:id="rId6"/>
          </a:graphicData>
        </a:graphic>
      </p:graphicFrame>
      <p:sp>
        <p:nvSpPr>
          <p:cNvPr id="9" name="Cuadro de texto 17"/>
          <p:cNvSpPr txBox="1"/>
          <p:nvPr/>
        </p:nvSpPr>
        <p:spPr>
          <a:xfrm>
            <a:off x="387653" y="2135772"/>
            <a:ext cx="5486673" cy="337352"/>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Contra la Corrupción</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Cuadro de texto 120"/>
          <p:cNvSpPr txBox="1"/>
          <p:nvPr/>
        </p:nvSpPr>
        <p:spPr>
          <a:xfrm>
            <a:off x="6373092" y="2135770"/>
            <a:ext cx="5703422" cy="337354"/>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de Asuntos Municipales</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11</a:t>
            </a:fld>
            <a:endParaRPr lang="es-GT"/>
          </a:p>
        </p:txBody>
      </p:sp>
    </p:spTree>
    <p:extLst>
      <p:ext uri="{BB962C8B-B14F-4D97-AF65-F5344CB8AC3E}">
        <p14:creationId xmlns:p14="http://schemas.microsoft.com/office/powerpoint/2010/main" val="3302119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lgn="ctr"/>
            <a:r>
              <a:rPr lang="es-GT" sz="2600" b="1" dirty="0">
                <a:latin typeface="Arial" panose="020B0604020202020204" pitchFamily="34" charset="0"/>
                <a:cs typeface="Arial" panose="020B0604020202020204" pitchFamily="34" charset="0"/>
              </a:rPr>
              <a:t>¿CUÁL ES LA IMPORTANCIA DEL PAGO DE SERVIDORES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9113240-27C0-863D-852C-585C6CC40BD8}"/>
              </a:ext>
            </a:extLst>
          </p:cNvPr>
          <p:cNvSpPr txBox="1"/>
          <p:nvPr/>
        </p:nvSpPr>
        <p:spPr>
          <a:xfrm>
            <a:off x="902937" y="1956555"/>
            <a:ext cx="10531396" cy="4154984"/>
          </a:xfrm>
          <a:prstGeom prst="rect">
            <a:avLst/>
          </a:prstGeom>
          <a:noFill/>
        </p:spPr>
        <p:txBody>
          <a:bodyPr wrap="square" rtlCol="0">
            <a:spAutoFit/>
          </a:bodyPr>
          <a:lstStyle/>
          <a:p>
            <a:pPr algn="just">
              <a:lnSpc>
                <a:spcPct val="150000"/>
              </a:lnSpc>
            </a:pPr>
            <a:r>
              <a:rPr lang="es-GT" sz="1600" dirty="0">
                <a:solidFill>
                  <a:schemeClr val="tx1"/>
                </a:solidFill>
                <a:latin typeface="Arial" panose="020B0604020202020204" pitchFamily="34" charset="0"/>
                <a:cs typeface="Arial" panose="020B0604020202020204" pitchFamily="34" charset="0"/>
              </a:rPr>
              <a:t>Las erogaciones que se realizan para el pago de los servidores públicos, son de suma importancia, debido a que el </a:t>
            </a:r>
            <a:r>
              <a:rPr lang="es-MX" sz="1600" dirty="0">
                <a:solidFill>
                  <a:schemeClr val="tx1"/>
                </a:solidFill>
                <a:latin typeface="Arial" panose="020B0604020202020204" pitchFamily="34" charset="0"/>
                <a:cs typeface="Arial" panose="020B0604020202020204" pitchFamily="34" charset="0"/>
              </a:rPr>
              <a:t>trabajo que desempeñan permite cumplir con las funciones que le corresponden, de conformidad con la Ley del Organismo Ejecutivo, Decreto Número 114-97 del Congreso de la República de Guatemala y el Reglamento Orgánico Interno de la Secretaría General de la Presidencia de la República, Acuerdo Gubernativo Número 80-2020.</a:t>
            </a:r>
          </a:p>
          <a:p>
            <a:pPr algn="just">
              <a:lnSpc>
                <a:spcPct val="150000"/>
              </a:lnSpc>
            </a:pPr>
            <a:endParaRPr lang="es-MX" sz="1600" dirty="0">
              <a:solidFill>
                <a:schemeClr val="tx1"/>
              </a:solidFill>
              <a:latin typeface="Arial" panose="020B0604020202020204" pitchFamily="34" charset="0"/>
              <a:cs typeface="Arial" panose="020B0604020202020204" pitchFamily="34" charset="0"/>
            </a:endParaRPr>
          </a:p>
          <a:p>
            <a:pPr algn="just">
              <a:lnSpc>
                <a:spcPct val="150000"/>
              </a:lnSpc>
            </a:pPr>
            <a:r>
              <a:rPr lang="es-MX" sz="1600" dirty="0">
                <a:solidFill>
                  <a:schemeClr val="tx1"/>
                </a:solidFill>
                <a:latin typeface="Arial" panose="020B0604020202020204" pitchFamily="34" charset="0"/>
                <a:cs typeface="Arial" panose="020B0604020202020204" pitchFamily="34" charset="0"/>
              </a:rPr>
              <a:t>La función principal de la Secretaría General de la Presidencia de la República, es velar para que los asuntos de Gobierno del Despacho del Presidente de la República, se tramiten en observancia del ordenamiento jurídico con eficiencia, eficacia y probidad dentro del ámbito de su competencia, por lo que el recurso humano reviste vital importancia para el funcionamiento de la misma, brindando certeza jurídica y administrativa de carácter constante e inmediato al Presidente de la República.</a:t>
            </a:r>
            <a:endParaRPr lang="es-GT" sz="1600" dirty="0">
              <a:solidFill>
                <a:schemeClr val="tx1"/>
              </a:solidFill>
              <a:latin typeface="Arial" panose="020B060402020202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12</a:t>
            </a:fld>
            <a:endParaRPr lang="es-GT"/>
          </a:p>
        </p:txBody>
      </p:sp>
    </p:spTree>
    <p:extLst>
      <p:ext uri="{BB962C8B-B14F-4D97-AF65-F5344CB8AC3E}">
        <p14:creationId xmlns:p14="http://schemas.microsoft.com/office/powerpoint/2010/main" val="274035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lgn="ctr"/>
            <a:r>
              <a:rPr lang="es-GT" sz="2600" b="1" dirty="0">
                <a:latin typeface="Arial" panose="020B0604020202020204" pitchFamily="34" charset="0"/>
                <a:cs typeface="Arial" panose="020B0604020202020204" pitchFamily="34" charset="0"/>
              </a:rPr>
              <a:t>PAGO DE SALARIOS A SERVIDORES PÚBLICOS AL SEGUNDO CUATRIMESTRE</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53D14D2C-E81F-F02E-5EB9-BF272BEC3EC6}"/>
              </a:ext>
            </a:extLst>
          </p:cNvPr>
          <p:cNvSpPr txBox="1">
            <a:spLocks/>
          </p:cNvSpPr>
          <p:nvPr/>
        </p:nvSpPr>
        <p:spPr>
          <a:xfrm>
            <a:off x="601306" y="1969187"/>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chemeClr val="accent5">
                    <a:lumMod val="75000"/>
                  </a:schemeClr>
                </a:solidFill>
                <a:latin typeface="Arial" panose="020B0604020202020204" pitchFamily="34" charset="0"/>
                <a:cs typeface="Arial" panose="020B0604020202020204" pitchFamily="34" charset="0"/>
              </a:rPr>
              <a:t>Q. 21,850,648.00</a:t>
            </a: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Segundo Cuatrimestre 2023</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chemeClr val="accent5">
                    <a:lumMod val="75000"/>
                  </a:schemeClr>
                </a:solidFill>
                <a:latin typeface="Arial" panose="020B0604020202020204" pitchFamily="34" charset="0"/>
                <a:cs typeface="Arial" panose="020B0604020202020204" pitchFamily="34" charset="0"/>
              </a:rPr>
              <a:t>Q. 14,363,669.49</a:t>
            </a: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el pago de servidores públicos</a:t>
            </a:r>
          </a:p>
          <a:p>
            <a:pPr marL="0" lvl="1" algn="just">
              <a:lnSpc>
                <a:spcPct val="150000"/>
              </a:lnSpc>
              <a:spcBef>
                <a:spcPct val="0"/>
              </a:spcBef>
            </a:pPr>
            <a:r>
              <a:rPr lang="es-GT" sz="4500" b="1" dirty="0">
                <a:solidFill>
                  <a:schemeClr val="accent5">
                    <a:lumMod val="75000"/>
                  </a:schemeClr>
                </a:solidFill>
                <a:latin typeface="Arial" panose="020B0604020202020204" pitchFamily="34" charset="0"/>
                <a:cs typeface="Arial" panose="020B0604020202020204" pitchFamily="34" charset="0"/>
              </a:rPr>
              <a:t>Q.   7,486,978.51</a:t>
            </a:r>
          </a:p>
        </p:txBody>
      </p:sp>
      <p:sp>
        <p:nvSpPr>
          <p:cNvPr id="8" name="Título 1">
            <a:extLst>
              <a:ext uri="{FF2B5EF4-FFF2-40B4-BE49-F238E27FC236}">
                <a16:creationId xmlns:a16="http://schemas.microsoft.com/office/drawing/2014/main" id="{F88C390D-38B0-EAF3-260C-0D0B6821A691}"/>
              </a:ext>
            </a:extLst>
          </p:cNvPr>
          <p:cNvSpPr txBox="1">
            <a:spLocks/>
          </p:cNvSpPr>
          <p:nvPr/>
        </p:nvSpPr>
        <p:spPr>
          <a:xfrm>
            <a:off x="8281949" y="2928751"/>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chemeClr val="accent5">
                    <a:lumMod val="75000"/>
                  </a:schemeClr>
                </a:solidFill>
                <a:latin typeface="Arial" panose="020B0604020202020204" pitchFamily="34" charset="0"/>
                <a:cs typeface="Arial" panose="020B0604020202020204" pitchFamily="34" charset="0"/>
              </a:rPr>
              <a:t>90.44%</a:t>
            </a:r>
            <a:r>
              <a:rPr lang="es-GT" sz="2200" b="0" dirty="0">
                <a:solidFill>
                  <a:schemeClr val="accent5">
                    <a:lumMod val="75000"/>
                  </a:schemeClr>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La Secretaría.</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1" name="Cuadro de texto 17"/>
          <p:cNvSpPr txBox="1"/>
          <p:nvPr/>
        </p:nvSpPr>
        <p:spPr>
          <a:xfrm>
            <a:off x="2437761" y="1684788"/>
            <a:ext cx="7085028" cy="392573"/>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Arial" panose="020B0604020202020204" pitchFamily="34" charset="0"/>
              </a:rPr>
              <a:t>Secretaría General de la Presidencia de la República</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13</a:t>
            </a:fld>
            <a:endParaRPr lang="es-GT"/>
          </a:p>
        </p:txBody>
      </p:sp>
    </p:spTree>
    <p:extLst>
      <p:ext uri="{BB962C8B-B14F-4D97-AF65-F5344CB8AC3E}">
        <p14:creationId xmlns:p14="http://schemas.microsoft.com/office/powerpoint/2010/main" val="22648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98245" y="364289"/>
            <a:ext cx="9685537" cy="892552"/>
          </a:xfrm>
          <a:prstGeom prst="rect">
            <a:avLst/>
          </a:prstGeom>
          <a:noFill/>
        </p:spPr>
        <p:txBody>
          <a:bodyPr wrap="square" rtlCol="0">
            <a:spAutoFit/>
          </a:bodyPr>
          <a:lstStyle/>
          <a:p>
            <a:pPr lvl="0" algn="ctr"/>
            <a:r>
              <a:rPr lang="es-GT" sz="2600" b="1" dirty="0">
                <a:latin typeface="Arial" panose="020B0604020202020204" pitchFamily="34" charset="0"/>
                <a:cs typeface="Arial" panose="020B0604020202020204" pitchFamily="34" charset="0"/>
              </a:rPr>
              <a:t>PAGO DE SALARIOS A SERVIDORES PÚBLICOS AL SEGUNDO CUATRIMESTRE</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E40743F2-234A-4544-BBAC-8877FB423F76}"/>
              </a:ext>
            </a:extLst>
          </p:cNvPr>
          <p:cNvSpPr txBox="1">
            <a:spLocks/>
          </p:cNvSpPr>
          <p:nvPr/>
        </p:nvSpPr>
        <p:spPr>
          <a:xfrm>
            <a:off x="7778435" y="1603188"/>
            <a:ext cx="3327219" cy="21465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latin typeface="Arial" panose="020B0604020202020204" pitchFamily="34" charset="0"/>
                <a:cs typeface="Arial" panose="020B0604020202020204" pitchFamily="34" charset="0"/>
              </a:rPr>
              <a:t/>
            </a:r>
            <a:br>
              <a:rPr lang="es-GT" sz="1800" b="0" dirty="0">
                <a:latin typeface="Arial" panose="020B0604020202020204" pitchFamily="34" charset="0"/>
                <a:cs typeface="Arial" panose="020B0604020202020204" pitchFamily="34" charset="0"/>
              </a:rPr>
            </a:br>
            <a:r>
              <a:rPr lang="es-GT" sz="1800" b="0" dirty="0">
                <a:latin typeface="Arial" panose="020B0604020202020204" pitchFamily="34" charset="0"/>
                <a:cs typeface="Arial" panose="020B0604020202020204" pitchFamily="34" charset="0"/>
              </a:rPr>
              <a:t>Para la </a:t>
            </a:r>
            <a:r>
              <a:rPr lang="es-GT"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 </a:t>
            </a:r>
            <a:r>
              <a:rPr lang="es-GT" sz="1900" b="0" dirty="0">
                <a:solidFill>
                  <a:schemeClr val="tx1"/>
                </a:solidFill>
                <a:latin typeface="Arial" panose="020B0604020202020204" pitchFamily="34" charset="0"/>
                <a:cs typeface="Arial" panose="020B0604020202020204" pitchFamily="34" charset="0"/>
              </a:rPr>
              <a:t>este rubro constituye el </a:t>
            </a:r>
            <a:r>
              <a:rPr lang="es-GT" sz="1900" dirty="0">
                <a:solidFill>
                  <a:schemeClr val="accent5">
                    <a:lumMod val="75000"/>
                  </a:schemeClr>
                </a:solidFill>
                <a:latin typeface="Arial" panose="020B0604020202020204" pitchFamily="34" charset="0"/>
                <a:cs typeface="Arial" panose="020B0604020202020204" pitchFamily="34" charset="0"/>
              </a:rPr>
              <a:t>90.62</a:t>
            </a:r>
            <a:r>
              <a:rPr lang="es-GT" sz="1800" dirty="0">
                <a:solidFill>
                  <a:schemeClr val="accent5">
                    <a:lumMod val="75000"/>
                  </a:schemeClr>
                </a:solidFill>
                <a:latin typeface="Arial" panose="020B0604020202020204" pitchFamily="34" charset="0"/>
                <a:cs typeface="Arial" panose="020B0604020202020204" pitchFamily="34" charset="0"/>
              </a:rPr>
              <a:t>%</a:t>
            </a:r>
            <a:r>
              <a:rPr lang="es-GT" sz="1900" b="0" dirty="0">
                <a:solidFill>
                  <a:schemeClr val="tx1"/>
                </a:solidFill>
                <a:latin typeface="Arial" panose="020B0604020202020204" pitchFamily="34" charset="0"/>
                <a:cs typeface="Arial" panose="020B0604020202020204" pitchFamily="34" charset="0"/>
              </a:rPr>
              <a:t> </a:t>
            </a:r>
            <a:r>
              <a:rPr lang="es-GT" sz="1800" b="0" dirty="0">
                <a:solidFill>
                  <a:schemeClr val="tx1"/>
                </a:solidFill>
                <a:latin typeface="Arial" panose="020B0604020202020204" pitchFamily="34" charset="0"/>
                <a:cs typeface="Arial" panose="020B0604020202020204" pitchFamily="34" charset="0"/>
              </a:rPr>
              <a:t>del total de su presupuesto.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10" name="Grupo 9"/>
          <p:cNvGrpSpPr/>
          <p:nvPr/>
        </p:nvGrpSpPr>
        <p:grpSpPr>
          <a:xfrm>
            <a:off x="1580317" y="1551931"/>
            <a:ext cx="5747350" cy="2500033"/>
            <a:chOff x="4781146" y="1754979"/>
            <a:chExt cx="5792258" cy="2607248"/>
          </a:xfrm>
        </p:grpSpPr>
        <p:sp>
          <p:nvSpPr>
            <p:cNvPr id="13" name="Título 1">
              <a:extLst>
                <a:ext uri="{FF2B5EF4-FFF2-40B4-BE49-F238E27FC236}">
                  <a16:creationId xmlns:a16="http://schemas.microsoft.com/office/drawing/2014/main" id="{E40743F2-234A-4544-BBAC-8877FB423F76}"/>
                </a:ext>
              </a:extLst>
            </p:cNvPr>
            <p:cNvSpPr txBox="1">
              <a:spLocks/>
            </p:cNvSpPr>
            <p:nvPr/>
          </p:nvSpPr>
          <p:spPr>
            <a:xfrm>
              <a:off x="4781146" y="2071020"/>
              <a:ext cx="5792258" cy="22912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9,823,650.00</a:t>
              </a:r>
            </a:p>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utilizado al </a:t>
              </a:r>
              <a:r>
                <a:rPr lang="es-GT" sz="1100" u="sng" dirty="0">
                  <a:solidFill>
                    <a:schemeClr val="tx1"/>
                  </a:solidFill>
                  <a:latin typeface="Arial" panose="020B0604020202020204" pitchFamily="34" charset="0"/>
                  <a:cs typeface="Arial" panose="020B0604020202020204" pitchFamily="34" charset="0"/>
                </a:rPr>
                <a:t>Segundo Cuatrimestre 2023</a:t>
              </a:r>
              <a:r>
                <a:rPr lang="es-GT" sz="1100" dirty="0">
                  <a:solidFill>
                    <a:schemeClr val="tx1"/>
                  </a:solidFill>
                  <a:latin typeface="Arial" panose="020B0604020202020204" pitchFamily="34" charset="0"/>
                  <a:cs typeface="Arial" panose="020B0604020202020204" pitchFamily="34" charset="0"/>
                </a:rPr>
                <a:t> </a:t>
              </a:r>
              <a:r>
                <a:rPr lang="es-GT" sz="11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6,066,402.83</a:t>
              </a:r>
            </a:p>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3,757,247.17</a:t>
              </a:r>
            </a:p>
            <a:p>
              <a:pPr algn="just">
                <a:lnSpc>
                  <a:spcPct val="150000"/>
                </a:lnSpc>
              </a:pPr>
              <a:endParaRPr lang="es-GT" sz="900" b="0" dirty="0">
                <a:solidFill>
                  <a:schemeClr val="accent1">
                    <a:lumMod val="50000"/>
                  </a:schemeClr>
                </a:solidFill>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67D0DB10-AE31-47D2-A485-453D2186D26D}"/>
                </a:ext>
              </a:extLst>
            </p:cNvPr>
            <p:cNvSpPr txBox="1">
              <a:spLocks/>
            </p:cNvSpPr>
            <p:nvPr/>
          </p:nvSpPr>
          <p:spPr>
            <a:xfrm>
              <a:off x="4781146" y="1754979"/>
              <a:ext cx="5792258" cy="321798"/>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p>
          </p:txBody>
        </p:sp>
      </p:grpSp>
      <p:grpSp>
        <p:nvGrpSpPr>
          <p:cNvPr id="15" name="Grupo 14"/>
          <p:cNvGrpSpPr/>
          <p:nvPr/>
        </p:nvGrpSpPr>
        <p:grpSpPr>
          <a:xfrm>
            <a:off x="1580317" y="4096063"/>
            <a:ext cx="5810186" cy="2688406"/>
            <a:chOff x="904718" y="3660197"/>
            <a:chExt cx="5810186" cy="2688406"/>
          </a:xfrm>
        </p:grpSpPr>
        <p:sp>
          <p:nvSpPr>
            <p:cNvPr id="16" name="Título 1">
              <a:extLst>
                <a:ext uri="{FF2B5EF4-FFF2-40B4-BE49-F238E27FC236}">
                  <a16:creationId xmlns:a16="http://schemas.microsoft.com/office/drawing/2014/main" id="{67D0DB10-AE31-47D2-A485-453D2186D26D}"/>
                </a:ext>
              </a:extLst>
            </p:cNvPr>
            <p:cNvSpPr txBox="1">
              <a:spLocks/>
            </p:cNvSpPr>
            <p:nvPr/>
          </p:nvSpPr>
          <p:spPr>
            <a:xfrm>
              <a:off x="922646" y="3660197"/>
              <a:ext cx="5792258" cy="321798"/>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p>
          </p:txBody>
        </p:sp>
        <p:sp>
          <p:nvSpPr>
            <p:cNvPr id="17" name="Título 1">
              <a:extLst>
                <a:ext uri="{FF2B5EF4-FFF2-40B4-BE49-F238E27FC236}">
                  <a16:creationId xmlns:a16="http://schemas.microsoft.com/office/drawing/2014/main" id="{E40743F2-234A-4544-BBAC-8877FB423F76}"/>
                </a:ext>
              </a:extLst>
            </p:cNvPr>
            <p:cNvSpPr txBox="1">
              <a:spLocks/>
            </p:cNvSpPr>
            <p:nvPr/>
          </p:nvSpPr>
          <p:spPr>
            <a:xfrm>
              <a:off x="904718" y="3660197"/>
              <a:ext cx="5792258" cy="268840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3,688,250.00</a:t>
              </a:r>
            </a:p>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utilizado al </a:t>
              </a:r>
              <a:r>
                <a:rPr lang="es-GT" sz="1100" u="sng" dirty="0" err="1">
                  <a:solidFill>
                    <a:schemeClr val="tx1"/>
                  </a:solidFill>
                  <a:latin typeface="Arial" panose="020B0604020202020204" pitchFamily="34" charset="0"/>
                  <a:cs typeface="Arial" panose="020B0604020202020204" pitchFamily="34" charset="0"/>
                </a:rPr>
                <a:t>SegundoCuatrimestre</a:t>
              </a:r>
              <a:r>
                <a:rPr lang="es-GT" sz="1100" u="sng" dirty="0">
                  <a:solidFill>
                    <a:schemeClr val="tx1"/>
                  </a:solidFill>
                  <a:latin typeface="Arial" panose="020B0604020202020204" pitchFamily="34" charset="0"/>
                  <a:cs typeface="Arial" panose="020B0604020202020204" pitchFamily="34" charset="0"/>
                </a:rPr>
                <a:t> 2023</a:t>
              </a:r>
              <a:r>
                <a:rPr lang="es-GT" sz="1100" dirty="0">
                  <a:solidFill>
                    <a:schemeClr val="tx1"/>
                  </a:solidFill>
                  <a:latin typeface="Arial" panose="020B0604020202020204" pitchFamily="34" charset="0"/>
                  <a:cs typeface="Arial" panose="020B0604020202020204" pitchFamily="34" charset="0"/>
                </a:rPr>
                <a:t> </a:t>
              </a:r>
              <a:r>
                <a:rPr lang="es-GT" sz="11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2,336,722.59</a:t>
              </a:r>
            </a:p>
            <a:p>
              <a:pPr marL="0" lvl="1" algn="just">
                <a:lnSpc>
                  <a:spcPct val="150000"/>
                </a:lnSpc>
                <a:spcBef>
                  <a:spcPct val="0"/>
                </a:spcBef>
              </a:pPr>
              <a:r>
                <a:rPr lang="es-GT" sz="11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1,351,527.41</a:t>
              </a:r>
            </a:p>
            <a:p>
              <a:pPr algn="just">
                <a:lnSpc>
                  <a:spcPct val="150000"/>
                </a:lnSpc>
              </a:pPr>
              <a:endParaRPr lang="es-GT" sz="900" b="0" dirty="0">
                <a:solidFill>
                  <a:schemeClr val="accent1">
                    <a:lumMod val="50000"/>
                  </a:schemeClr>
                </a:solidFill>
                <a:latin typeface="Arial" panose="020B0604020202020204" pitchFamily="34" charset="0"/>
                <a:cs typeface="Arial" panose="020B0604020202020204" pitchFamily="34" charset="0"/>
              </a:endParaRPr>
            </a:p>
          </p:txBody>
        </p:sp>
      </p:grpSp>
      <p:sp>
        <p:nvSpPr>
          <p:cNvPr id="18" name="Título 1">
            <a:extLst>
              <a:ext uri="{FF2B5EF4-FFF2-40B4-BE49-F238E27FC236}">
                <a16:creationId xmlns:a16="http://schemas.microsoft.com/office/drawing/2014/main" id="{E40743F2-234A-4544-BBAC-8877FB423F76}"/>
              </a:ext>
            </a:extLst>
          </p:cNvPr>
          <p:cNvSpPr txBox="1">
            <a:spLocks/>
          </p:cNvSpPr>
          <p:nvPr/>
        </p:nvSpPr>
        <p:spPr>
          <a:xfrm>
            <a:off x="7778435" y="4233868"/>
            <a:ext cx="3327219" cy="217381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800" b="0" dirty="0">
                <a:latin typeface="Arial" panose="020B0604020202020204" pitchFamily="34" charset="0"/>
                <a:cs typeface="Arial" panose="020B0604020202020204" pitchFamily="34" charset="0"/>
              </a:rPr>
              <a:t/>
            </a:r>
            <a:br>
              <a:rPr lang="es-GT" sz="1800" b="0" dirty="0">
                <a:latin typeface="Arial" panose="020B0604020202020204" pitchFamily="34" charset="0"/>
                <a:cs typeface="Arial" panose="020B0604020202020204" pitchFamily="34" charset="0"/>
              </a:rPr>
            </a:br>
            <a:r>
              <a:rPr lang="es-GT" sz="1800" b="0" dirty="0">
                <a:latin typeface="Arial" panose="020B0604020202020204" pitchFamily="34" charset="0"/>
                <a:cs typeface="Arial" panose="020B0604020202020204" pitchFamily="34" charset="0"/>
              </a:rPr>
              <a:t>Para la </a:t>
            </a:r>
            <a:r>
              <a:rPr lang="es-GT"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 </a:t>
            </a:r>
            <a:r>
              <a:rPr lang="es-GT" sz="1900" b="0" dirty="0">
                <a:solidFill>
                  <a:schemeClr val="tx1"/>
                </a:solidFill>
                <a:latin typeface="Arial" panose="020B0604020202020204" pitchFamily="34" charset="0"/>
                <a:cs typeface="Arial" panose="020B0604020202020204" pitchFamily="34" charset="0"/>
              </a:rPr>
              <a:t>este rubro constituye el </a:t>
            </a:r>
            <a:r>
              <a:rPr lang="es-GT" sz="1900" dirty="0">
                <a:solidFill>
                  <a:schemeClr val="accent5">
                    <a:lumMod val="75000"/>
                  </a:schemeClr>
                </a:solidFill>
                <a:latin typeface="Arial" panose="020B0604020202020204" pitchFamily="34" charset="0"/>
                <a:cs typeface="Arial" panose="020B0604020202020204" pitchFamily="34" charset="0"/>
              </a:rPr>
              <a:t>73.76</a:t>
            </a:r>
            <a:r>
              <a:rPr lang="es-GT" sz="1800" dirty="0">
                <a:solidFill>
                  <a:schemeClr val="accent5">
                    <a:lumMod val="75000"/>
                  </a:schemeClr>
                </a:solidFill>
                <a:latin typeface="Arial" panose="020B0604020202020204" pitchFamily="34" charset="0"/>
                <a:cs typeface="Arial" panose="020B0604020202020204" pitchFamily="34" charset="0"/>
              </a:rPr>
              <a:t>%</a:t>
            </a:r>
            <a:r>
              <a:rPr lang="es-GT" sz="1800" dirty="0">
                <a:solidFill>
                  <a:srgbClr val="FF0000"/>
                </a:solidFill>
                <a:latin typeface="Arial" panose="020B0604020202020204" pitchFamily="34" charset="0"/>
                <a:cs typeface="Arial" panose="020B0604020202020204" pitchFamily="34" charset="0"/>
              </a:rPr>
              <a:t> </a:t>
            </a:r>
            <a:r>
              <a:rPr lang="es-GT" sz="1800" b="0" dirty="0">
                <a:solidFill>
                  <a:schemeClr val="tx1"/>
                </a:solidFill>
                <a:latin typeface="Arial" panose="020B0604020202020204" pitchFamily="34" charset="0"/>
                <a:cs typeface="Arial" panose="020B0604020202020204" pitchFamily="34" charset="0"/>
              </a:rPr>
              <a:t>del total de su presupuesto.</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14</a:t>
            </a:fld>
            <a:endParaRPr lang="es-GT"/>
          </a:p>
        </p:txBody>
      </p:sp>
    </p:spTree>
    <p:extLst>
      <p:ext uri="{BB962C8B-B14F-4D97-AF65-F5344CB8AC3E}">
        <p14:creationId xmlns:p14="http://schemas.microsoft.com/office/powerpoint/2010/main" val="370686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892552"/>
          </a:xfrm>
          <a:prstGeom prst="rect">
            <a:avLst/>
          </a:prstGeom>
          <a:noFill/>
        </p:spPr>
        <p:txBody>
          <a:bodyPr wrap="square" rtlCol="0">
            <a:spAutoFit/>
          </a:bodyPr>
          <a:lstStyle/>
          <a:p>
            <a:pPr lvl="0" algn="ctr"/>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INVIERTE LA </a:t>
            </a:r>
            <a:r>
              <a:rPr lang="es-MX" sz="2600" b="1" dirty="0">
                <a:latin typeface="Arial" panose="020B0604020202020204" pitchFamily="34" charset="0"/>
                <a:cs typeface="Arial" panose="020B0604020202020204" pitchFamily="34" charset="0"/>
              </a:rPr>
              <a:t>SECRETARÍA GENERAL DE LA PRESIDENCIA DE LA REPÚBLICA?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ACDD41ED-9971-F958-9E98-FF1C88AF5874}"/>
              </a:ext>
            </a:extLst>
          </p:cNvPr>
          <p:cNvSpPr txBox="1">
            <a:spLocks/>
          </p:cNvSpPr>
          <p:nvPr/>
        </p:nvSpPr>
        <p:spPr>
          <a:xfrm>
            <a:off x="628198" y="857394"/>
            <a:ext cx="7406641" cy="542530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MX" sz="2000" b="0" dirty="0">
                <a:solidFill>
                  <a:schemeClr val="tx1"/>
                </a:solidFill>
                <a:latin typeface="Arial" panose="020B0604020202020204" pitchFamily="34" charset="0"/>
                <a:cs typeface="Arial" panose="020B0604020202020204" pitchFamily="34" charset="0"/>
              </a:rPr>
              <a:t>El presupuesto de Inversión vigente de la Secretaría General de la Presidencia de la República, se encuentra principalmente en los renglones de gasto 325 Equipo de Transporte (</a:t>
            </a:r>
            <a:r>
              <a:rPr lang="es-MX" sz="2000" b="0" dirty="0" err="1">
                <a:solidFill>
                  <a:schemeClr val="tx1"/>
                </a:solidFill>
                <a:latin typeface="Arial" panose="020B0604020202020204" pitchFamily="34" charset="0"/>
                <a:cs typeface="Arial" panose="020B0604020202020204" pitchFamily="34" charset="0"/>
              </a:rPr>
              <a:t>motocilceta</a:t>
            </a:r>
            <a:r>
              <a:rPr lang="es-MX" sz="2000" b="0" dirty="0">
                <a:solidFill>
                  <a:schemeClr val="tx1"/>
                </a:solidFill>
                <a:latin typeface="Arial" panose="020B0604020202020204" pitchFamily="34" charset="0"/>
                <a:cs typeface="Arial" panose="020B0604020202020204" pitchFamily="34" charset="0"/>
              </a:rPr>
              <a:t>); 326 Equipo para comunicaciones y 329 Otras maquinarias y equipos.</a:t>
            </a:r>
            <a:endParaRPr lang="es-GT" sz="2000" b="0" dirty="0">
              <a:solidFill>
                <a:schemeClr val="tx1"/>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9E3C291B-4CC9-7D5A-E699-C971546E2A1F}"/>
              </a:ext>
            </a:extLst>
          </p:cNvPr>
          <p:cNvSpPr txBox="1">
            <a:spLocks/>
          </p:cNvSpPr>
          <p:nvPr/>
        </p:nvSpPr>
        <p:spPr>
          <a:xfrm>
            <a:off x="8323655" y="2042976"/>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MX" sz="2000" b="0" dirty="0">
                <a:solidFill>
                  <a:schemeClr val="tx1"/>
                </a:solidFill>
                <a:latin typeface="Arial" panose="020B0604020202020204" pitchFamily="34" charset="0"/>
                <a:cs typeface="Arial" panose="020B0604020202020204" pitchFamily="34" charset="0"/>
              </a:rPr>
              <a:t>La inversión se divide principalmente en la adquisición de </a:t>
            </a:r>
            <a:r>
              <a:rPr lang="es-MX" sz="2000" b="0" dirty="0">
                <a:solidFill>
                  <a:schemeClr val="accent5">
                    <a:lumMod val="75000"/>
                  </a:schemeClr>
                </a:solidFill>
                <a:latin typeface="Arial" panose="020B0604020202020204" pitchFamily="34" charset="0"/>
                <a:cs typeface="Arial" panose="020B0604020202020204" pitchFamily="34" charset="0"/>
              </a:rPr>
              <a:t>Equipo de Transporte, Equipo para Comunicaciones y otros equipo</a:t>
            </a:r>
            <a:endParaRPr lang="es-GT" sz="2200" b="0" dirty="0">
              <a:solidFill>
                <a:schemeClr val="accent5">
                  <a:lumMod val="75000"/>
                </a:schemeClr>
              </a:solidFill>
              <a:latin typeface="Arial" panose="020B060402020202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15</a:t>
            </a:fld>
            <a:endParaRPr lang="es-GT"/>
          </a:p>
        </p:txBody>
      </p:sp>
    </p:spTree>
    <p:extLst>
      <p:ext uri="{BB962C8B-B14F-4D97-AF65-F5344CB8AC3E}">
        <p14:creationId xmlns:p14="http://schemas.microsoft.com/office/powerpoint/2010/main" val="63358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MONTO UTILIZADO DE INVERSIÓN A LA FECHA?</a:t>
            </a: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07248955-CFDA-F5B1-B99B-92ADCA177167}"/>
              </a:ext>
            </a:extLst>
          </p:cNvPr>
          <p:cNvSpPr txBox="1">
            <a:spLocks/>
          </p:cNvSpPr>
          <p:nvPr/>
        </p:nvSpPr>
        <p:spPr>
          <a:xfrm>
            <a:off x="723866" y="2064510"/>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chemeClr val="accent5">
                    <a:lumMod val="75000"/>
                  </a:schemeClr>
                </a:solidFill>
                <a:latin typeface="Arial" panose="020B0604020202020204" pitchFamily="34" charset="0"/>
                <a:cs typeface="Arial" panose="020B0604020202020204" pitchFamily="34" charset="0"/>
              </a:rPr>
              <a:t>Q. 46,000.00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dirty="0">
                <a:solidFill>
                  <a:schemeClr val="tx1"/>
                </a:solidFill>
                <a:latin typeface="Arial" panose="020B0604020202020204" pitchFamily="34" charset="0"/>
                <a:cs typeface="Arial" panose="020B0604020202020204" pitchFamily="34" charset="0"/>
              </a:rPr>
              <a:t> </a:t>
            </a:r>
            <a:r>
              <a:rPr lang="es-GT" sz="2700" u="sng" dirty="0">
                <a:solidFill>
                  <a:schemeClr val="tx1"/>
                </a:solidFill>
                <a:latin typeface="Arial" panose="020B0604020202020204" pitchFamily="34" charset="0"/>
                <a:cs typeface="Arial" panose="020B0604020202020204" pitchFamily="34" charset="0"/>
              </a:rPr>
              <a:t>Segundo Cuatrimestre 2023</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chemeClr val="accent5">
                    <a:lumMod val="75000"/>
                  </a:schemeClr>
                </a:solidFill>
                <a:latin typeface="Arial" panose="020B0604020202020204" pitchFamily="34" charset="0"/>
                <a:cs typeface="Arial" panose="020B0604020202020204" pitchFamily="34" charset="0"/>
              </a:rPr>
              <a:t>Q. 45,780.00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chemeClr val="accent5">
                    <a:lumMod val="75000"/>
                  </a:schemeClr>
                </a:solidFill>
                <a:latin typeface="Arial" panose="020B0604020202020204" pitchFamily="34" charset="0"/>
                <a:cs typeface="Arial" panose="020B0604020202020204" pitchFamily="34" charset="0"/>
              </a:rPr>
              <a:t>Q. 220.00</a:t>
            </a:r>
            <a:endParaRPr lang="es-GT" sz="2000" b="0" dirty="0">
              <a:solidFill>
                <a:schemeClr val="accent5">
                  <a:lumMod val="75000"/>
                </a:schemeClr>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7CFA67EC-D254-EF20-441D-CBD9748F958A}"/>
              </a:ext>
            </a:extLst>
          </p:cNvPr>
          <p:cNvSpPr txBox="1">
            <a:spLocks/>
          </p:cNvSpPr>
          <p:nvPr/>
        </p:nvSpPr>
        <p:spPr>
          <a:xfrm>
            <a:off x="8380469" y="2929470"/>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chemeClr val="accent5">
                    <a:lumMod val="75000"/>
                  </a:schemeClr>
                </a:solidFill>
                <a:latin typeface="Arial" panose="020B0604020202020204" pitchFamily="34" charset="0"/>
                <a:cs typeface="Arial" panose="020B0604020202020204" pitchFamily="34" charset="0"/>
              </a:rPr>
              <a:t>0.19%</a:t>
            </a:r>
            <a:r>
              <a:rPr lang="es-GT" sz="2200" b="0" dirty="0">
                <a:solidFill>
                  <a:schemeClr val="accent5">
                    <a:lumMod val="75000"/>
                  </a:schemeClr>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u="sng" dirty="0">
                <a:solidFill>
                  <a:schemeClr val="tx1"/>
                </a:solidFill>
                <a:latin typeface="Arial" panose="020B0604020202020204" pitchFamily="34" charset="0"/>
                <a:cs typeface="Arial" panose="020B0604020202020204" pitchFamily="34" charset="0"/>
              </a:rPr>
              <a:t>La Secretaría General de la Presidencia de la República.</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1" name="Cuadro de texto 17"/>
          <p:cNvSpPr txBox="1"/>
          <p:nvPr/>
        </p:nvSpPr>
        <p:spPr>
          <a:xfrm>
            <a:off x="2437761" y="1684788"/>
            <a:ext cx="7085028" cy="392573"/>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Arial" panose="020B0604020202020204" pitchFamily="34" charset="0"/>
              </a:rPr>
              <a:t>Secretaría General de la Presidencia de la República</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16</a:t>
            </a:fld>
            <a:endParaRPr lang="es-GT"/>
          </a:p>
        </p:txBody>
      </p:sp>
    </p:spTree>
    <p:extLst>
      <p:ext uri="{BB962C8B-B14F-4D97-AF65-F5344CB8AC3E}">
        <p14:creationId xmlns:p14="http://schemas.microsoft.com/office/powerpoint/2010/main" val="415050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259895" y="541616"/>
            <a:ext cx="96855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MONTO UTILIZADO DE INVERSIÓN A LA FECHA?</a:t>
            </a: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E40743F2-234A-4544-BBAC-8877FB423F76}"/>
              </a:ext>
            </a:extLst>
          </p:cNvPr>
          <p:cNvSpPr txBox="1">
            <a:spLocks/>
          </p:cNvSpPr>
          <p:nvPr/>
        </p:nvSpPr>
        <p:spPr>
          <a:xfrm>
            <a:off x="2023622" y="1874045"/>
            <a:ext cx="10351970" cy="205004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20000"/>
              </a:lnSpc>
            </a:pPr>
            <a:r>
              <a:rPr lang="es-GT" sz="16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20000"/>
              </a:lnSpc>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24,000.00</a:t>
            </a:r>
          </a:p>
          <a:p>
            <a:pPr algn="just">
              <a:lnSpc>
                <a:spcPct val="150000"/>
              </a:lnSpc>
            </a:pPr>
            <a:endParaRPr lang="es-GT" sz="500" b="0" dirty="0">
              <a:solidFill>
                <a:schemeClr val="tx1"/>
              </a:solidFill>
              <a:latin typeface="Arial" panose="020B0604020202020204" pitchFamily="34" charset="0"/>
              <a:cs typeface="Arial" panose="020B0604020202020204" pitchFamily="34" charset="0"/>
            </a:endParaRPr>
          </a:p>
          <a:p>
            <a:pPr algn="just">
              <a:lnSpc>
                <a:spcPct val="120000"/>
              </a:lnSpc>
            </a:pPr>
            <a:r>
              <a:rPr lang="es-GT" sz="1600" b="0" dirty="0">
                <a:solidFill>
                  <a:schemeClr val="tx1"/>
                </a:solidFill>
                <a:latin typeface="Arial" panose="020B0604020202020204" pitchFamily="34" charset="0"/>
                <a:cs typeface="Arial" panose="020B0604020202020204" pitchFamily="34" charset="0"/>
              </a:rPr>
              <a:t>Presupuesto utilizado al </a:t>
            </a:r>
            <a:r>
              <a:rPr lang="es-GT" sz="1600" u="sng" dirty="0">
                <a:solidFill>
                  <a:schemeClr val="tx1"/>
                </a:solidFill>
                <a:latin typeface="Arial" panose="020B0604020202020204" pitchFamily="34" charset="0"/>
                <a:cs typeface="Arial" panose="020B0604020202020204" pitchFamily="34" charset="0"/>
              </a:rPr>
              <a:t>Segundo Cuatrimestre 2023</a:t>
            </a:r>
            <a:r>
              <a:rPr lang="es-GT" sz="1600" dirty="0">
                <a:solidFill>
                  <a:schemeClr val="tx1"/>
                </a:solidFill>
                <a:latin typeface="Arial" panose="020B0604020202020204" pitchFamily="34" charset="0"/>
                <a:cs typeface="Arial" panose="020B0604020202020204" pitchFamily="34" charset="0"/>
              </a:rPr>
              <a:t> </a:t>
            </a:r>
            <a:r>
              <a:rPr lang="es-GT" sz="1600" b="0" dirty="0">
                <a:solidFill>
                  <a:schemeClr val="tx1"/>
                </a:solidFill>
                <a:latin typeface="Arial" panose="020B0604020202020204" pitchFamily="34" charset="0"/>
                <a:cs typeface="Arial" panose="020B0604020202020204" pitchFamily="34" charset="0"/>
              </a:rPr>
              <a:t>para la inversión</a:t>
            </a:r>
          </a:p>
          <a:p>
            <a:pPr marL="0" lvl="1" algn="just">
              <a:lnSpc>
                <a:spcPct val="120000"/>
              </a:lnSpc>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300.00</a:t>
            </a:r>
          </a:p>
          <a:p>
            <a:pPr algn="just">
              <a:lnSpc>
                <a:spcPct val="150000"/>
              </a:lnSpc>
            </a:pPr>
            <a:endParaRPr lang="es-GT" sz="800" b="0" dirty="0">
              <a:solidFill>
                <a:schemeClr val="tx1"/>
              </a:solidFill>
              <a:latin typeface="Arial" panose="020B0604020202020204" pitchFamily="34" charset="0"/>
              <a:cs typeface="Arial" panose="020B0604020202020204" pitchFamily="34" charset="0"/>
            </a:endParaRPr>
          </a:p>
          <a:p>
            <a:pPr algn="just">
              <a:lnSpc>
                <a:spcPct val="120000"/>
              </a:lnSpc>
            </a:pPr>
            <a:r>
              <a:rPr lang="es-GT" sz="16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20000"/>
              </a:lnSpc>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23,700.00</a:t>
            </a:r>
          </a:p>
        </p:txBody>
      </p:sp>
      <p:sp>
        <p:nvSpPr>
          <p:cNvPr id="13" name="Título 1">
            <a:extLst>
              <a:ext uri="{FF2B5EF4-FFF2-40B4-BE49-F238E27FC236}">
                <a16:creationId xmlns:a16="http://schemas.microsoft.com/office/drawing/2014/main" id="{E40743F2-234A-4544-BBAC-8877FB423F76}"/>
              </a:ext>
            </a:extLst>
          </p:cNvPr>
          <p:cNvSpPr txBox="1">
            <a:spLocks/>
          </p:cNvSpPr>
          <p:nvPr/>
        </p:nvSpPr>
        <p:spPr>
          <a:xfrm>
            <a:off x="8688840" y="1348456"/>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400" b="0" dirty="0">
                <a:latin typeface="Arial" panose="020B0604020202020204" pitchFamily="34" charset="0"/>
                <a:cs typeface="Arial" panose="020B0604020202020204" pitchFamily="34" charset="0"/>
              </a:rPr>
              <a:t>Para la </a:t>
            </a:r>
            <a:r>
              <a:rPr lang="es-GT"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 </a:t>
            </a:r>
            <a:r>
              <a:rPr lang="es-GT" sz="2200" b="0" dirty="0">
                <a:solidFill>
                  <a:schemeClr val="accent5">
                    <a:lumMod val="75000"/>
                  </a:schemeClr>
                </a:solidFill>
                <a:latin typeface="Arial" panose="020B0604020202020204" pitchFamily="34" charset="0"/>
                <a:cs typeface="Arial" panose="020B0604020202020204" pitchFamily="34" charset="0"/>
              </a:rPr>
              <a:t>0.22</a:t>
            </a:r>
            <a:r>
              <a:rPr lang="es-GT" sz="2200" dirty="0">
                <a:solidFill>
                  <a:schemeClr val="accent5">
                    <a:lumMod val="75000"/>
                  </a:schemeClr>
                </a:solidFill>
                <a:latin typeface="Arial" panose="020B0604020202020204" pitchFamily="34" charset="0"/>
                <a:cs typeface="Arial" panose="020B0604020202020204" pitchFamily="34" charset="0"/>
              </a:rPr>
              <a:t>%</a:t>
            </a:r>
            <a:r>
              <a:rPr lang="es-GT" sz="2200" b="0" dirty="0">
                <a:solidFill>
                  <a:schemeClr val="accent5">
                    <a:lumMod val="75000"/>
                  </a:schemeClr>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 su presupuesto.</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4" name="Título 1">
            <a:extLst>
              <a:ext uri="{FF2B5EF4-FFF2-40B4-BE49-F238E27FC236}">
                <a16:creationId xmlns:a16="http://schemas.microsoft.com/office/drawing/2014/main" id="{E40743F2-234A-4544-BBAC-8877FB423F76}"/>
              </a:ext>
            </a:extLst>
          </p:cNvPr>
          <p:cNvSpPr txBox="1">
            <a:spLocks/>
          </p:cNvSpPr>
          <p:nvPr/>
        </p:nvSpPr>
        <p:spPr>
          <a:xfrm>
            <a:off x="2023621" y="3933698"/>
            <a:ext cx="8666074" cy="266180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130,191.00</a:t>
            </a:r>
          </a:p>
          <a:p>
            <a:pPr marL="0" lvl="1" algn="just">
              <a:spcBef>
                <a:spcPct val="0"/>
              </a:spcBef>
            </a:pPr>
            <a:endParaRPr lang="es-GT" sz="9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1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utilizado al </a:t>
            </a:r>
            <a:r>
              <a:rPr lang="es-GT" sz="1600" u="sng" dirty="0">
                <a:solidFill>
                  <a:schemeClr val="tx1"/>
                </a:solidFill>
                <a:latin typeface="Arial" panose="020B0604020202020204" pitchFamily="34" charset="0"/>
                <a:cs typeface="Arial" panose="020B0604020202020204" pitchFamily="34" charset="0"/>
              </a:rPr>
              <a:t>Segundo Cuatrimestre 2023</a:t>
            </a:r>
            <a:r>
              <a:rPr lang="es-GT" sz="1600" dirty="0">
                <a:solidFill>
                  <a:schemeClr val="tx1"/>
                </a:solidFill>
                <a:latin typeface="Arial" panose="020B0604020202020204" pitchFamily="34" charset="0"/>
                <a:cs typeface="Arial" panose="020B0604020202020204" pitchFamily="34" charset="0"/>
              </a:rPr>
              <a:t> </a:t>
            </a:r>
            <a:r>
              <a:rPr lang="es-GT" sz="1600" b="0" dirty="0">
                <a:solidFill>
                  <a:schemeClr val="tx1"/>
                </a:solidFill>
                <a:latin typeface="Arial" panose="020B0604020202020204" pitchFamily="34" charset="0"/>
                <a:cs typeface="Arial" panose="020B0604020202020204" pitchFamily="34" charset="0"/>
              </a:rPr>
              <a:t>para la inversión</a:t>
            </a:r>
          </a:p>
          <a:p>
            <a:pPr marL="0" lvl="1" algn="just">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105,885.00   </a:t>
            </a:r>
          </a:p>
          <a:p>
            <a:pPr marL="0" lvl="1" algn="just">
              <a:spcBef>
                <a:spcPct val="0"/>
              </a:spcBef>
            </a:pPr>
            <a:endParaRPr lang="es-GT" sz="9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24,306.00</a:t>
            </a:r>
          </a:p>
        </p:txBody>
      </p:sp>
      <p:sp>
        <p:nvSpPr>
          <p:cNvPr id="15" name="Título 1">
            <a:extLst>
              <a:ext uri="{FF2B5EF4-FFF2-40B4-BE49-F238E27FC236}">
                <a16:creationId xmlns:a16="http://schemas.microsoft.com/office/drawing/2014/main" id="{67D0DB10-AE31-47D2-A485-453D2186D26D}"/>
              </a:ext>
            </a:extLst>
          </p:cNvPr>
          <p:cNvSpPr txBox="1">
            <a:spLocks/>
          </p:cNvSpPr>
          <p:nvPr/>
        </p:nvSpPr>
        <p:spPr>
          <a:xfrm>
            <a:off x="2102390" y="1595232"/>
            <a:ext cx="6257013" cy="321798"/>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p>
        </p:txBody>
      </p:sp>
      <p:sp>
        <p:nvSpPr>
          <p:cNvPr id="16" name="Título 1">
            <a:extLst>
              <a:ext uri="{FF2B5EF4-FFF2-40B4-BE49-F238E27FC236}">
                <a16:creationId xmlns:a16="http://schemas.microsoft.com/office/drawing/2014/main" id="{67D0DB10-AE31-47D2-A485-453D2186D26D}"/>
              </a:ext>
            </a:extLst>
          </p:cNvPr>
          <p:cNvSpPr txBox="1">
            <a:spLocks/>
          </p:cNvSpPr>
          <p:nvPr/>
        </p:nvSpPr>
        <p:spPr>
          <a:xfrm>
            <a:off x="2102389" y="4019800"/>
            <a:ext cx="6257013" cy="321798"/>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p>
        </p:txBody>
      </p:sp>
      <p:sp>
        <p:nvSpPr>
          <p:cNvPr id="17" name="Título 1">
            <a:extLst>
              <a:ext uri="{FF2B5EF4-FFF2-40B4-BE49-F238E27FC236}">
                <a16:creationId xmlns:a16="http://schemas.microsoft.com/office/drawing/2014/main" id="{E40743F2-234A-4544-BBAC-8877FB423F76}"/>
              </a:ext>
            </a:extLst>
          </p:cNvPr>
          <p:cNvSpPr txBox="1">
            <a:spLocks/>
          </p:cNvSpPr>
          <p:nvPr/>
        </p:nvSpPr>
        <p:spPr>
          <a:xfrm>
            <a:off x="8688841" y="3933698"/>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400" b="0" dirty="0">
                <a:latin typeface="Arial" panose="020B0604020202020204" pitchFamily="34" charset="0"/>
                <a:cs typeface="Arial" panose="020B0604020202020204" pitchFamily="34" charset="0"/>
              </a:rPr>
              <a:t>Para la </a:t>
            </a:r>
            <a:r>
              <a:rPr lang="es-GT"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 </a:t>
            </a:r>
            <a:r>
              <a:rPr lang="es-GT" sz="2200" b="0" dirty="0">
                <a:solidFill>
                  <a:schemeClr val="tx1"/>
                </a:solidFill>
                <a:latin typeface="Arial" panose="020B0604020202020204" pitchFamily="34" charset="0"/>
                <a:cs typeface="Arial" panose="020B0604020202020204" pitchFamily="34" charset="0"/>
              </a:rPr>
              <a:t>este rubro constituye el </a:t>
            </a:r>
            <a:r>
              <a:rPr lang="es-GT" sz="2200" b="0" dirty="0">
                <a:solidFill>
                  <a:schemeClr val="accent5">
                    <a:lumMod val="75000"/>
                  </a:schemeClr>
                </a:solidFill>
                <a:latin typeface="Arial" panose="020B0604020202020204" pitchFamily="34" charset="0"/>
                <a:cs typeface="Arial" panose="020B0604020202020204" pitchFamily="34" charset="0"/>
              </a:rPr>
              <a:t>2.60</a:t>
            </a:r>
            <a:r>
              <a:rPr lang="es-GT" sz="2200" dirty="0">
                <a:solidFill>
                  <a:schemeClr val="accent5">
                    <a:lumMod val="75000"/>
                  </a:schemeClr>
                </a:solidFill>
                <a:latin typeface="Arial" panose="020B0604020202020204" pitchFamily="34" charset="0"/>
                <a:cs typeface="Arial" panose="020B0604020202020204" pitchFamily="34" charset="0"/>
              </a:rPr>
              <a:t>%</a:t>
            </a:r>
            <a:r>
              <a:rPr lang="es-GT" sz="2200" b="0" dirty="0">
                <a:solidFill>
                  <a:schemeClr val="accent5">
                    <a:lumMod val="75000"/>
                  </a:schemeClr>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 su presupuesto.</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046" y="1926635"/>
            <a:ext cx="1690344" cy="1547999"/>
          </a:xfrm>
          <a:prstGeom prst="rect">
            <a:avLst/>
          </a:prstGeom>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64" y="4664363"/>
            <a:ext cx="1718625" cy="945729"/>
          </a:xfrm>
          <a:prstGeom prst="rect">
            <a:avLst/>
          </a:prstGeom>
        </p:spPr>
      </p:pic>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17</a:t>
            </a:fld>
            <a:endParaRPr lang="es-GT"/>
          </a:p>
        </p:txBody>
      </p:sp>
    </p:spTree>
    <p:extLst>
      <p:ext uri="{BB962C8B-B14F-4D97-AF65-F5344CB8AC3E}">
        <p14:creationId xmlns:p14="http://schemas.microsoft.com/office/powerpoint/2010/main" val="297434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948873" y="726091"/>
            <a:ext cx="9408895" cy="954107"/>
          </a:xfrm>
          <a:prstGeom prst="rect">
            <a:avLst/>
          </a:prstGeom>
          <a:noFill/>
        </p:spPr>
        <p:txBody>
          <a:bodyPr wrap="square" rtlCol="0">
            <a:spAutoFit/>
          </a:bodyPr>
          <a:lstStyle/>
          <a:p>
            <a:pPr lvl="0" algn="ctr"/>
            <a:r>
              <a:rPr lang="es-GT" sz="2800" b="1" dirty="0">
                <a:latin typeface="Arial" panose="020B0604020202020204" pitchFamily="34" charset="0"/>
                <a:cs typeface="Arial" panose="020B0604020202020204" pitchFamily="34" charset="0"/>
              </a:rPr>
              <a:t>¿QUÉ FINALIDADES ATIENDE </a:t>
            </a:r>
            <a:r>
              <a:rPr lang="es-MX" sz="2800" b="1" dirty="0">
                <a:latin typeface="Arial" panose="020B0604020202020204" pitchFamily="34" charset="0"/>
                <a:cs typeface="Arial" panose="020B0604020202020204" pitchFamily="34" charset="0"/>
              </a:rPr>
              <a:t>LA PRESIDENCIA DE LA REPÚBLICA</a:t>
            </a:r>
            <a:r>
              <a:rPr lang="es-GT" sz="2800" b="1" dirty="0">
                <a:latin typeface="Arial" panose="020B0604020202020204" pitchFamily="34" charset="0"/>
                <a:cs typeface="Arial" panose="020B0604020202020204" pitchFamily="34" charset="0"/>
              </a:rPr>
              <a:t>?</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8" name="Picture 2" descr="Target arm | Icono Gratis">
            <a:extLst>
              <a:ext uri="{FF2B5EF4-FFF2-40B4-BE49-F238E27FC236}">
                <a16:creationId xmlns:a16="http://schemas.microsoft.com/office/drawing/2014/main" id="{9D9C6369-DFBF-4BDA-9D46-5BC151878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54" y="313209"/>
            <a:ext cx="1477870" cy="147787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7E05D628-EB45-7A92-CE7E-E2C2FB97F0D9}"/>
              </a:ext>
            </a:extLst>
          </p:cNvPr>
          <p:cNvSpPr txBox="1">
            <a:spLocks/>
          </p:cNvSpPr>
          <p:nvPr/>
        </p:nvSpPr>
        <p:spPr>
          <a:xfrm>
            <a:off x="439271" y="1816459"/>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De acuerdo con el Manual de Clasificaciones Presupuestarias para el Sector Público de Guatemala, la finalidad que se atiende es Servicios Públicos Generales con un </a:t>
            </a:r>
            <a:r>
              <a:rPr lang="es-GT" sz="2000" dirty="0">
                <a:solidFill>
                  <a:schemeClr val="tx1"/>
                </a:solidFill>
                <a:latin typeface="Arial" panose="020B0604020202020204" pitchFamily="34" charset="0"/>
                <a:cs typeface="Arial" panose="020B0604020202020204" pitchFamily="34" charset="0"/>
              </a:rPr>
              <a:t>100%</a:t>
            </a:r>
            <a:r>
              <a:rPr lang="es-GT" sz="2000" b="0" dirty="0">
                <a:solidFill>
                  <a:schemeClr val="tx1"/>
                </a:solidFill>
                <a:latin typeface="Arial" panose="020B0604020202020204" pitchFamily="34" charset="0"/>
                <a:cs typeface="Arial" panose="020B0604020202020204" pitchFamily="34" charset="0"/>
              </a:rPr>
              <a:t> del presupuesto total de la Secretaría General de la Presidencia de la República, Comisión Presidencial Contra la Corrupción y Comisión Presidencial de Asuntos Municipales.</a:t>
            </a:r>
            <a:endParaRPr lang="es-GT" sz="2000" b="0" dirty="0">
              <a:solidFill>
                <a:schemeClr val="accent1">
                  <a:lumMod val="50000"/>
                </a:schemeClr>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3AD540D8-0D2A-980E-6FD1-C864F757E2F5}"/>
              </a:ext>
            </a:extLst>
          </p:cNvPr>
          <p:cNvSpPr txBox="1">
            <a:spLocks/>
          </p:cNvSpPr>
          <p:nvPr/>
        </p:nvSpPr>
        <p:spPr>
          <a:xfrm>
            <a:off x="8650099" y="226280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finalidad que se atiende es Servicios Públicos Generales con un </a:t>
            </a:r>
            <a:r>
              <a:rPr lang="es-GT" sz="2000" dirty="0">
                <a:solidFill>
                  <a:srgbClr val="7DC7D9"/>
                </a:solidFill>
                <a:latin typeface="Arial" panose="020B0604020202020204" pitchFamily="34" charset="0"/>
                <a:cs typeface="Arial" panose="020B0604020202020204" pitchFamily="34" charset="0"/>
              </a:rPr>
              <a:t>100.0%</a:t>
            </a:r>
            <a:r>
              <a:rPr lang="es-GT" sz="2000" b="0" dirty="0">
                <a:solidFill>
                  <a:schemeClr val="tx1"/>
                </a:solidFill>
                <a:latin typeface="Arial" panose="020B0604020202020204" pitchFamily="34" charset="0"/>
                <a:cs typeface="Arial" panose="020B0604020202020204" pitchFamily="34" charset="0"/>
              </a:rPr>
              <a:t> del presupuesto total de “</a:t>
            </a:r>
            <a:r>
              <a:rPr lang="es-GT" sz="2000" b="0" u="sng" dirty="0">
                <a:solidFill>
                  <a:schemeClr val="tx1"/>
                </a:solidFill>
                <a:latin typeface="Arial" panose="020B0604020202020204" pitchFamily="34" charset="0"/>
                <a:cs typeface="Arial" panose="020B0604020202020204" pitchFamily="34" charset="0"/>
              </a:rPr>
              <a:t>La Secretaría General de la Presidencia República y Comisiones Presidenciales</a:t>
            </a:r>
            <a:r>
              <a:rPr lang="es-GT" sz="2000" b="0" dirty="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18</a:t>
            </a:fld>
            <a:endParaRPr lang="es-GT"/>
          </a:p>
        </p:txBody>
      </p:sp>
    </p:spTree>
    <p:extLst>
      <p:ext uri="{BB962C8B-B14F-4D97-AF65-F5344CB8AC3E}">
        <p14:creationId xmlns:p14="http://schemas.microsoft.com/office/powerpoint/2010/main" val="92321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EJECUCIÓN PRESUPUESTARIA POR FINALIDAD AL SEGUNDO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Gráfico 4">
            <a:extLst>
              <a:ext uri="{FF2B5EF4-FFF2-40B4-BE49-F238E27FC236}">
                <a16:creationId xmlns:a16="http://schemas.microsoft.com/office/drawing/2014/main" id="{B78277C6-A84A-4603-A315-C3389A552752}"/>
              </a:ext>
            </a:extLst>
          </p:cNvPr>
          <p:cNvGraphicFramePr/>
          <p:nvPr>
            <p:extLst>
              <p:ext uri="{D42A27DB-BD31-4B8C-83A1-F6EECF244321}">
                <p14:modId xmlns:p14="http://schemas.microsoft.com/office/powerpoint/2010/main" val="314772363"/>
              </p:ext>
            </p:extLst>
          </p:nvPr>
        </p:nvGraphicFramePr>
        <p:xfrm>
          <a:off x="2357841" y="2243580"/>
          <a:ext cx="7464124" cy="3474108"/>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 de texto 17"/>
          <p:cNvSpPr txBox="1"/>
          <p:nvPr/>
        </p:nvSpPr>
        <p:spPr>
          <a:xfrm>
            <a:off x="2437761" y="1684788"/>
            <a:ext cx="7085028" cy="392573"/>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Arial" panose="020B0604020202020204" pitchFamily="34" charset="0"/>
              </a:rPr>
              <a:t>Secretaría General de la Presidencia de la República</a:t>
            </a:r>
            <a:endParaRPr lang="es-GT"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19</a:t>
            </a:fld>
            <a:endParaRPr lang="es-GT"/>
          </a:p>
        </p:txBody>
      </p:sp>
    </p:spTree>
    <p:extLst>
      <p:ext uri="{BB962C8B-B14F-4D97-AF65-F5344CB8AC3E}">
        <p14:creationId xmlns:p14="http://schemas.microsoft.com/office/powerpoint/2010/main" val="364554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189609" y="523705"/>
            <a:ext cx="9641148" cy="954107"/>
          </a:xfrm>
          <a:prstGeom prst="rect">
            <a:avLst/>
          </a:prstGeom>
          <a:noFill/>
        </p:spPr>
        <p:txBody>
          <a:bodyPr wrap="square" rtlCol="0">
            <a:spAutoFit/>
          </a:bodyPr>
          <a:lstStyle/>
          <a:p>
            <a:pPr algn="ctr"/>
            <a:r>
              <a:rPr lang="es-GT" sz="2800" b="1" dirty="0">
                <a:latin typeface="Arial" panose="020B0604020202020204" pitchFamily="34" charset="0"/>
                <a:cs typeface="Arial" panose="020B0604020202020204" pitchFamily="34" charset="0"/>
              </a:rPr>
              <a:t>PRINCIPALES FUNCIONES DE </a:t>
            </a:r>
            <a:r>
              <a:rPr lang="es-MX" sz="2800" b="1" dirty="0">
                <a:latin typeface="Arial" panose="020B0604020202020204" pitchFamily="34" charset="0"/>
                <a:cs typeface="Arial" panose="020B0604020202020204" pitchFamily="34" charset="0"/>
              </a:rPr>
              <a:t>SECRETARÍA GENERAL DE LA PRESIDENCIA DE LA REPÚBLICA</a:t>
            </a:r>
          </a:p>
        </p:txBody>
      </p:sp>
      <p:sp>
        <p:nvSpPr>
          <p:cNvPr id="4" name="Marcador de contenido 6">
            <a:extLst>
              <a:ext uri="{FF2B5EF4-FFF2-40B4-BE49-F238E27FC236}">
                <a16:creationId xmlns:a16="http://schemas.microsoft.com/office/drawing/2014/main" id="{18262C89-C627-47B8-A075-7CF424768A2F}"/>
              </a:ext>
            </a:extLst>
          </p:cNvPr>
          <p:cNvSpPr txBox="1">
            <a:spLocks/>
          </p:cNvSpPr>
          <p:nvPr/>
        </p:nvSpPr>
        <p:spPr>
          <a:xfrm>
            <a:off x="790741" y="1783367"/>
            <a:ext cx="10646230" cy="461417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gn="just">
              <a:lnSpc>
                <a:spcPct val="150000"/>
              </a:lnSpc>
              <a:buNone/>
              <a:tabLst>
                <a:tab pos="92075" algn="l"/>
              </a:tabLst>
            </a:pPr>
            <a:r>
              <a:rPr lang="es-GT" sz="2800" dirty="0">
                <a:solidFill>
                  <a:schemeClr val="tx1"/>
                </a:solidFill>
                <a:latin typeface="Arial" panose="020B0604020202020204" pitchFamily="34" charset="0"/>
                <a:cs typeface="Arial" panose="020B0604020202020204" pitchFamily="34" charset="0"/>
              </a:rPr>
              <a:t>De conformidad con las normas que regulan su funcionamiento, las principales funciones son:</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Dar fe administrativa de los Acuerdos Gubernativos y demás disposiciones del Presidente de la República, suscribiéndolos.</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Distribuir las consultas técnicas y legales a los órganos de asesoría de la Presidencia.</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Revisar los expedientes que se sometan a conocimiento y aprobación del Presidente de la República.</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Velar porque el despacho del Presidente se tramite con la prontitud necesaria.</a:t>
            </a:r>
          </a:p>
          <a:p>
            <a:pPr lvl="1" algn="just">
              <a:lnSpc>
                <a:spcPct val="150000"/>
              </a:lnSpc>
              <a:buClrTx/>
              <a:buFont typeface="Wingdings" panose="05000000000000000000" pitchFamily="2" charset="2"/>
              <a:buChar char="§"/>
            </a:pPr>
            <a:r>
              <a:rPr lang="es-GT" sz="2800" dirty="0">
                <a:solidFill>
                  <a:schemeClr val="tx1"/>
                </a:solidFill>
                <a:latin typeface="Arial" panose="020B0604020202020204" pitchFamily="34" charset="0"/>
                <a:cs typeface="Arial" panose="020B0604020202020204" pitchFamily="34" charset="0"/>
              </a:rPr>
              <a:t>Tramitar los asuntos de Gobierno del Despacho del Presidente de la República;</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Garantizar la seguridad y certeza jurídica del accionar de la Presidencia de la República;</a:t>
            </a:r>
            <a:endParaRPr lang="es-GT" sz="2800" dirty="0">
              <a:solidFill>
                <a:schemeClr val="tx1"/>
              </a:solidFill>
              <a:latin typeface="Arial" panose="020B0604020202020204" pitchFamily="34" charset="0"/>
              <a:cs typeface="Arial" panose="020B0604020202020204" pitchFamily="34" charset="0"/>
            </a:endParaRPr>
          </a:p>
          <a:p>
            <a:pPr lvl="1" algn="just">
              <a:lnSpc>
                <a:spcPct val="150000"/>
              </a:lnSpc>
              <a:buClrTx/>
              <a:buFont typeface="Wingdings" panose="05000000000000000000" pitchFamily="2" charset="2"/>
              <a:buChar char="§"/>
            </a:pPr>
            <a:r>
              <a:rPr lang="es-GT" sz="2800" dirty="0">
                <a:solidFill>
                  <a:schemeClr val="tx1"/>
                </a:solidFill>
                <a:latin typeface="Arial" panose="020B0604020202020204" pitchFamily="34" charset="0"/>
                <a:cs typeface="Arial" panose="020B0604020202020204" pitchFamily="34" charset="0"/>
              </a:rPr>
              <a:t>Actuar como enlace entre la Presidencia de la República y demás entidades del Organismo Ejecutivo;</a:t>
            </a:r>
          </a:p>
          <a:p>
            <a:pPr lvl="1" algn="just">
              <a:lnSpc>
                <a:spcPct val="150000"/>
              </a:lnSpc>
              <a:buClrTx/>
              <a:buFont typeface="Wingdings" panose="05000000000000000000" pitchFamily="2" charset="2"/>
              <a:buChar char="§"/>
            </a:pPr>
            <a:r>
              <a:rPr lang="es-GT" sz="2800" dirty="0">
                <a:solidFill>
                  <a:schemeClr val="tx1"/>
                </a:solidFill>
                <a:latin typeface="Arial" panose="020B0604020202020204" pitchFamily="34" charset="0"/>
                <a:cs typeface="Arial" panose="020B0604020202020204" pitchFamily="34" charset="0"/>
              </a:rPr>
              <a:t>Emitir circulares a los Ministerios de Estado, Secretarías de la Presidencia de la República y demás entidades de la Administración Pública, para dar fluidez a los asuntos o procedimientos administrativos que le son propios;</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Ejercer, por delegación del Presidente de la República, el control de las entidades administrativas dependientes de la Presidencia de la República;</a:t>
            </a:r>
            <a:endParaRPr lang="es-GT" sz="2800" dirty="0">
              <a:solidFill>
                <a:schemeClr val="tx1"/>
              </a:solidFill>
              <a:latin typeface="Arial" panose="020B0604020202020204" pitchFamily="34" charset="0"/>
              <a:cs typeface="Arial" panose="020B0604020202020204" pitchFamily="34" charset="0"/>
            </a:endParaRPr>
          </a:p>
          <a:p>
            <a:pPr lvl="1" algn="just">
              <a:lnSpc>
                <a:spcPct val="150000"/>
              </a:lnSpc>
              <a:buClrTx/>
              <a:buFont typeface="Wingdings" panose="05000000000000000000" pitchFamily="2" charset="2"/>
              <a:buChar char="§"/>
            </a:pPr>
            <a:r>
              <a:rPr lang="es-GT" sz="2800" dirty="0">
                <a:solidFill>
                  <a:schemeClr val="tx1"/>
                </a:solidFill>
                <a:latin typeface="Arial" panose="020B0604020202020204" pitchFamily="34" charset="0"/>
                <a:cs typeface="Arial" panose="020B0604020202020204" pitchFamily="34" charset="0"/>
              </a:rPr>
              <a:t>Promover, por instrucciones del Presidente de la República, el régimen jurídico-administrativo del Estado que propicie la eficiencia y eficacia;</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Coordinar, por instrucciones del Presidente de la República, porque la administración pública se desarrolle en armonía con los principios que la orientan.</a:t>
            </a:r>
            <a:endParaRPr lang="es-GT" sz="2800" dirty="0">
              <a:solidFill>
                <a:schemeClr val="tx1"/>
              </a:solidFill>
              <a:latin typeface="Arial" panose="020B0604020202020204" pitchFamily="34" charset="0"/>
              <a:cs typeface="Arial" panose="020B0604020202020204" pitchFamily="34" charset="0"/>
            </a:endParaRPr>
          </a:p>
          <a:p>
            <a:pPr lvl="1"/>
            <a:endParaRPr lang="es-GT" dirty="0">
              <a:solidFill>
                <a:schemeClr val="tx1"/>
              </a:solidFill>
              <a:latin typeface="Arial" panose="020B060402020202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a:t>
            </a:fld>
            <a:endParaRPr lang="es-GT"/>
          </a:p>
        </p:txBody>
      </p:sp>
    </p:spTree>
    <p:extLst>
      <p:ext uri="{BB962C8B-B14F-4D97-AF65-F5344CB8AC3E}">
        <p14:creationId xmlns:p14="http://schemas.microsoft.com/office/powerpoint/2010/main" val="1622892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906878" y="257807"/>
            <a:ext cx="10535732" cy="892552"/>
          </a:xfrm>
          <a:prstGeom prst="rect">
            <a:avLst/>
          </a:prstGeom>
          <a:noFill/>
        </p:spPr>
        <p:txBody>
          <a:bodyPr wrap="square" rtlCol="0">
            <a:spAutoFit/>
          </a:bodyPr>
          <a:lstStyle/>
          <a:p>
            <a:pPr lvl="0" algn="ctr"/>
            <a:r>
              <a:rPr lang="es-GT" sz="2600" b="1" dirty="0">
                <a:latin typeface="Arial" panose="020B0604020202020204" pitchFamily="34" charset="0"/>
                <a:cs typeface="Arial" panose="020B0604020202020204" pitchFamily="34" charset="0"/>
              </a:rPr>
              <a:t>EJECUCIÓN PRESUPUESTARIA POR FINALIDAD AL SEGUNDO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Gráfico 4">
            <a:extLst>
              <a:ext uri="{FF2B5EF4-FFF2-40B4-BE49-F238E27FC236}">
                <a16:creationId xmlns:a16="http://schemas.microsoft.com/office/drawing/2014/main" id="{B78277C6-A84A-4603-A315-C3389A552752}"/>
              </a:ext>
            </a:extLst>
          </p:cNvPr>
          <p:cNvGraphicFramePr/>
          <p:nvPr>
            <p:extLst>
              <p:ext uri="{D42A27DB-BD31-4B8C-83A1-F6EECF244321}">
                <p14:modId xmlns:p14="http://schemas.microsoft.com/office/powerpoint/2010/main" val="314772363"/>
              </p:ext>
            </p:extLst>
          </p:nvPr>
        </p:nvGraphicFramePr>
        <p:xfrm>
          <a:off x="2357841" y="2243580"/>
          <a:ext cx="7464124" cy="3474108"/>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558" y="1402156"/>
            <a:ext cx="1363338" cy="1248530"/>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290" y="1571071"/>
            <a:ext cx="2166535" cy="1056497"/>
          </a:xfrm>
          <a:prstGeom prst="rect">
            <a:avLst/>
          </a:prstGeom>
        </p:spPr>
      </p:pic>
      <p:graphicFrame>
        <p:nvGraphicFramePr>
          <p:cNvPr id="9" name="Gráfico 8"/>
          <p:cNvGraphicFramePr/>
          <p:nvPr>
            <p:extLst>
              <p:ext uri="{D42A27DB-BD31-4B8C-83A1-F6EECF244321}">
                <p14:modId xmlns:p14="http://schemas.microsoft.com/office/powerpoint/2010/main" val="3345400119"/>
              </p:ext>
            </p:extLst>
          </p:nvPr>
        </p:nvGraphicFramePr>
        <p:xfrm>
          <a:off x="340690" y="2637398"/>
          <a:ext cx="5612130" cy="29821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Gráfico 9">
            <a:extLst>
              <a:ext uri="{FF2B5EF4-FFF2-40B4-BE49-F238E27FC236}">
                <a16:creationId xmlns:a16="http://schemas.microsoft.com/office/drawing/2014/main" id="{767B6C65-0CD0-40A3-9416-69F7F35C8F6A}"/>
              </a:ext>
            </a:extLst>
          </p:cNvPr>
          <p:cNvGraphicFramePr/>
          <p:nvPr>
            <p:extLst>
              <p:ext uri="{D42A27DB-BD31-4B8C-83A1-F6EECF244321}">
                <p14:modId xmlns:p14="http://schemas.microsoft.com/office/powerpoint/2010/main" val="3917289844"/>
              </p:ext>
            </p:extLst>
          </p:nvPr>
        </p:nvGraphicFramePr>
        <p:xfrm>
          <a:off x="5952819" y="2681863"/>
          <a:ext cx="5854481" cy="2937702"/>
        </p:xfrm>
        <a:graphic>
          <a:graphicData uri="http://schemas.openxmlformats.org/drawingml/2006/chart">
            <c:chart xmlns:c="http://schemas.openxmlformats.org/drawingml/2006/chart" xmlns:r="http://schemas.openxmlformats.org/officeDocument/2006/relationships" r:id="rId7"/>
          </a:graphicData>
        </a:graphic>
      </p:graphicFrame>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20</a:t>
            </a:fld>
            <a:endParaRPr lang="es-GT"/>
          </a:p>
        </p:txBody>
      </p:sp>
    </p:spTree>
    <p:extLst>
      <p:ext uri="{BB962C8B-B14F-4D97-AF65-F5344CB8AC3E}">
        <p14:creationId xmlns:p14="http://schemas.microsoft.com/office/powerpoint/2010/main" val="307653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21</a:t>
            </a:fld>
            <a:endParaRPr lang="es-GT"/>
          </a:p>
        </p:txBody>
      </p:sp>
    </p:spTree>
    <p:extLst>
      <p:ext uri="{BB962C8B-B14F-4D97-AF65-F5344CB8AC3E}">
        <p14:creationId xmlns:p14="http://schemas.microsoft.com/office/powerpoint/2010/main" val="231393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2" name="Rectángulo 1"/>
          <p:cNvSpPr/>
          <p:nvPr/>
        </p:nvSpPr>
        <p:spPr>
          <a:xfrm>
            <a:off x="697584" y="1489434"/>
            <a:ext cx="10558020" cy="4962897"/>
          </a:xfrm>
          <a:prstGeom prst="rect">
            <a:avLst/>
          </a:prstGeom>
        </p:spPr>
        <p:txBody>
          <a:bodyPr wrap="square">
            <a:spAutoFit/>
          </a:bodyPr>
          <a:lstStyle/>
          <a:p>
            <a:pPr marL="285750" indent="-285750" algn="just">
              <a:lnSpc>
                <a:spcPct val="150000"/>
              </a:lnSpc>
              <a:buClr>
                <a:schemeClr val="accent5">
                  <a:lumMod val="75000"/>
                </a:schemeClr>
              </a:buClr>
              <a:buFont typeface="Wingdings" panose="05000000000000000000" pitchFamily="2" charset="2"/>
              <a:buChar char="v"/>
            </a:pPr>
            <a:r>
              <a:rPr lang="es-MX" dirty="0">
                <a:solidFill>
                  <a:schemeClr val="accent5">
                    <a:lumMod val="75000"/>
                  </a:schemeClr>
                </a:solidFill>
                <a:latin typeface="Arial" panose="020B0604020202020204" pitchFamily="34" charset="0"/>
                <a:cs typeface="Arial" panose="020B0604020202020204" pitchFamily="34" charset="0"/>
              </a:rPr>
              <a:t>Se recibió un total de 18 solicitudes de información pública de las cuales todas corresponden a la Secretaría General de la Presidencia de la República. </a:t>
            </a:r>
          </a:p>
          <a:p>
            <a:pPr marL="285750" indent="-285750" algn="just">
              <a:lnSpc>
                <a:spcPct val="150000"/>
              </a:lnSpc>
              <a:buClr>
                <a:schemeClr val="accent5">
                  <a:lumMod val="75000"/>
                </a:schemeClr>
              </a:buClr>
              <a:buFont typeface="Wingdings" panose="05000000000000000000" pitchFamily="2" charset="2"/>
              <a:buChar char="v"/>
            </a:pPr>
            <a:r>
              <a:rPr lang="es-MX" dirty="0">
                <a:solidFill>
                  <a:schemeClr val="accent5">
                    <a:lumMod val="75000"/>
                  </a:schemeClr>
                </a:solidFill>
                <a:latin typeface="Arial" panose="020B0604020202020204" pitchFamily="34" charset="0"/>
                <a:cs typeface="Arial" panose="020B0604020202020204" pitchFamily="34" charset="0"/>
              </a:rPr>
              <a:t>Se presentó una iniciativa de ley al Congreso de la República de Guatemala.</a:t>
            </a:r>
          </a:p>
          <a:p>
            <a:pPr marL="285750" indent="-285750" algn="just">
              <a:lnSpc>
                <a:spcPct val="150000"/>
              </a:lnSpc>
              <a:buClr>
                <a:schemeClr val="accent5">
                  <a:lumMod val="75000"/>
                </a:schemeClr>
              </a:buClr>
              <a:buFont typeface="Wingdings" panose="05000000000000000000" pitchFamily="2" charset="2"/>
              <a:buChar char="v"/>
            </a:pPr>
            <a:r>
              <a:rPr lang="es-MX" dirty="0">
                <a:solidFill>
                  <a:schemeClr val="accent5">
                    <a:lumMod val="75000"/>
                  </a:schemeClr>
                </a:solidFill>
                <a:latin typeface="Arial" panose="020B0604020202020204" pitchFamily="34" charset="0"/>
                <a:cs typeface="Arial" panose="020B0604020202020204" pitchFamily="34" charset="0"/>
              </a:rPr>
              <a:t>Se brindó apoyó con:</a:t>
            </a:r>
          </a:p>
          <a:p>
            <a:pPr marL="631825" lvl="2" indent="-285750" algn="just">
              <a:lnSpc>
                <a:spcPct val="150000"/>
              </a:lnSpc>
              <a:buClr>
                <a:schemeClr val="accent5">
                  <a:lumMod val="75000"/>
                </a:schemeClr>
              </a:buClr>
              <a:buFont typeface="Wingdings" panose="05000000000000000000" pitchFamily="2" charset="2"/>
              <a:buChar char="ü"/>
            </a:pPr>
            <a:r>
              <a:rPr lang="es-MX" sz="1300" dirty="0">
                <a:solidFill>
                  <a:schemeClr val="accent5">
                    <a:lumMod val="75000"/>
                  </a:schemeClr>
                </a:solidFill>
                <a:latin typeface="Arial" panose="020B0604020202020204" pitchFamily="34" charset="0"/>
                <a:cs typeface="Arial" panose="020B0604020202020204" pitchFamily="34" charset="0"/>
              </a:rPr>
              <a:t>Emisión de Dictámenes que permitieron facilitar al Presidente de la República la toma de decisiones, derivadas de los expedientes de índole administrativa sometidos a su consideración. </a:t>
            </a:r>
          </a:p>
          <a:p>
            <a:pPr marL="631825" lvl="2" indent="-285750" algn="just">
              <a:lnSpc>
                <a:spcPct val="150000"/>
              </a:lnSpc>
              <a:buClr>
                <a:schemeClr val="accent5">
                  <a:lumMod val="75000"/>
                </a:schemeClr>
              </a:buClr>
              <a:buFont typeface="Wingdings" panose="05000000000000000000" pitchFamily="2" charset="2"/>
              <a:buChar char="ü"/>
            </a:pPr>
            <a:r>
              <a:rPr lang="es-MX" sz="1300" dirty="0">
                <a:solidFill>
                  <a:schemeClr val="accent5">
                    <a:lumMod val="75000"/>
                  </a:schemeClr>
                </a:solidFill>
                <a:latin typeface="Arial" panose="020B0604020202020204" pitchFamily="34" charset="0"/>
                <a:cs typeface="Arial" panose="020B0604020202020204" pitchFamily="34" charset="0"/>
              </a:rPr>
              <a:t>Elaboración de Providencias que permitieron corregir aspectos sustanciales en los expedientes administrativos, para dotar de certeza jurídica las disposiciones emanadas del Presidente de la República, y que su actuar se realice con estricto apego a la legislación guatemalteca.</a:t>
            </a:r>
          </a:p>
          <a:p>
            <a:pPr marL="631825" lvl="2" indent="-285750" algn="just">
              <a:lnSpc>
                <a:spcPct val="150000"/>
              </a:lnSpc>
              <a:buClr>
                <a:schemeClr val="accent5">
                  <a:lumMod val="75000"/>
                </a:schemeClr>
              </a:buClr>
              <a:buFont typeface="Wingdings" panose="05000000000000000000" pitchFamily="2" charset="2"/>
              <a:buChar char="ü"/>
            </a:pPr>
            <a:r>
              <a:rPr lang="es-MX" sz="1300" dirty="0">
                <a:solidFill>
                  <a:schemeClr val="accent5">
                    <a:lumMod val="75000"/>
                  </a:schemeClr>
                </a:solidFill>
                <a:latin typeface="Arial" panose="020B0604020202020204" pitchFamily="34" charset="0"/>
                <a:cs typeface="Arial" panose="020B0604020202020204" pitchFamily="34" charset="0"/>
              </a:rPr>
              <a:t>Evacuación de audiencias conferidas al Presidente de la República en las diferentes acciones constitucionales, a través de los memoriales respectivos diligenciados oportuna y eficientemente, en atención al derecho de defensa y el debido proceso.</a:t>
            </a:r>
          </a:p>
          <a:p>
            <a:pPr marL="631825" lvl="2" indent="-285750" algn="just">
              <a:lnSpc>
                <a:spcPct val="150000"/>
              </a:lnSpc>
              <a:buClr>
                <a:schemeClr val="accent5">
                  <a:lumMod val="75000"/>
                </a:schemeClr>
              </a:buClr>
              <a:buFont typeface="Wingdings" panose="05000000000000000000" pitchFamily="2" charset="2"/>
              <a:buChar char="ü"/>
            </a:pPr>
            <a:r>
              <a:rPr lang="es-MX" sz="1300" dirty="0">
                <a:solidFill>
                  <a:schemeClr val="accent5">
                    <a:lumMod val="75000"/>
                  </a:schemeClr>
                </a:solidFill>
                <a:latin typeface="Arial" panose="020B0604020202020204" pitchFamily="34" charset="0"/>
                <a:cs typeface="Arial" panose="020B0604020202020204" pitchFamily="34" charset="0"/>
              </a:rPr>
              <a:t>Asesoría y acompañamiento en actuaciones de índole judicial al personal de la Secretaría General. </a:t>
            </a:r>
          </a:p>
          <a:p>
            <a:pPr marL="631825" lvl="2" indent="-285750" algn="just">
              <a:lnSpc>
                <a:spcPct val="150000"/>
              </a:lnSpc>
              <a:buClr>
                <a:schemeClr val="accent5">
                  <a:lumMod val="75000"/>
                </a:schemeClr>
              </a:buClr>
              <a:buFont typeface="Wingdings" panose="05000000000000000000" pitchFamily="2" charset="2"/>
              <a:buChar char="ü"/>
            </a:pPr>
            <a:r>
              <a:rPr lang="es-MX" sz="1300" dirty="0">
                <a:solidFill>
                  <a:schemeClr val="accent5">
                    <a:lumMod val="75000"/>
                  </a:schemeClr>
                </a:solidFill>
                <a:latin typeface="Arial" panose="020B0604020202020204" pitchFamily="34" charset="0"/>
                <a:cs typeface="Arial" panose="020B0604020202020204" pitchFamily="34" charset="0"/>
              </a:rPr>
              <a:t>Emisión de dictámenes, opiniones y providencias, en proyectos de iniciativas de ley y solicitudes dirigidas al Presidente de la República por particulares e instituciones públicas, mismas que fueron atendidas y remitidas a las instancias correspondientes, en observancia de las facultades conferidas en la Constitución Política de la República y demás leyes vigentes.</a:t>
            </a:r>
          </a:p>
          <a:p>
            <a:pPr algn="just">
              <a:lnSpc>
                <a:spcPct val="150000"/>
              </a:lnSpc>
            </a:pPr>
            <a:endParaRPr lang="es-MX" sz="1200" dirty="0"/>
          </a:p>
        </p:txBody>
      </p:sp>
      <p:sp>
        <p:nvSpPr>
          <p:cNvPr id="4" name="Marcador de fecha 3"/>
          <p:cNvSpPr>
            <a:spLocks noGrp="1"/>
          </p:cNvSpPr>
          <p:nvPr>
            <p:ph type="dt" idx="10"/>
          </p:nvPr>
        </p:nvSpPr>
        <p:spPr/>
        <p:txBody>
          <a:bodyPr/>
          <a:lstStyle/>
          <a:p>
            <a:endParaRPr lang="es-GT"/>
          </a:p>
        </p:txBody>
      </p:sp>
      <p:sp>
        <p:nvSpPr>
          <p:cNvPr id="7" name="Marcador de número de diapositiva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22</a:t>
            </a:fld>
            <a:endParaRPr lang="es-GT"/>
          </a:p>
        </p:txBody>
      </p:sp>
    </p:spTree>
    <p:extLst>
      <p:ext uri="{BB962C8B-B14F-4D97-AF65-F5344CB8AC3E}">
        <p14:creationId xmlns:p14="http://schemas.microsoft.com/office/powerpoint/2010/main" val="16766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81847" y="439285"/>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4" name="CuadroTexto 3">
            <a:extLst>
              <a:ext uri="{FF2B5EF4-FFF2-40B4-BE49-F238E27FC236}">
                <a16:creationId xmlns:a16="http://schemas.microsoft.com/office/drawing/2014/main" id="{76DFDB85-8F6D-CC44-7271-0E53284AD93C}"/>
              </a:ext>
            </a:extLst>
          </p:cNvPr>
          <p:cNvSpPr txBox="1"/>
          <p:nvPr/>
        </p:nvSpPr>
        <p:spPr>
          <a:xfrm>
            <a:off x="653592" y="849655"/>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Acuerdos Gubernativos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6" name="Rectángulo 5"/>
          <p:cNvSpPr/>
          <p:nvPr/>
        </p:nvSpPr>
        <p:spPr>
          <a:xfrm>
            <a:off x="881847" y="1411372"/>
            <a:ext cx="10383561" cy="3416320"/>
          </a:xfrm>
          <a:prstGeom prst="rect">
            <a:avLst/>
          </a:prstGeom>
          <a:ln>
            <a:noFill/>
          </a:ln>
        </p:spPr>
        <p:txBody>
          <a:bodyPr wrap="square">
            <a:spAutoFit/>
          </a:bodyPr>
          <a:lstStyle/>
          <a:p>
            <a:pPr algn="just">
              <a:lnSpc>
                <a:spcPct val="150000"/>
              </a:lnSpc>
            </a:pPr>
            <a:r>
              <a:rPr lang="es-MX" sz="2400" dirty="0">
                <a:solidFill>
                  <a:schemeClr val="accent5">
                    <a:lumMod val="75000"/>
                  </a:schemeClr>
                </a:solidFill>
                <a:latin typeface="Arial" panose="020B0604020202020204" pitchFamily="34" charset="0"/>
                <a:cs typeface="Arial" panose="020B0604020202020204" pitchFamily="34" charset="0"/>
              </a:rPr>
              <a:t>Se brindó apoyo jurídico en la emisión de 424 Acuerdos Gubernativos, entre los que se pueden mencionar:</a:t>
            </a:r>
          </a:p>
          <a:p>
            <a:pPr marL="285750" indent="-285750" algn="just">
              <a:lnSpc>
                <a:spcPct val="150000"/>
              </a:lnSpc>
              <a:buClr>
                <a:schemeClr val="accent5">
                  <a:lumMod val="75000"/>
                </a:schemeClr>
              </a:buClr>
              <a:buFont typeface="Wingdings" panose="05000000000000000000" pitchFamily="2" charset="2"/>
              <a:buChar char="v"/>
            </a:pPr>
            <a:r>
              <a:rPr lang="es-MX" sz="2400" dirty="0">
                <a:solidFill>
                  <a:schemeClr val="accent5">
                    <a:lumMod val="75000"/>
                  </a:schemeClr>
                </a:solidFill>
                <a:latin typeface="Arial" panose="020B0604020202020204" pitchFamily="34" charset="0"/>
                <a:cs typeface="Arial" panose="020B0604020202020204" pitchFamily="34" charset="0"/>
              </a:rPr>
              <a:t>Adscripción de Bienes Inmuebles.</a:t>
            </a:r>
          </a:p>
          <a:p>
            <a:pPr marL="285750" indent="-285750" algn="just">
              <a:lnSpc>
                <a:spcPct val="150000"/>
              </a:lnSpc>
              <a:buClr>
                <a:schemeClr val="accent5">
                  <a:lumMod val="75000"/>
                </a:schemeClr>
              </a:buClr>
              <a:buFont typeface="Wingdings" panose="05000000000000000000" pitchFamily="2" charset="2"/>
              <a:buChar char="v"/>
            </a:pPr>
            <a:r>
              <a:rPr lang="es-MX" sz="2400" dirty="0">
                <a:solidFill>
                  <a:schemeClr val="accent5">
                    <a:lumMod val="75000"/>
                  </a:schemeClr>
                </a:solidFill>
                <a:latin typeface="Arial" panose="020B0604020202020204" pitchFamily="34" charset="0"/>
                <a:cs typeface="Arial" panose="020B0604020202020204" pitchFamily="34" charset="0"/>
              </a:rPr>
              <a:t>Temas Presupuestarios.</a:t>
            </a:r>
          </a:p>
          <a:p>
            <a:pPr marL="285750" indent="-285750" algn="just">
              <a:lnSpc>
                <a:spcPct val="150000"/>
              </a:lnSpc>
              <a:buClr>
                <a:schemeClr val="accent5">
                  <a:lumMod val="75000"/>
                </a:schemeClr>
              </a:buClr>
              <a:buFont typeface="Wingdings" panose="05000000000000000000" pitchFamily="2" charset="2"/>
              <a:buChar char="v"/>
            </a:pPr>
            <a:r>
              <a:rPr lang="es-MX" sz="2400" dirty="0">
                <a:solidFill>
                  <a:schemeClr val="accent5">
                    <a:lumMod val="75000"/>
                  </a:schemeClr>
                </a:solidFill>
                <a:latin typeface="Arial" panose="020B0604020202020204" pitchFamily="34" charset="0"/>
                <a:cs typeface="Arial" panose="020B0604020202020204" pitchFamily="34" charset="0"/>
              </a:rPr>
              <a:t>Emisión de Acuerdos Gubernativos que Aprueban o Reforman Reglamentos, entre otros.</a:t>
            </a:r>
          </a:p>
        </p:txBody>
      </p:sp>
      <p:sp>
        <p:nvSpPr>
          <p:cNvPr id="3" name="Marcador de fecha 2"/>
          <p:cNvSpPr>
            <a:spLocks noGrp="1"/>
          </p:cNvSpPr>
          <p:nvPr>
            <p:ph type="dt" idx="10"/>
          </p:nvPr>
        </p:nvSpPr>
        <p:spPr/>
        <p:txBody>
          <a:bodyPr/>
          <a:lstStyle/>
          <a:p>
            <a:endParaRPr lang="es-GT"/>
          </a:p>
        </p:txBody>
      </p:sp>
      <p:sp>
        <p:nvSpPr>
          <p:cNvPr id="7" name="Marcador de número de diapositiva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23</a:t>
            </a:fld>
            <a:endParaRPr lang="es-GT"/>
          </a:p>
        </p:txBody>
      </p:sp>
    </p:spTree>
    <p:extLst>
      <p:ext uri="{BB962C8B-B14F-4D97-AF65-F5344CB8AC3E}">
        <p14:creationId xmlns:p14="http://schemas.microsoft.com/office/powerpoint/2010/main" val="330449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81847" y="439285"/>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CuadroTexto 2">
            <a:extLst>
              <a:ext uri="{FF2B5EF4-FFF2-40B4-BE49-F238E27FC236}">
                <a16:creationId xmlns:a16="http://schemas.microsoft.com/office/drawing/2014/main" id="{76DFDB85-8F6D-CC44-7271-0E53284AD93C}"/>
              </a:ext>
            </a:extLst>
          </p:cNvPr>
          <p:cNvSpPr txBox="1"/>
          <p:nvPr/>
        </p:nvSpPr>
        <p:spPr>
          <a:xfrm>
            <a:off x="620325" y="933896"/>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Espacio Amigo de Lactancia Materna</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4" name="Rectángulo 3"/>
          <p:cNvSpPr/>
          <p:nvPr/>
        </p:nvSpPr>
        <p:spPr>
          <a:xfrm>
            <a:off x="475488" y="1582341"/>
            <a:ext cx="10808208" cy="1613519"/>
          </a:xfrm>
          <a:prstGeom prst="rect">
            <a:avLst/>
          </a:prstGeom>
        </p:spPr>
        <p:txBody>
          <a:bodyPr wrap="square">
            <a:spAutoFit/>
          </a:bodyPr>
          <a:lstStyle/>
          <a:p>
            <a:pPr lvl="1" algn="just">
              <a:lnSpc>
                <a:spcPct val="150000"/>
              </a:lnSpc>
              <a:spcAft>
                <a:spcPts val="0"/>
              </a:spcAft>
            </a:pPr>
            <a:r>
              <a:rPr lang="es-GT" sz="1700" dirty="0">
                <a:solidFill>
                  <a:srgbClr val="2F5496"/>
                </a:solidFill>
                <a:latin typeface="Arial" panose="020B0604020202020204" pitchFamily="34" charset="0"/>
                <a:ea typeface="Montserrat" panose="020B0604020202020204" charset="0"/>
                <a:cs typeface="Arial" panose="020B0604020202020204" pitchFamily="34" charset="0"/>
              </a:rPr>
              <a:t>Se logró que la Secretaría General de la Presidencia de la República fuera certificada como Entidad Amiga de la Lactancia Materna, por el Ministerio de Trabajo y Previsión Social y el Fondo de las Naciones Unidas para la Infancia -UNICEF- y se implementara el Espacio Amigo de Lactancia Materna en la Secretaría General de la Presidencia de la República.</a:t>
            </a:r>
          </a:p>
        </p:txBody>
      </p:sp>
      <p:pic>
        <p:nvPicPr>
          <p:cNvPr id="5" name="image22.png"/>
          <p:cNvPicPr/>
          <p:nvPr/>
        </p:nvPicPr>
        <p:blipFill rotWithShape="1">
          <a:blip r:embed="rId3"/>
          <a:srcRect l="44648" t="73223" r="788" b="5319"/>
          <a:stretch/>
        </p:blipFill>
        <p:spPr bwMode="auto">
          <a:xfrm>
            <a:off x="4777358" y="3351862"/>
            <a:ext cx="5345049" cy="2846324"/>
          </a:xfrm>
          <a:prstGeom prst="rect">
            <a:avLst/>
          </a:prstGeom>
          <a:ln>
            <a:noFill/>
          </a:ln>
          <a:extLst>
            <a:ext uri="{53640926-AAD7-44D8-BBD7-CCE9431645EC}">
              <a14:shadowObscured xmlns:a14="http://schemas.microsoft.com/office/drawing/2010/main"/>
            </a:ext>
          </a:extLst>
        </p:spPr>
      </p:pic>
      <p:sp>
        <p:nvSpPr>
          <p:cNvPr id="2" name="Marcador de fecha 1"/>
          <p:cNvSpPr>
            <a:spLocks noGrp="1"/>
          </p:cNvSpPr>
          <p:nvPr>
            <p:ph type="dt" idx="10"/>
          </p:nvPr>
        </p:nvSpPr>
        <p:spPr/>
        <p:txBody>
          <a:bodyPr/>
          <a:lstStyle/>
          <a:p>
            <a:endParaRPr lang="es-GT"/>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24</a:t>
            </a:fld>
            <a:endParaRPr lang="es-GT"/>
          </a:p>
        </p:txBody>
      </p:sp>
    </p:spTree>
    <p:extLst>
      <p:ext uri="{BB962C8B-B14F-4D97-AF65-F5344CB8AC3E}">
        <p14:creationId xmlns:p14="http://schemas.microsoft.com/office/powerpoint/2010/main" val="271393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81847" y="439285"/>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CuadroTexto 2">
            <a:extLst>
              <a:ext uri="{FF2B5EF4-FFF2-40B4-BE49-F238E27FC236}">
                <a16:creationId xmlns:a16="http://schemas.microsoft.com/office/drawing/2014/main" id="{76DFDB85-8F6D-CC44-7271-0E53284AD93C}"/>
              </a:ext>
            </a:extLst>
          </p:cNvPr>
          <p:cNvSpPr txBox="1"/>
          <p:nvPr/>
        </p:nvSpPr>
        <p:spPr>
          <a:xfrm>
            <a:off x="620325" y="1058881"/>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Certificación como Entidad Amiga de la Lactancia Materna</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pic>
        <p:nvPicPr>
          <p:cNvPr id="4" name="image3.jpg"/>
          <p:cNvPicPr/>
          <p:nvPr/>
        </p:nvPicPr>
        <p:blipFill>
          <a:blip r:embed="rId3"/>
          <a:srcRect/>
          <a:stretch>
            <a:fillRect/>
          </a:stretch>
        </p:blipFill>
        <p:spPr>
          <a:xfrm>
            <a:off x="2701507" y="1750634"/>
            <a:ext cx="6373367" cy="4165854"/>
          </a:xfrm>
          <a:prstGeom prst="rect">
            <a:avLst/>
          </a:prstGeom>
          <a:ln/>
        </p:spPr>
      </p:pic>
      <p:sp>
        <p:nvSpPr>
          <p:cNvPr id="2" name="Marcador de fecha 1"/>
          <p:cNvSpPr>
            <a:spLocks noGrp="1"/>
          </p:cNvSpPr>
          <p:nvPr>
            <p:ph type="dt" idx="10"/>
          </p:nvPr>
        </p:nvSpPr>
        <p:spPr/>
        <p:txBody>
          <a:bodyPr/>
          <a:lstStyle/>
          <a:p>
            <a:endParaRPr lang="es-GT"/>
          </a:p>
        </p:txBody>
      </p:sp>
      <p:sp>
        <p:nvSpPr>
          <p:cNvPr id="5" name="Marcador de número de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25</a:t>
            </a:fld>
            <a:endParaRPr lang="es-GT"/>
          </a:p>
        </p:txBody>
      </p:sp>
    </p:spTree>
    <p:extLst>
      <p:ext uri="{BB962C8B-B14F-4D97-AF65-F5344CB8AC3E}">
        <p14:creationId xmlns:p14="http://schemas.microsoft.com/office/powerpoint/2010/main" val="2041338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81847" y="439285"/>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CuadroTexto 2">
            <a:extLst>
              <a:ext uri="{FF2B5EF4-FFF2-40B4-BE49-F238E27FC236}">
                <a16:creationId xmlns:a16="http://schemas.microsoft.com/office/drawing/2014/main" id="{76DFDB85-8F6D-CC44-7271-0E53284AD93C}"/>
              </a:ext>
            </a:extLst>
          </p:cNvPr>
          <p:cNvSpPr txBox="1"/>
          <p:nvPr/>
        </p:nvSpPr>
        <p:spPr>
          <a:xfrm>
            <a:off x="620325" y="1058881"/>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Comité Bipartito de Salud y Seguridad Ocupacional </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4" name="Rectángulo 3"/>
          <p:cNvSpPr/>
          <p:nvPr/>
        </p:nvSpPr>
        <p:spPr>
          <a:xfrm>
            <a:off x="499808" y="1696730"/>
            <a:ext cx="11076496" cy="2446824"/>
          </a:xfrm>
          <a:prstGeom prst="rect">
            <a:avLst/>
          </a:prstGeom>
        </p:spPr>
        <p:txBody>
          <a:bodyPr wrap="square">
            <a:spAutoFit/>
          </a:bodyPr>
          <a:lstStyle/>
          <a:p>
            <a:pPr marL="285750" lvl="0" indent="-285750" algn="just">
              <a:lnSpc>
                <a:spcPct val="150000"/>
              </a:lnSpc>
              <a:spcAft>
                <a:spcPts val="0"/>
              </a:spcAft>
              <a:buFont typeface="Arial" panose="020B0604020202020204" pitchFamily="34" charset="0"/>
              <a:buChar char="•"/>
            </a:pPr>
            <a:r>
              <a:rPr lang="es-GT" sz="1700" dirty="0">
                <a:solidFill>
                  <a:srgbClr val="2F5496"/>
                </a:solidFill>
                <a:latin typeface="Arial" panose="020B0604020202020204" pitchFamily="34" charset="0"/>
                <a:ea typeface="Montserrat" panose="020B0604020202020204" charset="0"/>
                <a:cs typeface="Arial" panose="020B0604020202020204" pitchFamily="34" charset="0"/>
              </a:rPr>
              <a:t>Se realizó la elección de los cuatro representantes de los trabajadores de los ocho candidatos propuestos por cada unidad administrativa.</a:t>
            </a:r>
          </a:p>
          <a:p>
            <a:pPr marL="285750" lvl="0" indent="-285750" algn="just">
              <a:lnSpc>
                <a:spcPct val="150000"/>
              </a:lnSpc>
              <a:spcAft>
                <a:spcPts val="0"/>
              </a:spcAft>
              <a:buFont typeface="Arial" panose="020B0604020202020204" pitchFamily="34" charset="0"/>
              <a:buChar char="•"/>
            </a:pPr>
            <a:r>
              <a:rPr lang="es-GT" sz="1700" dirty="0">
                <a:solidFill>
                  <a:srgbClr val="2F5496"/>
                </a:solidFill>
                <a:latin typeface="Arial" panose="020B0604020202020204" pitchFamily="34" charset="0"/>
                <a:ea typeface="Montserrat" panose="020B0604020202020204" charset="0"/>
                <a:cs typeface="Arial" panose="020B0604020202020204" pitchFamily="34" charset="0"/>
              </a:rPr>
              <a:t>La autoridad superior de la Secretaría General de la Presidencia de la República, mediante el Acuerdo Interno Nro. 12-2023 designó a los cuatro representantes del empleador para integrar el Comité</a:t>
            </a:r>
          </a:p>
          <a:p>
            <a:pPr marL="285750" lvl="0" indent="-285750" algn="just">
              <a:lnSpc>
                <a:spcPct val="150000"/>
              </a:lnSpc>
              <a:spcAft>
                <a:spcPts val="0"/>
              </a:spcAft>
              <a:buFont typeface="Arial" panose="020B0604020202020204" pitchFamily="34" charset="0"/>
              <a:buChar char="•"/>
            </a:pPr>
            <a:r>
              <a:rPr lang="es-GT" sz="1700" dirty="0">
                <a:solidFill>
                  <a:srgbClr val="2F5496"/>
                </a:solidFill>
                <a:latin typeface="Arial" panose="020B0604020202020204" pitchFamily="34" charset="0"/>
                <a:ea typeface="Montserrat" panose="020B0604020202020204" charset="0"/>
                <a:cs typeface="Arial" panose="020B0604020202020204" pitchFamily="34" charset="0"/>
              </a:rPr>
              <a:t>A la fecha, se encuentra en proceso de habilitación, un Libro de Actas para uso del Comité, para que puedan reunirse y celebrar el acta constitutiva del mismo y solicitar la inscripción respectiva. </a:t>
            </a:r>
          </a:p>
        </p:txBody>
      </p:sp>
      <p:pic>
        <p:nvPicPr>
          <p:cNvPr id="5" name="Imagen 4" descr="C:\Users\adiaz.sgpr\Downloads\imag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0173" y="4288960"/>
            <a:ext cx="2695766" cy="2326957"/>
          </a:xfrm>
          <a:prstGeom prst="rect">
            <a:avLst/>
          </a:prstGeom>
          <a:noFill/>
          <a:ln>
            <a:noFill/>
          </a:ln>
        </p:spPr>
      </p:pic>
      <p:sp>
        <p:nvSpPr>
          <p:cNvPr id="2" name="Marcador de fecha 1"/>
          <p:cNvSpPr>
            <a:spLocks noGrp="1"/>
          </p:cNvSpPr>
          <p:nvPr>
            <p:ph type="dt" idx="10"/>
          </p:nvPr>
        </p:nvSpPr>
        <p:spPr/>
        <p:txBody>
          <a:bodyPr/>
          <a:lstStyle/>
          <a:p>
            <a:endParaRPr lang="es-GT"/>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26</a:t>
            </a:fld>
            <a:endParaRPr lang="es-GT"/>
          </a:p>
        </p:txBody>
      </p:sp>
    </p:spTree>
    <p:extLst>
      <p:ext uri="{BB962C8B-B14F-4D97-AF65-F5344CB8AC3E}">
        <p14:creationId xmlns:p14="http://schemas.microsoft.com/office/powerpoint/2010/main" val="107914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81847" y="439285"/>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CuadroTexto 2">
            <a:extLst>
              <a:ext uri="{FF2B5EF4-FFF2-40B4-BE49-F238E27FC236}">
                <a16:creationId xmlns:a16="http://schemas.microsoft.com/office/drawing/2014/main" id="{76DFDB85-8F6D-CC44-7271-0E53284AD93C}"/>
              </a:ext>
            </a:extLst>
          </p:cNvPr>
          <p:cNvSpPr txBox="1"/>
          <p:nvPr/>
        </p:nvSpPr>
        <p:spPr>
          <a:xfrm>
            <a:off x="620325" y="1058881"/>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Desarrollo e implementación de:</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4" name="Rectángulo 3"/>
          <p:cNvSpPr/>
          <p:nvPr/>
        </p:nvSpPr>
        <p:spPr>
          <a:xfrm>
            <a:off x="499808" y="1696730"/>
            <a:ext cx="11076496" cy="2446824"/>
          </a:xfrm>
          <a:prstGeom prst="rect">
            <a:avLst/>
          </a:prstGeom>
        </p:spPr>
        <p:txBody>
          <a:bodyPr wrap="square">
            <a:spAutoFit/>
          </a:bodyPr>
          <a:lstStyle/>
          <a:p>
            <a:pPr marL="285750" lvl="0" indent="-285750" algn="just">
              <a:lnSpc>
                <a:spcPct val="150000"/>
              </a:lnSpc>
              <a:spcAft>
                <a:spcPts val="0"/>
              </a:spcAft>
              <a:buFont typeface="Arial" panose="020B0604020202020204" pitchFamily="34" charset="0"/>
              <a:buChar char="•"/>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Módulo de exoneraciones</a:t>
            </a:r>
          </a:p>
          <a:p>
            <a:pPr marL="285750" lvl="0" indent="-285750" algn="just">
              <a:lnSpc>
                <a:spcPct val="150000"/>
              </a:lnSpc>
              <a:spcAft>
                <a:spcPts val="0"/>
              </a:spcAft>
              <a:buFont typeface="Arial" panose="020B0604020202020204" pitchFamily="34" charset="0"/>
              <a:buChar char="•"/>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Módulo de Gestión de Contrataciones (versión 2.0)</a:t>
            </a:r>
          </a:p>
          <a:p>
            <a:pPr marL="285750" lvl="0" indent="-285750" algn="just">
              <a:lnSpc>
                <a:spcPct val="150000"/>
              </a:lnSpc>
              <a:spcAft>
                <a:spcPts val="0"/>
              </a:spcAft>
              <a:buFont typeface="Arial" panose="020B0604020202020204" pitchFamily="34" charset="0"/>
              <a:buChar char="•"/>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Módulo de Gestión de Solicitudes de Información Pública</a:t>
            </a:r>
          </a:p>
          <a:p>
            <a:pPr marL="285750" lvl="0" indent="-285750" algn="just">
              <a:lnSpc>
                <a:spcPct val="150000"/>
              </a:lnSpc>
              <a:spcAft>
                <a:spcPts val="0"/>
              </a:spcAft>
              <a:buFont typeface="Arial" panose="020B0604020202020204" pitchFamily="34" charset="0"/>
              <a:buChar char="•"/>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Desarrollo e implementación del módulo de Control de Visitas</a:t>
            </a:r>
          </a:p>
          <a:p>
            <a:pPr marL="285750" lvl="0" indent="-285750" algn="just">
              <a:lnSpc>
                <a:spcPct val="150000"/>
              </a:lnSpc>
              <a:spcAft>
                <a:spcPts val="0"/>
              </a:spcAft>
              <a:buFont typeface="Arial" panose="020B0604020202020204" pitchFamily="34" charset="0"/>
              <a:buChar char="•"/>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Módulo de control de Almacén</a:t>
            </a:r>
          </a:p>
          <a:p>
            <a:pPr marL="285750" lvl="0" indent="-285750" algn="just">
              <a:lnSpc>
                <a:spcPct val="150000"/>
              </a:lnSpc>
              <a:spcAft>
                <a:spcPts val="0"/>
              </a:spcAft>
              <a:buFont typeface="Arial" panose="020B0604020202020204" pitchFamily="34" charset="0"/>
              <a:buChar char="•"/>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Módulo Recopilatorio de Leyes y documentos</a:t>
            </a:r>
          </a:p>
        </p:txBody>
      </p:sp>
      <p:sp>
        <p:nvSpPr>
          <p:cNvPr id="2" name="Marcador de fecha 1"/>
          <p:cNvSpPr>
            <a:spLocks noGrp="1"/>
          </p:cNvSpPr>
          <p:nvPr>
            <p:ph type="dt" idx="10"/>
          </p:nvPr>
        </p:nvSpPr>
        <p:spPr/>
        <p:txBody>
          <a:bodyPr/>
          <a:lstStyle/>
          <a:p>
            <a:endParaRPr lang="es-GT"/>
          </a:p>
        </p:txBody>
      </p:sp>
      <p:sp>
        <p:nvSpPr>
          <p:cNvPr id="5" name="Marcador de número de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27</a:t>
            </a:fld>
            <a:endParaRPr lang="es-GT"/>
          </a:p>
        </p:txBody>
      </p:sp>
    </p:spTree>
    <p:extLst>
      <p:ext uri="{BB962C8B-B14F-4D97-AF65-F5344CB8AC3E}">
        <p14:creationId xmlns:p14="http://schemas.microsoft.com/office/powerpoint/2010/main" val="2404689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81847" y="439285"/>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RESULTADOS</a:t>
            </a:r>
          </a:p>
        </p:txBody>
      </p:sp>
      <p:sp>
        <p:nvSpPr>
          <p:cNvPr id="3" name="CuadroTexto 2">
            <a:extLst>
              <a:ext uri="{FF2B5EF4-FFF2-40B4-BE49-F238E27FC236}">
                <a16:creationId xmlns:a16="http://schemas.microsoft.com/office/drawing/2014/main" id="{76DFDB85-8F6D-CC44-7271-0E53284AD93C}"/>
              </a:ext>
            </a:extLst>
          </p:cNvPr>
          <p:cNvSpPr txBox="1"/>
          <p:nvPr/>
        </p:nvSpPr>
        <p:spPr>
          <a:xfrm>
            <a:off x="620325" y="1058881"/>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Otros Logros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4" name="Rectángulo 3"/>
          <p:cNvSpPr/>
          <p:nvPr/>
        </p:nvSpPr>
        <p:spPr>
          <a:xfrm>
            <a:off x="499808" y="1696730"/>
            <a:ext cx="11076496" cy="3624069"/>
          </a:xfrm>
          <a:prstGeom prst="rect">
            <a:avLst/>
          </a:prstGeom>
        </p:spPr>
        <p:txBody>
          <a:bodyPr wrap="square">
            <a:spAutoFit/>
          </a:bodyPr>
          <a:lstStyle/>
          <a:p>
            <a:pPr marL="285750" lvl="0" indent="-285750" algn="just">
              <a:lnSpc>
                <a:spcPct val="150000"/>
              </a:lnSpc>
              <a:spcAft>
                <a:spcPts val="0"/>
              </a:spcAft>
              <a:buFont typeface="Arial" panose="020B0604020202020204" pitchFamily="34" charset="0"/>
              <a:buChar char="•"/>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Se presentó el Anteproyecto de Presupuesto para el Ejercicio Fiscal 2024 y multianual 2024-2028 al Ministerio de Finanzas Públicas, en el plazo establecido en ley.</a:t>
            </a:r>
          </a:p>
          <a:p>
            <a:pPr marL="285750" lvl="0" indent="-285750" algn="just">
              <a:lnSpc>
                <a:spcPct val="150000"/>
              </a:lnSpc>
              <a:spcAft>
                <a:spcPts val="0"/>
              </a:spcAft>
              <a:buFont typeface="Arial" panose="020B0604020202020204" pitchFamily="34" charset="0"/>
              <a:buChar char="•"/>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Se dio cumplimiento a la entrega de los Planes Institucionales (PEI, POM, POA) de la Secretaría General de la Presidencia de la República para el período 2024-2028, ante la Secretaría de Planificación y Programación SEGEPLAN, quien evaluó los mismos a través de la Ficha de Opinión Técnica SPPD-001 20-2023, en la cual la nota obtenida fue de 100 puntos.</a:t>
            </a:r>
          </a:p>
          <a:p>
            <a:pPr marL="285750" lvl="0" indent="-285750" algn="just">
              <a:lnSpc>
                <a:spcPct val="150000"/>
              </a:lnSpc>
              <a:spcAft>
                <a:spcPts val="0"/>
              </a:spcAft>
              <a:buFont typeface="Arial" panose="020B0604020202020204" pitchFamily="34" charset="0"/>
              <a:buChar char="•"/>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Se suscribió el Convenio de Cooperación Interinstitucional para el fortalecimiento de la Gestión de solicitudes de exoneración presentadas al Presidente de la República de Guatemala entre la Secretaría General de la Presidencia de la República y la Superintendencia de Administración Tributaria.</a:t>
            </a:r>
          </a:p>
        </p:txBody>
      </p:sp>
      <p:sp>
        <p:nvSpPr>
          <p:cNvPr id="2" name="Marcador de fecha 1"/>
          <p:cNvSpPr>
            <a:spLocks noGrp="1"/>
          </p:cNvSpPr>
          <p:nvPr>
            <p:ph type="dt" idx="10"/>
          </p:nvPr>
        </p:nvSpPr>
        <p:spPr/>
        <p:txBody>
          <a:bodyPr/>
          <a:lstStyle/>
          <a:p>
            <a:endParaRPr lang="es-GT"/>
          </a:p>
        </p:txBody>
      </p:sp>
      <p:sp>
        <p:nvSpPr>
          <p:cNvPr id="5" name="Marcador de número de diapositiva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28</a:t>
            </a:fld>
            <a:endParaRPr lang="es-GT"/>
          </a:p>
        </p:txBody>
      </p:sp>
    </p:spTree>
    <p:extLst>
      <p:ext uri="{BB962C8B-B14F-4D97-AF65-F5344CB8AC3E}">
        <p14:creationId xmlns:p14="http://schemas.microsoft.com/office/powerpoint/2010/main" val="162254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29</a:t>
            </a:fld>
            <a:endParaRPr lang="es-GT"/>
          </a:p>
        </p:txBody>
      </p:sp>
    </p:spTree>
    <p:extLst>
      <p:ext uri="{BB962C8B-B14F-4D97-AF65-F5344CB8AC3E}">
        <p14:creationId xmlns:p14="http://schemas.microsoft.com/office/powerpoint/2010/main" val="174414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96481" y="602367"/>
            <a:ext cx="9969622" cy="1384995"/>
          </a:xfrm>
          <a:prstGeom prst="rect">
            <a:avLst/>
          </a:prstGeom>
          <a:noFill/>
        </p:spPr>
        <p:txBody>
          <a:bodyPr wrap="square" rtlCol="0">
            <a:spAutoFit/>
          </a:bodyPr>
          <a:lstStyle/>
          <a:p>
            <a:pPr lvl="0" algn="ctr"/>
            <a:r>
              <a:rPr lang="es-GT" sz="2800" b="1" dirty="0">
                <a:latin typeface="Arial" panose="020B0604020202020204" pitchFamily="34" charset="0"/>
                <a:cs typeface="Arial" panose="020B0604020202020204" pitchFamily="34" charset="0"/>
              </a:rPr>
              <a:t>OBJETIVOS</a:t>
            </a: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DE </a:t>
            </a:r>
            <a:r>
              <a:rPr lang="es-MX" sz="2800" b="1" dirty="0">
                <a:latin typeface="Arial" panose="020B0604020202020204" pitchFamily="34" charset="0"/>
                <a:cs typeface="Arial" panose="020B0604020202020204" pitchFamily="34" charset="0"/>
              </a:rPr>
              <a:t>SECRETARÍA GENERAL DE LA PRESIDENCIA DE LA REPÚBLICA</a:t>
            </a:r>
          </a:p>
          <a:p>
            <a:pPr lvl="0"/>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Marcador de contenido 6">
            <a:extLst>
              <a:ext uri="{FF2B5EF4-FFF2-40B4-BE49-F238E27FC236}">
                <a16:creationId xmlns:a16="http://schemas.microsoft.com/office/drawing/2014/main" id="{F9FD962A-766E-443B-8C79-B30580DFF835}"/>
              </a:ext>
            </a:extLst>
          </p:cNvPr>
          <p:cNvSpPr txBox="1">
            <a:spLocks/>
          </p:cNvSpPr>
          <p:nvPr/>
        </p:nvSpPr>
        <p:spPr>
          <a:xfrm>
            <a:off x="796481" y="1595061"/>
            <a:ext cx="10646230" cy="107884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1" indent="0" algn="just">
              <a:lnSpc>
                <a:spcPct val="150000"/>
              </a:lnSpc>
              <a:buNone/>
            </a:pPr>
            <a:r>
              <a:rPr lang="es-GT" sz="1600" dirty="0">
                <a:latin typeface="Arial" panose="020B0604020202020204" pitchFamily="34" charset="0"/>
                <a:cs typeface="Arial" panose="020B0604020202020204" pitchFamily="34" charset="0"/>
              </a:rPr>
              <a:t>Para el cumplimiento de sus funciones la Secretaría General de la Presidencia de la República definió los Objetivos Institucionales de Control Interno, siguientes:</a:t>
            </a:r>
          </a:p>
          <a:p>
            <a:pPr marL="571500" lvl="1" indent="0">
              <a:buNone/>
            </a:pPr>
            <a:endParaRPr lang="es-GT" sz="1400"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507859111"/>
              </p:ext>
            </p:extLst>
          </p:nvPr>
        </p:nvGraphicFramePr>
        <p:xfrm>
          <a:off x="792003" y="2830921"/>
          <a:ext cx="10650708" cy="2577017"/>
        </p:xfrm>
        <a:graphic>
          <a:graphicData uri="http://schemas.openxmlformats.org/drawingml/2006/table">
            <a:tbl>
              <a:tblPr firstRow="1" firstCol="1" bandRow="1"/>
              <a:tblGrid>
                <a:gridCol w="10650708">
                  <a:extLst>
                    <a:ext uri="{9D8B030D-6E8A-4147-A177-3AD203B41FA5}">
                      <a16:colId xmlns:a16="http://schemas.microsoft.com/office/drawing/2014/main" val="481451595"/>
                    </a:ext>
                  </a:extLst>
                </a:gridCol>
              </a:tblGrid>
              <a:tr h="271902">
                <a:tc>
                  <a:txBody>
                    <a:bodyPr/>
                    <a:lstStyle/>
                    <a:p>
                      <a:pPr marL="342900" lvl="0" indent="-342900" algn="ctr">
                        <a:lnSpc>
                          <a:spcPct val="107000"/>
                        </a:lnSpc>
                        <a:spcAft>
                          <a:spcPts val="0"/>
                        </a:spcAft>
                        <a:buFont typeface="+mj-lt"/>
                        <a:buAutoNum type="alphaLcParenR"/>
                      </a:pPr>
                      <a:r>
                        <a:rPr lang="es-GT" sz="1400" b="1" dirty="0">
                          <a:effectLst/>
                          <a:latin typeface="Arial" panose="020B0604020202020204" pitchFamily="34" charset="0"/>
                          <a:ea typeface="Calibri" panose="020F0502020204030204" pitchFamily="34" charset="0"/>
                          <a:cs typeface="Times New Roman" panose="02020603050405020304" pitchFamily="18" charset="0"/>
                        </a:rPr>
                        <a:t>Objetivo Estratégico</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395246113"/>
                  </a:ext>
                </a:extLst>
              </a:tr>
              <a:tr h="508303">
                <a:tc>
                  <a:txBody>
                    <a:bodyPr/>
                    <a:lstStyle/>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Promover las buenas prácticas de control interno y gobernanza, para que de manera eficiente, eficaz y transparente, se de fe administrativa, seguridad y certeza jurídica al accionar del Presidente de la República.</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831265"/>
                  </a:ext>
                </a:extLst>
              </a:tr>
              <a:tr h="271902">
                <a:tc>
                  <a:txBody>
                    <a:bodyPr/>
                    <a:lstStyle/>
                    <a:p>
                      <a:pPr marL="342900" lvl="0" indent="-342900" algn="ctr">
                        <a:lnSpc>
                          <a:spcPct val="107000"/>
                        </a:lnSpc>
                        <a:spcAft>
                          <a:spcPts val="0"/>
                        </a:spcAft>
                        <a:buFont typeface="+mj-lt"/>
                        <a:buAutoNum type="alphaLcParenR" startAt="2"/>
                      </a:pPr>
                      <a:r>
                        <a:rPr lang="es-GT" sz="1400" b="1" dirty="0">
                          <a:effectLst/>
                          <a:latin typeface="Arial" panose="020B0604020202020204" pitchFamily="34" charset="0"/>
                          <a:ea typeface="Calibri" panose="020F0502020204030204" pitchFamily="34" charset="0"/>
                          <a:cs typeface="Times New Roman" panose="02020603050405020304" pitchFamily="18" charset="0"/>
                        </a:rPr>
                        <a:t>Objetivos Operativos</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502513565"/>
                  </a:ext>
                </a:extLst>
              </a:tr>
              <a:tr h="1524910">
                <a:tc>
                  <a:txBody>
                    <a:bodyPr/>
                    <a:lstStyle/>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Ejercer de manera eficiente, eficaz y transparente, las atribuciones y funciones asignadas a las Unidades y Direcciones de la Secretaría General de la Presidencia de la República, de acuerdo al marco Constitucional y al ordenamiento jurídico vigente.</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Dar seguimiento a la ejecución de los recursos financieros, al uso de los recursos administrativos y al cumplimiento de las acciones definidas en los planes, para verificar de manera oportuna la consecución de las metas y resultados institucionales definidos.</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Promover el adecuado resguardo de los bienes muebles de la Secretaría General de la Presidencia de la República, a través del registro oportuno de los mismos y la emisión de las políticas que correspondan.</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107612"/>
                  </a:ext>
                </a:extLst>
              </a:tr>
            </a:tbl>
          </a:graphicData>
        </a:graphic>
      </p:graphicFrame>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3</a:t>
            </a:fld>
            <a:endParaRPr lang="es-GT"/>
          </a:p>
        </p:txBody>
      </p:sp>
    </p:spTree>
    <p:extLst>
      <p:ext uri="{BB962C8B-B14F-4D97-AF65-F5344CB8AC3E}">
        <p14:creationId xmlns:p14="http://schemas.microsoft.com/office/powerpoint/2010/main" val="268130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03564" y="661436"/>
            <a:ext cx="9408895" cy="492443"/>
          </a:xfrm>
          <a:prstGeom prst="rect">
            <a:avLst/>
          </a:prstGeom>
          <a:noFill/>
        </p:spPr>
        <p:txBody>
          <a:bodyPr wrap="square" rtlCol="0">
            <a:spAutoFit/>
          </a:bodyPr>
          <a:lstStyle/>
          <a:p>
            <a:r>
              <a:rPr lang="es-MX" sz="2600" b="1" dirty="0">
                <a:latin typeface="Arial" panose="020B0604020202020204" pitchFamily="34" charset="0"/>
                <a:cs typeface="Arial" panose="020B0604020202020204" pitchFamily="34" charset="0"/>
              </a:rPr>
              <a:t>CONSOLIDADO DE LOGROS INSTITUCIONALES</a:t>
            </a:r>
            <a:endParaRPr lang="es-GT" sz="2600" b="1"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929774454"/>
              </p:ext>
            </p:extLst>
          </p:nvPr>
        </p:nvGraphicFramePr>
        <p:xfrm>
          <a:off x="1277483" y="1649139"/>
          <a:ext cx="9688850" cy="3225052"/>
        </p:xfrm>
        <a:graphic>
          <a:graphicData uri="http://schemas.openxmlformats.org/drawingml/2006/table">
            <a:tbl>
              <a:tblPr firstRow="1" bandRow="1">
                <a:tableStyleId>{7DF18680-E054-41AD-8BC1-D1AEF772440D}</a:tableStyleId>
              </a:tblPr>
              <a:tblGrid>
                <a:gridCol w="1138738">
                  <a:extLst>
                    <a:ext uri="{9D8B030D-6E8A-4147-A177-3AD203B41FA5}">
                      <a16:colId xmlns:a16="http://schemas.microsoft.com/office/drawing/2014/main" val="3634168436"/>
                    </a:ext>
                  </a:extLst>
                </a:gridCol>
                <a:gridCol w="6693031">
                  <a:extLst>
                    <a:ext uri="{9D8B030D-6E8A-4147-A177-3AD203B41FA5}">
                      <a16:colId xmlns:a16="http://schemas.microsoft.com/office/drawing/2014/main" val="2634244456"/>
                    </a:ext>
                  </a:extLst>
                </a:gridCol>
                <a:gridCol w="1857081">
                  <a:extLst>
                    <a:ext uri="{9D8B030D-6E8A-4147-A177-3AD203B41FA5}">
                      <a16:colId xmlns:a16="http://schemas.microsoft.com/office/drawing/2014/main" val="92747685"/>
                    </a:ext>
                  </a:extLst>
                </a:gridCol>
              </a:tblGrid>
              <a:tr h="488861">
                <a:tc>
                  <a:txBody>
                    <a:bodyPr/>
                    <a:lstStyle/>
                    <a:p>
                      <a:pPr marL="0" indent="0" algn="ctr">
                        <a:lnSpc>
                          <a:spcPct val="115000"/>
                        </a:lnSpc>
                        <a:spcAft>
                          <a:spcPts val="0"/>
                        </a:spcAft>
                      </a:pPr>
                      <a:r>
                        <a:rPr lang="es-CR" sz="1800" dirty="0">
                          <a:effectLst/>
                          <a:latin typeface="Arial" panose="020B0604020202020204" pitchFamily="34" charset="0"/>
                          <a:cs typeface="Arial" panose="020B0604020202020204" pitchFamily="34" charset="0"/>
                        </a:rPr>
                        <a:t>No.</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0"/>
                        </a:spcAft>
                      </a:pPr>
                      <a:r>
                        <a:rPr lang="es-CR" sz="1800" dirty="0">
                          <a:effectLst/>
                          <a:latin typeface="Arial" panose="020B0604020202020204" pitchFamily="34" charset="0"/>
                          <a:cs typeface="Arial" panose="020B0604020202020204" pitchFamily="34" charset="0"/>
                        </a:rPr>
                        <a:t>Logro institucional</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a:effectLst/>
                          <a:latin typeface="Arial" panose="020B0604020202020204" pitchFamily="34" charset="0"/>
                          <a:cs typeface="Arial" panose="020B0604020202020204" pitchFamily="34" charset="0"/>
                        </a:rPr>
                        <a:t>Meta física ejecutada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81121036"/>
                  </a:ext>
                </a:extLst>
              </a:tr>
              <a:tr h="488861">
                <a:tc>
                  <a:txBody>
                    <a:bodyPr/>
                    <a:lstStyle/>
                    <a:p>
                      <a:pPr marL="0" indent="0" algn="ctr">
                        <a:lnSpc>
                          <a:spcPct val="115000"/>
                        </a:lnSpc>
                        <a:spcAft>
                          <a:spcPts val="0"/>
                        </a:spcAft>
                      </a:pPr>
                      <a:r>
                        <a:rPr lang="es-MX" sz="1800" dirty="0">
                          <a:effectLst/>
                          <a:latin typeface="Arial" panose="020B0604020202020204" pitchFamily="34" charset="0"/>
                          <a:ea typeface="Calibri" panose="020F0502020204030204" pitchFamily="34" charset="0"/>
                          <a:cs typeface="Arial" panose="020B0604020202020204" pitchFamily="34" charset="0"/>
                        </a:rPr>
                        <a:t>1</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15000"/>
                        </a:lnSpc>
                        <a:spcAft>
                          <a:spcPts val="0"/>
                        </a:spcAft>
                      </a:pPr>
                      <a:r>
                        <a:rPr lang="es-CR" sz="1800" dirty="0">
                          <a:effectLst/>
                          <a:latin typeface="Arial" panose="020B0604020202020204" pitchFamily="34" charset="0"/>
                          <a:cs typeface="Arial" panose="020B0604020202020204" pitchFamily="34" charset="0"/>
                        </a:rPr>
                        <a:t>Iniciativas de Ley presentadas al Congreso de la República.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MX" sz="1800" dirty="0">
                          <a:effectLst/>
                          <a:latin typeface="Arial" panose="020B0604020202020204" pitchFamily="34" charset="0"/>
                          <a:ea typeface="Calibri" panose="020F0502020204030204" pitchFamily="34" charset="0"/>
                          <a:cs typeface="Arial" panose="020B0604020202020204" pitchFamily="34" charset="0"/>
                        </a:rPr>
                        <a:t>1</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5077021"/>
                  </a:ext>
                </a:extLst>
              </a:tr>
              <a:tr h="431001">
                <a:tc>
                  <a:txBody>
                    <a:bodyPr/>
                    <a:lstStyle/>
                    <a:p>
                      <a:pPr marL="0" indent="0" algn="ctr">
                        <a:lnSpc>
                          <a:spcPct val="115000"/>
                        </a:lnSpc>
                        <a:spcAft>
                          <a:spcPts val="0"/>
                        </a:spcAft>
                      </a:pPr>
                      <a:r>
                        <a:rPr lang="es-MX"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2</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15000"/>
                        </a:lnSpc>
                        <a:spcAft>
                          <a:spcPts val="0"/>
                        </a:spcAft>
                      </a:pPr>
                      <a:r>
                        <a:rPr lang="es-CR" sz="1800" dirty="0">
                          <a:effectLst/>
                          <a:latin typeface="Arial" panose="020B0604020202020204" pitchFamily="34" charset="0"/>
                          <a:cs typeface="Arial" panose="020B0604020202020204" pitchFamily="34" charset="0"/>
                        </a:rPr>
                        <a:t>Acuerdos Gubernativos emitidos.</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a:solidFill>
                            <a:schemeClr val="tx1"/>
                          </a:solidFill>
                          <a:effectLst/>
                          <a:latin typeface="Arial" panose="020B0604020202020204" pitchFamily="34" charset="0"/>
                          <a:cs typeface="Arial" panose="020B0604020202020204" pitchFamily="34" charset="0"/>
                        </a:rPr>
                        <a:t>424</a:t>
                      </a:r>
                      <a:r>
                        <a:rPr lang="es-CR" sz="1800" dirty="0">
                          <a:effectLst/>
                          <a:latin typeface="Arial" panose="020B0604020202020204" pitchFamily="34" charset="0"/>
                          <a:cs typeface="Arial" panose="020B0604020202020204" pitchFamily="34" charset="0"/>
                        </a:rPr>
                        <a:t>*</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42436803"/>
                  </a:ext>
                </a:extLst>
              </a:tr>
              <a:tr h="488861">
                <a:tc>
                  <a:txBody>
                    <a:bodyPr/>
                    <a:lstStyle/>
                    <a:p>
                      <a:pPr marL="0" indent="0" algn="ctr">
                        <a:lnSpc>
                          <a:spcPct val="115000"/>
                        </a:lnSpc>
                        <a:spcAft>
                          <a:spcPts val="0"/>
                        </a:spcAft>
                      </a:pPr>
                      <a:r>
                        <a:rPr lang="es-MX"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3</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15000"/>
                        </a:lnSpc>
                        <a:spcAft>
                          <a:spcPts val="0"/>
                        </a:spcAft>
                      </a:pPr>
                      <a:r>
                        <a:rPr lang="es-CR" sz="1800" dirty="0">
                          <a:effectLst/>
                          <a:latin typeface="Arial" panose="020B0604020202020204" pitchFamily="34" charset="0"/>
                          <a:cs typeface="Arial" panose="020B0604020202020204" pitchFamily="34" charset="0"/>
                        </a:rPr>
                        <a:t>Expedientes tramitados en beneficio de entidades, personas jurídicas e individuales. </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1000"/>
                        </a:spcAft>
                      </a:pPr>
                      <a:r>
                        <a:rPr lang="es-CR" sz="1800" dirty="0">
                          <a:effectLst/>
                          <a:latin typeface="Arial" panose="020B0604020202020204" pitchFamily="34" charset="0"/>
                          <a:cs typeface="Arial" panose="020B0604020202020204" pitchFamily="34" charset="0"/>
                        </a:rPr>
                        <a:t>2604</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62230369"/>
                  </a:ext>
                </a:extLst>
              </a:tr>
              <a:tr h="665911">
                <a:tc>
                  <a:txBody>
                    <a:bodyPr/>
                    <a:lstStyle/>
                    <a:p>
                      <a:pPr algn="ctr">
                        <a:lnSpc>
                          <a:spcPct val="107000"/>
                        </a:lnSpc>
                        <a:spcAft>
                          <a:spcPts val="0"/>
                        </a:spcAft>
                      </a:pPr>
                      <a:r>
                        <a:rPr lang="es-MX"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4</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07000"/>
                        </a:lnSpc>
                        <a:spcAft>
                          <a:spcPts val="0"/>
                        </a:spcAft>
                      </a:pPr>
                      <a:r>
                        <a:rPr lang="es-GT" sz="1800" dirty="0">
                          <a:effectLst/>
                          <a:latin typeface="Arial" panose="020B0604020202020204" pitchFamily="34" charset="0"/>
                          <a:cs typeface="Arial" panose="020B0604020202020204" pitchFamily="34" charset="0"/>
                        </a:rPr>
                        <a:t>Cumplimiento de lo normado por el Sistema Nacional de Control Interno Gubernamental -SINACIG-.</a:t>
                      </a:r>
                    </a:p>
                  </a:txBody>
                  <a:tcPr marL="68580" marR="68580" marT="0" marB="0" anchor="ctr"/>
                </a:tc>
                <a:tc>
                  <a:txBody>
                    <a:bodyPr/>
                    <a:lstStyle/>
                    <a:p>
                      <a:pPr marL="0" indent="0" algn="ctr">
                        <a:lnSpc>
                          <a:spcPct val="115000"/>
                        </a:lnSpc>
                        <a:spcAft>
                          <a:spcPts val="1000"/>
                        </a:spcAft>
                      </a:pPr>
                      <a:r>
                        <a:rPr lang="es-CR" sz="1800" dirty="0">
                          <a:effectLst/>
                          <a:latin typeface="Arial" panose="020B0604020202020204" pitchFamily="34" charset="0"/>
                          <a:cs typeface="Arial" panose="020B0604020202020204" pitchFamily="34" charset="0"/>
                        </a:rPr>
                        <a:t>N/A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7131732"/>
                  </a:ext>
                </a:extLst>
              </a:tr>
              <a:tr h="431001">
                <a:tc>
                  <a:txBody>
                    <a:bodyPr/>
                    <a:lstStyle/>
                    <a:p>
                      <a:pPr marL="0" indent="0" algn="ctr">
                        <a:lnSpc>
                          <a:spcPct val="115000"/>
                        </a:lnSpc>
                        <a:spcAft>
                          <a:spcPts val="1000"/>
                        </a:spcAft>
                      </a:pPr>
                      <a:r>
                        <a:rPr lang="es-MX"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5</a:t>
                      </a:r>
                      <a:endParaRPr lang="es-GT"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just">
                        <a:lnSpc>
                          <a:spcPct val="107000"/>
                        </a:lnSpc>
                        <a:spcAft>
                          <a:spcPts val="0"/>
                        </a:spcAft>
                      </a:pPr>
                      <a:r>
                        <a:rPr lang="es-GT" sz="1800" dirty="0">
                          <a:effectLst/>
                          <a:latin typeface="Arial" panose="020B0604020202020204" pitchFamily="34" charset="0"/>
                          <a:cs typeface="Arial" panose="020B0604020202020204" pitchFamily="34" charset="0"/>
                        </a:rPr>
                        <a:t>Capacitación constante del personal.</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indent="0" algn="ctr">
                        <a:lnSpc>
                          <a:spcPct val="115000"/>
                        </a:lnSpc>
                        <a:spcAft>
                          <a:spcPts val="0"/>
                        </a:spcAft>
                      </a:pPr>
                      <a:r>
                        <a:rPr lang="es-CR" sz="1800" dirty="0">
                          <a:effectLst/>
                          <a:latin typeface="Arial" panose="020B0604020202020204" pitchFamily="34" charset="0"/>
                          <a:cs typeface="Arial" panose="020B0604020202020204" pitchFamily="34" charset="0"/>
                        </a:rPr>
                        <a:t>N/A</a:t>
                      </a:r>
                      <a:endParaRPr lang="es-GT"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0716837"/>
                  </a:ext>
                </a:extLst>
              </a:tr>
            </a:tbl>
          </a:graphicData>
        </a:graphic>
      </p:graphicFrame>
      <p:sp>
        <p:nvSpPr>
          <p:cNvPr id="5" name="CuadroTexto 4"/>
          <p:cNvSpPr txBox="1"/>
          <p:nvPr/>
        </p:nvSpPr>
        <p:spPr>
          <a:xfrm>
            <a:off x="1106424" y="5423046"/>
            <a:ext cx="10030968" cy="523220"/>
          </a:xfrm>
          <a:prstGeom prst="rect">
            <a:avLst/>
          </a:prstGeom>
          <a:noFill/>
        </p:spPr>
        <p:txBody>
          <a:bodyPr wrap="square" rtlCol="0">
            <a:spAutoFit/>
          </a:bodyPr>
          <a:lstStyle/>
          <a:p>
            <a:r>
              <a:rPr lang="es-MX" sz="1400" dirty="0"/>
              <a:t>* Incluidos en los Expedientes tramitados en beneficio de entidades, personas jurídicas e individuales.</a:t>
            </a:r>
          </a:p>
          <a:p>
            <a:r>
              <a:rPr lang="es-MX" sz="1400" b="1" dirty="0"/>
              <a:t>Nota: </a:t>
            </a:r>
            <a:r>
              <a:rPr lang="es-MX" sz="1400" dirty="0"/>
              <a:t>Información actualizada de mayo a agosto de 2023.</a:t>
            </a:r>
            <a:endParaRPr lang="es-GT" sz="1400" dirty="0"/>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30</a:t>
            </a:fld>
            <a:endParaRPr lang="es-GT"/>
          </a:p>
        </p:txBody>
      </p:sp>
    </p:spTree>
    <p:extLst>
      <p:ext uri="{BB962C8B-B14F-4D97-AF65-F5344CB8AC3E}">
        <p14:creationId xmlns:p14="http://schemas.microsoft.com/office/powerpoint/2010/main" val="565254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189018" y="661436"/>
            <a:ext cx="8023441" cy="892552"/>
          </a:xfrm>
          <a:prstGeom prst="rect">
            <a:avLst/>
          </a:prstGeom>
          <a:noFill/>
        </p:spPr>
        <p:txBody>
          <a:bodyPr wrap="square" rtlCol="0">
            <a:spAutoFit/>
          </a:bodyPr>
          <a:lstStyle/>
          <a:p>
            <a:r>
              <a:rPr lang="es-GT" sz="2600" b="1" dirty="0">
                <a:latin typeface="Arial" panose="020B0604020202020204" pitchFamily="34" charset="0"/>
                <a:cs typeface="Arial" panose="020B0604020202020204" pitchFamily="34" charset="0"/>
              </a:rPr>
              <a:t>¿QUÉ TENDENCIA MUESTRA EL USO DE LOS</a:t>
            </a:r>
          </a:p>
          <a:p>
            <a:r>
              <a:rPr lang="es-GT" sz="2600" b="1" dirty="0">
                <a:latin typeface="Arial" panose="020B0604020202020204" pitchFamily="34" charset="0"/>
                <a:cs typeface="Arial" panose="020B0604020202020204" pitchFamily="34" charset="0"/>
              </a:rPr>
              <a:t>  RECURSOS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2" descr="7 TENDENCIAS TECNOLÓGICAS PARA EL EL 2021 | MQA">
            <a:extLst>
              <a:ext uri="{FF2B5EF4-FFF2-40B4-BE49-F238E27FC236}">
                <a16:creationId xmlns:a16="http://schemas.microsoft.com/office/drawing/2014/main" id="{917C53C8-656A-4193-A96D-93181679B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81" y="156140"/>
            <a:ext cx="2044538" cy="153411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927253" y="2059284"/>
            <a:ext cx="8546969" cy="1061829"/>
          </a:xfrm>
          <a:prstGeom prst="rect">
            <a:avLst/>
          </a:prstGeom>
        </p:spPr>
        <p:txBody>
          <a:bodyPr wrap="square">
            <a:spAutoFit/>
          </a:bodyPr>
          <a:lstStyle/>
          <a:p>
            <a:pPr algn="just">
              <a:lnSpc>
                <a:spcPct val="150000"/>
              </a:lnSpc>
            </a:pPr>
            <a:r>
              <a:rPr lang="es-GT" dirty="0">
                <a:latin typeface="Arial" panose="020B0604020202020204" pitchFamily="34" charset="0"/>
                <a:cs typeface="Arial" panose="020B0604020202020204" pitchFamily="34" charset="0"/>
              </a:rPr>
              <a:t>La tendencia de ejecución presupuestaria para el </a:t>
            </a:r>
            <a:r>
              <a:rPr lang="es-GT" dirty="0" smtClean="0">
                <a:latin typeface="Arial" panose="020B0604020202020204" pitchFamily="34" charset="0"/>
                <a:cs typeface="Arial" panose="020B0604020202020204" pitchFamily="34" charset="0"/>
              </a:rPr>
              <a:t>segundo </a:t>
            </a:r>
            <a:r>
              <a:rPr lang="es-GT" dirty="0">
                <a:latin typeface="Arial" panose="020B0604020202020204" pitchFamily="34" charset="0"/>
                <a:cs typeface="Arial" panose="020B0604020202020204" pitchFamily="34" charset="0"/>
              </a:rPr>
              <a:t>cuatrimestre de 2023, para la Secretaría General y Comisiones Presidenciales Contra la Corrupción y de Asuntos Municipales, muestra una ejecución total del 63.57%, según el cuadro siguiente:</a:t>
            </a:r>
            <a:endParaRPr lang="es-GT"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814407128"/>
              </p:ext>
            </p:extLst>
          </p:nvPr>
        </p:nvGraphicFramePr>
        <p:xfrm>
          <a:off x="2816006" y="3681457"/>
          <a:ext cx="6346625" cy="2001520"/>
        </p:xfrm>
        <a:graphic>
          <a:graphicData uri="http://schemas.openxmlformats.org/drawingml/2006/table">
            <a:tbl>
              <a:tblPr firstRow="1" bandRow="1"/>
              <a:tblGrid>
                <a:gridCol w="4988363">
                  <a:extLst>
                    <a:ext uri="{9D8B030D-6E8A-4147-A177-3AD203B41FA5}">
                      <a16:colId xmlns:a16="http://schemas.microsoft.com/office/drawing/2014/main" val="2752519715"/>
                    </a:ext>
                  </a:extLst>
                </a:gridCol>
                <a:gridCol w="1358262">
                  <a:extLst>
                    <a:ext uri="{9D8B030D-6E8A-4147-A177-3AD203B41FA5}">
                      <a16:colId xmlns:a16="http://schemas.microsoft.com/office/drawing/2014/main" val="398701468"/>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s-MX" sz="1400" dirty="0"/>
                        <a:t>Entidad</a:t>
                      </a:r>
                      <a:endParaRPr lang="es-GT"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s-MX" sz="1400" dirty="0"/>
                        <a:t>% Ejecutado Total</a:t>
                      </a:r>
                      <a:endParaRPr lang="es-GT"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507094997"/>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GT" sz="1400" b="0" dirty="0">
                          <a:solidFill>
                            <a:schemeClr val="tx1"/>
                          </a:solidFill>
                          <a:latin typeface="Arial" panose="020B0604020202020204" pitchFamily="34" charset="0"/>
                          <a:cs typeface="Arial" panose="020B0604020202020204" pitchFamily="34" charset="0"/>
                        </a:rPr>
                        <a:t>Secretaría General de la Presidencia de la República</a:t>
                      </a:r>
                      <a:endParaRPr lang="es-GT"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GT" sz="1400" b="1" kern="1200" dirty="0">
                          <a:solidFill>
                            <a:schemeClr val="dk1"/>
                          </a:solidFill>
                          <a:latin typeface="+mn-lt"/>
                          <a:ea typeface="+mn-ea"/>
                          <a:cs typeface="+mn-cs"/>
                        </a:rPr>
                        <a:t>65.28%</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748787155"/>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GT" sz="1400" b="0" dirty="0">
                          <a:solidFill>
                            <a:schemeClr val="tx1"/>
                          </a:solidFill>
                          <a:latin typeface="Arial" panose="020B0604020202020204" pitchFamily="34" charset="0"/>
                          <a:cs typeface="Arial" panose="020B0604020202020204" pitchFamily="34" charset="0"/>
                        </a:rPr>
                        <a:t>Comisión Presidencial Contra la Corrupción</a:t>
                      </a:r>
                      <a:endParaRPr lang="es-GT"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GT" sz="1400" b="1" kern="1200" dirty="0">
                          <a:solidFill>
                            <a:schemeClr val="dk1"/>
                          </a:solidFill>
                          <a:latin typeface="+mn-lt"/>
                          <a:ea typeface="+mn-ea"/>
                          <a:cs typeface="+mn-cs"/>
                        </a:rPr>
                        <a:t>61.63%</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897434112"/>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GT" sz="1400" b="0" dirty="0">
                          <a:solidFill>
                            <a:schemeClr val="tx1"/>
                          </a:solidFill>
                          <a:latin typeface="Arial" panose="020B0604020202020204" pitchFamily="34" charset="0"/>
                          <a:cs typeface="Arial" panose="020B0604020202020204" pitchFamily="34" charset="0"/>
                        </a:rPr>
                        <a:t>Comisión Presidencial de Asuntos Municipales</a:t>
                      </a:r>
                      <a:endParaRPr lang="es-GT" sz="14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GT" sz="1400" b="1" kern="1200" dirty="0">
                          <a:solidFill>
                            <a:schemeClr val="dk1"/>
                          </a:solidFill>
                          <a:latin typeface="+mn-lt"/>
                          <a:ea typeface="+mn-ea"/>
                          <a:cs typeface="+mn-cs"/>
                        </a:rPr>
                        <a:t>59.46%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964846909"/>
                  </a:ext>
                </a:extLst>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s-MX" sz="1400" b="1" dirty="0"/>
                        <a:t>Ejecución Presupuestaria Total </a:t>
                      </a:r>
                      <a:endParaRPr lang="es-GT" sz="1400" b="1"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fontAlgn="b" latinLnBrk="0" hangingPunct="1"/>
                      <a:r>
                        <a:rPr lang="es-MX" sz="1400" b="1" kern="1200" dirty="0">
                          <a:solidFill>
                            <a:schemeClr val="dk1"/>
                          </a:solidFill>
                          <a:latin typeface="+mn-lt"/>
                          <a:ea typeface="+mn-ea"/>
                          <a:cs typeface="+mn-cs"/>
                        </a:rPr>
                        <a:t>63.57%</a:t>
                      </a:r>
                      <a:endParaRPr lang="es-GT" sz="14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330958026"/>
                  </a:ext>
                </a:extLst>
              </a:tr>
            </a:tbl>
          </a:graphicData>
        </a:graphic>
      </p:graphicFrame>
      <p:sp>
        <p:nvSpPr>
          <p:cNvPr id="3" name="Marcador de fecha 2"/>
          <p:cNvSpPr>
            <a:spLocks noGrp="1"/>
          </p:cNvSpPr>
          <p:nvPr>
            <p:ph type="dt" idx="10"/>
          </p:nvPr>
        </p:nvSpPr>
        <p:spPr/>
        <p:txBody>
          <a:bodyPr/>
          <a:lstStyle/>
          <a:p>
            <a:endParaRPr lang="es-GT"/>
          </a:p>
        </p:txBody>
      </p:sp>
      <p:sp>
        <p:nvSpPr>
          <p:cNvPr id="8" name="Marcador de número de diapositiva 7"/>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31</a:t>
            </a:fld>
            <a:endParaRPr lang="es-GT"/>
          </a:p>
        </p:txBody>
      </p:sp>
    </p:spTree>
    <p:extLst>
      <p:ext uri="{BB962C8B-B14F-4D97-AF65-F5344CB8AC3E}">
        <p14:creationId xmlns:p14="http://schemas.microsoft.com/office/powerpoint/2010/main" val="2756736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482929" y="661436"/>
            <a:ext cx="10062526" cy="461665"/>
          </a:xfrm>
          <a:prstGeom prst="rect">
            <a:avLst/>
          </a:prstGeom>
          <a:noFill/>
        </p:spPr>
        <p:txBody>
          <a:bodyPr wrap="square" rtlCol="0">
            <a:spAutoFit/>
          </a:bodyPr>
          <a:lstStyle/>
          <a:p>
            <a:r>
              <a:rPr lang="es-GT" sz="2400" dirty="0">
                <a:latin typeface="Arial" panose="020B0604020202020204" pitchFamily="34" charset="0"/>
                <a:cs typeface="Arial" panose="020B0604020202020204" pitchFamily="34" charset="0"/>
              </a:rPr>
              <a:t>¿</a:t>
            </a:r>
            <a:r>
              <a:rPr lang="es-GT" sz="2400" b="1" dirty="0">
                <a:latin typeface="Arial" panose="020B0604020202020204" pitchFamily="34" charset="0"/>
                <a:cs typeface="Arial" panose="020B0604020202020204" pitchFamily="34" charset="0"/>
              </a:rPr>
              <a:t>QUÉ RESULTADOS SE OBTUVIERON EN EL MARCO DE LA PGG?</a:t>
            </a:r>
            <a:endParaRPr lang="es-GT" sz="2400" b="1"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6" descr="Noticias de Canción de Abril - TuneCore">
            <a:extLst>
              <a:ext uri="{FF2B5EF4-FFF2-40B4-BE49-F238E27FC236}">
                <a16:creationId xmlns:a16="http://schemas.microsoft.com/office/drawing/2014/main" id="{2AE6E717-3690-46C5-B7B7-D7B8A6837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E40743F2-234A-4544-BBAC-8877FB423F76}"/>
              </a:ext>
            </a:extLst>
          </p:cNvPr>
          <p:cNvSpPr txBox="1">
            <a:spLocks/>
          </p:cNvSpPr>
          <p:nvPr/>
        </p:nvSpPr>
        <p:spPr>
          <a:xfrm>
            <a:off x="206556" y="1939525"/>
            <a:ext cx="3279594"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a:solidFill>
                  <a:srgbClr val="2F5496"/>
                </a:solidFill>
                <a:latin typeface="Arial" panose="020B0604020202020204" pitchFamily="34" charset="0"/>
                <a:cs typeface="Arial" panose="020B0604020202020204" pitchFamily="34" charset="0"/>
              </a:rPr>
              <a:t/>
            </a:r>
            <a:br>
              <a:rPr lang="es-GT" sz="1600" b="0" dirty="0">
                <a:solidFill>
                  <a:srgbClr val="2F5496"/>
                </a:solidFill>
                <a:latin typeface="Arial" panose="020B0604020202020204" pitchFamily="34" charset="0"/>
                <a:cs typeface="Arial" panose="020B0604020202020204" pitchFamily="34" charset="0"/>
              </a:rPr>
            </a:br>
            <a:r>
              <a:rPr lang="es-GT" sz="1600" b="0" dirty="0">
                <a:solidFill>
                  <a:srgbClr val="2F5496"/>
                </a:solidFill>
                <a:latin typeface="Arial" panose="020B0604020202020204" pitchFamily="34" charset="0"/>
                <a:cs typeface="Arial" panose="020B0604020202020204" pitchFamily="34" charset="0"/>
              </a:rPr>
              <a:t>Se contribuyó con el pilar </a:t>
            </a:r>
            <a:r>
              <a:rPr lang="es-MX" sz="1600" dirty="0">
                <a:solidFill>
                  <a:srgbClr val="2F54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responsable, transparente y efectivo.</a:t>
            </a:r>
            <a:endParaRPr lang="es-GT" sz="1600" dirty="0">
              <a:solidFill>
                <a:srgbClr val="2F54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E40743F2-234A-4544-BBAC-8877FB423F76}"/>
              </a:ext>
            </a:extLst>
          </p:cNvPr>
          <p:cNvSpPr txBox="1">
            <a:spLocks/>
          </p:cNvSpPr>
          <p:nvPr/>
        </p:nvSpPr>
        <p:spPr>
          <a:xfrm>
            <a:off x="3486150" y="1678171"/>
            <a:ext cx="8401050" cy="396403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500" b="0" dirty="0">
                <a:solidFill>
                  <a:srgbClr val="2F5496"/>
                </a:solidFill>
                <a:latin typeface="Arial" panose="020B0604020202020204" pitchFamily="34" charset="0"/>
                <a:cs typeface="Arial" panose="020B0604020202020204" pitchFamily="34" charset="0"/>
              </a:rPr>
              <a:t>La Secretaría General de la Presidencia de la República, tiene participación en una de las metas establecidas en la Política General de Gobierno 2020-2024, siendo la siguiente:</a:t>
            </a:r>
          </a:p>
          <a:p>
            <a:pPr algn="just">
              <a:lnSpc>
                <a:spcPct val="100000"/>
              </a:lnSpc>
            </a:pPr>
            <a:r>
              <a:rPr lang="es-GT" sz="1500" b="0" i="1" dirty="0">
                <a:solidFill>
                  <a:srgbClr val="2F5496"/>
                </a:solidFill>
                <a:latin typeface="Arial" panose="020B0604020202020204" pitchFamily="34" charset="0"/>
                <a:cs typeface="Arial" panose="020B0604020202020204" pitchFamily="34" charset="0"/>
              </a:rPr>
              <a:t> </a:t>
            </a:r>
            <a:endParaRPr lang="es-GT" sz="1500" b="0" dirty="0">
              <a:solidFill>
                <a:srgbClr val="2F5496"/>
              </a:solidFill>
              <a:latin typeface="Arial" panose="020B0604020202020204" pitchFamily="34" charset="0"/>
              <a:cs typeface="Arial" panose="020B0604020202020204" pitchFamily="34" charset="0"/>
            </a:endParaRPr>
          </a:p>
          <a:p>
            <a:pPr>
              <a:lnSpc>
                <a:spcPct val="100000"/>
              </a:lnSpc>
            </a:pPr>
            <a:r>
              <a:rPr lang="es-GT" sz="1500" i="1" dirty="0">
                <a:solidFill>
                  <a:srgbClr val="2F5496"/>
                </a:solidFill>
                <a:latin typeface="Arial" panose="020B0604020202020204" pitchFamily="34" charset="0"/>
                <a:cs typeface="Arial" panose="020B0604020202020204" pitchFamily="34" charset="0"/>
              </a:rPr>
              <a:t>“Para el año 2023 se ha implementado la agenda legislativa en apoyo a la Política General de Gobierno 2020-2024 (58 iniciativas de ley presentadas al Congreso de la República).”</a:t>
            </a:r>
            <a:endParaRPr lang="es-GT" sz="1500" dirty="0">
              <a:solidFill>
                <a:srgbClr val="2F5496"/>
              </a:solidFill>
              <a:latin typeface="Arial" panose="020B0604020202020204" pitchFamily="34" charset="0"/>
              <a:cs typeface="Arial" panose="020B0604020202020204" pitchFamily="34" charset="0"/>
            </a:endParaRPr>
          </a:p>
          <a:p>
            <a:pPr algn="just">
              <a:lnSpc>
                <a:spcPct val="100000"/>
              </a:lnSpc>
            </a:pPr>
            <a:r>
              <a:rPr lang="es-GT" sz="1500" b="0" dirty="0">
                <a:solidFill>
                  <a:srgbClr val="2F5496"/>
                </a:solidFill>
                <a:latin typeface="Arial" panose="020B0604020202020204" pitchFamily="34" charset="0"/>
                <a:cs typeface="Arial" panose="020B0604020202020204" pitchFamily="34" charset="0"/>
              </a:rPr>
              <a:t> </a:t>
            </a:r>
          </a:p>
          <a:p>
            <a:pPr algn="just">
              <a:lnSpc>
                <a:spcPct val="100000"/>
              </a:lnSpc>
            </a:pPr>
            <a:r>
              <a:rPr lang="es-GT" sz="1500" b="0" dirty="0">
                <a:solidFill>
                  <a:srgbClr val="2F5496"/>
                </a:solidFill>
                <a:latin typeface="Arial" panose="020B0604020202020204" pitchFamily="34" charset="0"/>
                <a:cs typeface="Arial" panose="020B0604020202020204" pitchFamily="34" charset="0"/>
              </a:rPr>
              <a:t>Esta meta tiene como responsable al Gabinete de Gobierno; sin embargo, a través de la Secretaría General de la Presidencia de la República se realiza la remisión al Congreso de la República de Guatemala de las iniciativas de ley a que hace referencia la meta en mención, por lo que a continuación se muestra el avance de esta meta durante el segundo cuatrimestre del 2023:</a:t>
            </a:r>
          </a:p>
          <a:p>
            <a:pPr>
              <a:lnSpc>
                <a:spcPct val="100000"/>
              </a:lnSpc>
            </a:pPr>
            <a:endParaRPr lang="es-GT" sz="1500" b="0" dirty="0">
              <a:solidFill>
                <a:srgbClr val="2F5496"/>
              </a:solidFill>
              <a:latin typeface="Arial" panose="020B0604020202020204" pitchFamily="34" charset="0"/>
              <a:cs typeface="Arial" panose="020B0604020202020204" pitchFamily="34" charset="0"/>
            </a:endParaRPr>
          </a:p>
          <a:p>
            <a:pPr>
              <a:lnSpc>
                <a:spcPct val="100000"/>
              </a:lnSpc>
            </a:pPr>
            <a:r>
              <a:rPr lang="es-GT" sz="1500" b="0" dirty="0">
                <a:solidFill>
                  <a:srgbClr val="2F5496"/>
                </a:solidFill>
                <a:latin typeface="Arial" panose="020B0604020202020204" pitchFamily="34" charset="0"/>
                <a:cs typeface="Arial" panose="020B0604020202020204" pitchFamily="34" charset="0"/>
              </a:rPr>
              <a:t/>
            </a:r>
            <a:br>
              <a:rPr lang="es-GT" sz="1500" b="0" dirty="0">
                <a:solidFill>
                  <a:srgbClr val="2F5496"/>
                </a:solidFill>
                <a:latin typeface="Arial" panose="020B0604020202020204" pitchFamily="34" charset="0"/>
                <a:cs typeface="Arial" panose="020B0604020202020204" pitchFamily="34" charset="0"/>
              </a:rPr>
            </a:br>
            <a:endParaRPr lang="es-GT" sz="1500" b="0" dirty="0">
              <a:solidFill>
                <a:srgbClr val="2F5496"/>
              </a:solidFill>
              <a:latin typeface="Arial" panose="020B0604020202020204" pitchFamily="34" charset="0"/>
              <a:cs typeface="Arial" panose="020B0604020202020204" pitchFamily="34" charset="0"/>
            </a:endParaRPr>
          </a:p>
        </p:txBody>
      </p:sp>
      <p:sp>
        <p:nvSpPr>
          <p:cNvPr id="11" name="Rectángulo 10"/>
          <p:cNvSpPr/>
          <p:nvPr/>
        </p:nvSpPr>
        <p:spPr>
          <a:xfrm>
            <a:off x="886120" y="5480790"/>
            <a:ext cx="9794449" cy="517065"/>
          </a:xfrm>
          <a:prstGeom prst="rect">
            <a:avLst/>
          </a:prstGeom>
        </p:spPr>
        <p:txBody>
          <a:bodyPr wrap="square">
            <a:spAutoFit/>
          </a:bodyPr>
          <a:lstStyle/>
          <a:p>
            <a:pPr marL="450850">
              <a:lnSpc>
                <a:spcPct val="115000"/>
              </a:lnSpc>
            </a:pPr>
            <a:r>
              <a:rPr lang="es-MX" sz="1200" b="1" dirty="0">
                <a:latin typeface="Times New Roman" panose="02020603050405020304" pitchFamily="18" charset="0"/>
                <a:ea typeface="Montserrat" panose="020B0604020202020204" charset="0"/>
                <a:cs typeface="Times New Roman" panose="02020603050405020304" pitchFamily="18" charset="0"/>
              </a:rPr>
              <a:t>Nota: </a:t>
            </a:r>
            <a:r>
              <a:rPr lang="es-MX" sz="1200" dirty="0">
                <a:latin typeface="Times New Roman" panose="02020603050405020304" pitchFamily="18" charset="0"/>
                <a:ea typeface="Montserrat" panose="020B0604020202020204" charset="0"/>
                <a:cs typeface="Times New Roman" panose="02020603050405020304" pitchFamily="18" charset="0"/>
              </a:rPr>
              <a:t>Del ejercicio fiscal 2020, 2021 y 2022 se presentaron 14, 13 y 23 Iniciativas de Ley, respectivamente. Adicionalmente, de enero a agosto de 2023 se han presentado un total de 7 iniciativas de ley.</a:t>
            </a:r>
            <a:endParaRPr lang="es-GT"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Marcador de fecha 2"/>
          <p:cNvSpPr>
            <a:spLocks noGrp="1"/>
          </p:cNvSpPr>
          <p:nvPr>
            <p:ph type="dt" idx="10"/>
          </p:nvPr>
        </p:nvSpPr>
        <p:spPr/>
        <p:txBody>
          <a:bodyPr/>
          <a:lstStyle/>
          <a:p>
            <a:endParaRPr lang="es-GT"/>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32</a:t>
            </a:fld>
            <a:endParaRPr lang="es-GT"/>
          </a:p>
        </p:txBody>
      </p:sp>
      <p:pic>
        <p:nvPicPr>
          <p:cNvPr id="8" name="Imagen 7">
            <a:extLst>
              <a:ext uri="{FF2B5EF4-FFF2-40B4-BE49-F238E27FC236}">
                <a16:creationId xmlns:a16="http://schemas.microsoft.com/office/drawing/2014/main" id="{4700EC60-8D7E-4A31-96AD-4DE876712778}"/>
              </a:ext>
            </a:extLst>
          </p:cNvPr>
          <p:cNvPicPr>
            <a:picLocks noChangeAspect="1"/>
          </p:cNvPicPr>
          <p:nvPr/>
        </p:nvPicPr>
        <p:blipFill>
          <a:blip r:embed="rId4"/>
          <a:stretch>
            <a:fillRect/>
          </a:stretch>
        </p:blipFill>
        <p:spPr>
          <a:xfrm>
            <a:off x="1319214" y="4682417"/>
            <a:ext cx="9182099" cy="762243"/>
          </a:xfrm>
          <a:prstGeom prst="rect">
            <a:avLst/>
          </a:prstGeom>
        </p:spPr>
      </p:pic>
    </p:spTree>
    <p:extLst>
      <p:ext uri="{BB962C8B-B14F-4D97-AF65-F5344CB8AC3E}">
        <p14:creationId xmlns:p14="http://schemas.microsoft.com/office/powerpoint/2010/main" val="926661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780859" y="661436"/>
            <a:ext cx="97645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QUÉ MEDIDAS DE TRANSPARENCIA SE HAN APLICADO?</a:t>
            </a:r>
            <a:endParaRPr kumimoji="0" lang="es-GT" sz="24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pic>
        <p:nvPicPr>
          <p:cNvPr id="10" name="Picture 10" descr="Iconos de Transparencia - 450 iconos vectoriales gratis">
            <a:extLst>
              <a:ext uri="{FF2B5EF4-FFF2-40B4-BE49-F238E27FC236}">
                <a16:creationId xmlns:a16="http://schemas.microsoft.com/office/drawing/2014/main" id="{0EC9FEFC-AF84-476E-99DE-70CA9EAB0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54" y="165777"/>
            <a:ext cx="1471205" cy="147120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714375" y="1999404"/>
            <a:ext cx="10831080" cy="3099927"/>
            <a:chOff x="714375" y="1631760"/>
            <a:chExt cx="10734676" cy="2656988"/>
          </a:xfrm>
        </p:grpSpPr>
        <p:sp>
          <p:nvSpPr>
            <p:cNvPr id="8" name="Título 1">
              <a:extLst>
                <a:ext uri="{FF2B5EF4-FFF2-40B4-BE49-F238E27FC236}">
                  <a16:creationId xmlns:a16="http://schemas.microsoft.com/office/drawing/2014/main" id="{E40743F2-234A-4544-BBAC-8877FB423F76}"/>
                </a:ext>
              </a:extLst>
            </p:cNvPr>
            <p:cNvSpPr txBox="1">
              <a:spLocks/>
            </p:cNvSpPr>
            <p:nvPr/>
          </p:nvSpPr>
          <p:spPr>
            <a:xfrm>
              <a:off x="714375" y="1631760"/>
              <a:ext cx="10734676" cy="9950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342900" indent="-342900" algn="just">
                <a:lnSpc>
                  <a:spcPct val="150000"/>
                </a:lnSpc>
                <a:buClr>
                  <a:schemeClr val="accent5">
                    <a:lumMod val="75000"/>
                  </a:schemeClr>
                </a:buClr>
                <a:buFont typeface="Wingdings" panose="05000000000000000000" pitchFamily="2" charset="2"/>
                <a:buChar char="v"/>
              </a:pPr>
              <a:r>
                <a:rPr lang="es-MX" sz="2400" b="0" dirty="0">
                  <a:solidFill>
                    <a:schemeClr val="accent5">
                      <a:lumMod val="75000"/>
                    </a:schemeClr>
                  </a:solidFill>
                  <a:latin typeface="Arial" panose="020B0604020202020204" pitchFamily="34" charset="0"/>
                  <a:cs typeface="Arial" panose="020B0604020202020204" pitchFamily="34" charset="0"/>
                </a:rPr>
                <a:t>Se han implementado controles internos para la reducción de gastos. </a:t>
              </a:r>
            </a:p>
            <a:p>
              <a:pPr marL="342900" indent="-342900" algn="just">
                <a:lnSpc>
                  <a:spcPct val="150000"/>
                </a:lnSpc>
                <a:buClr>
                  <a:schemeClr val="accent5">
                    <a:lumMod val="75000"/>
                  </a:schemeClr>
                </a:buClr>
                <a:buFont typeface="Wingdings" panose="05000000000000000000" pitchFamily="2" charset="2"/>
                <a:buChar char="v"/>
              </a:pPr>
              <a:r>
                <a:rPr lang="es-MX" sz="2400" b="0" dirty="0">
                  <a:solidFill>
                    <a:schemeClr val="accent5">
                      <a:lumMod val="75000"/>
                    </a:schemeClr>
                  </a:solidFill>
                  <a:latin typeface="Arial" panose="020B0604020202020204" pitchFamily="34" charset="0"/>
                  <a:cs typeface="Arial" panose="020B0604020202020204" pitchFamily="34" charset="0"/>
                </a:rPr>
                <a:t>Se publicó dentro del portal web, la información siguiente:</a:t>
              </a:r>
            </a:p>
          </p:txBody>
        </p:sp>
        <p:sp>
          <p:nvSpPr>
            <p:cNvPr id="9" name="Rectángulo 8"/>
            <p:cNvSpPr/>
            <p:nvPr/>
          </p:nvSpPr>
          <p:spPr>
            <a:xfrm>
              <a:off x="1115504" y="2626813"/>
              <a:ext cx="9979843" cy="1661935"/>
            </a:xfrm>
            <a:prstGeom prst="rect">
              <a:avLst/>
            </a:prstGeom>
          </p:spPr>
          <p:txBody>
            <a:bodyPr wrap="square">
              <a:spAutoFit/>
            </a:bodyPr>
            <a:lstStyle/>
            <a:p>
              <a:pPr marL="285750" indent="-285750" algn="just">
                <a:lnSpc>
                  <a:spcPct val="150000"/>
                </a:lnSpc>
                <a:buClr>
                  <a:schemeClr val="accent5">
                    <a:lumMod val="75000"/>
                  </a:schemeClr>
                </a:buClr>
                <a:buFont typeface="Arial" panose="020B0604020202020204" pitchFamily="34" charset="0"/>
                <a:buChar char="•"/>
              </a:pPr>
              <a:r>
                <a:rPr lang="es-MX" sz="1600" dirty="0">
                  <a:solidFill>
                    <a:schemeClr val="accent5">
                      <a:lumMod val="75000"/>
                    </a:schemeClr>
                  </a:solidFill>
                  <a:latin typeface="Arial" panose="020B0604020202020204" pitchFamily="34" charset="0"/>
                  <a:cs typeface="Arial" panose="020B0604020202020204" pitchFamily="34" charset="0"/>
                </a:rPr>
                <a:t>Tableros de Rendición de Cuentas del Organismo Ejecutivo.</a:t>
              </a:r>
            </a:p>
            <a:p>
              <a:pPr marL="285750" indent="-285750" algn="just">
                <a:lnSpc>
                  <a:spcPct val="150000"/>
                </a:lnSpc>
                <a:buClr>
                  <a:schemeClr val="accent5">
                    <a:lumMod val="75000"/>
                  </a:schemeClr>
                </a:buClr>
                <a:buFont typeface="Arial" panose="020B0604020202020204" pitchFamily="34" charset="0"/>
                <a:buChar char="•"/>
              </a:pPr>
              <a:r>
                <a:rPr lang="es-MX" sz="1600" dirty="0">
                  <a:solidFill>
                    <a:schemeClr val="accent5">
                      <a:lumMod val="75000"/>
                    </a:schemeClr>
                  </a:solidFill>
                  <a:latin typeface="Arial" panose="020B0604020202020204" pitchFamily="34" charset="0"/>
                  <a:cs typeface="Arial" panose="020B0604020202020204" pitchFamily="34" charset="0"/>
                </a:rPr>
                <a:t>Rendición de cuentas de la gestión institucional.</a:t>
              </a:r>
            </a:p>
            <a:p>
              <a:pPr marL="285750" indent="-285750" algn="just">
                <a:lnSpc>
                  <a:spcPct val="150000"/>
                </a:lnSpc>
                <a:buClr>
                  <a:schemeClr val="accent5">
                    <a:lumMod val="75000"/>
                  </a:schemeClr>
                </a:buClr>
                <a:buFont typeface="Arial" panose="020B0604020202020204" pitchFamily="34" charset="0"/>
                <a:buChar char="•"/>
              </a:pPr>
              <a:r>
                <a:rPr lang="es-MX" sz="1600" dirty="0">
                  <a:solidFill>
                    <a:schemeClr val="accent5">
                      <a:lumMod val="75000"/>
                    </a:schemeClr>
                  </a:solidFill>
                  <a:latin typeface="Arial" panose="020B0604020202020204" pitchFamily="34" charset="0"/>
                  <a:cs typeface="Arial" panose="020B0604020202020204" pitchFamily="34" charset="0"/>
                </a:rPr>
                <a:t>Relacionada con Ley de Acceso a la Información Pública, Ley del Presupuesto General de Ingresos y Egresos del Estado para el Ejercicio Fiscal 2023, Decreto Número 54-2022 y Ley Orgánica del Presupuesto.</a:t>
              </a:r>
            </a:p>
          </p:txBody>
        </p:sp>
      </p:gr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33</a:t>
            </a:fld>
            <a:endParaRPr lang="es-GT"/>
          </a:p>
        </p:txBody>
      </p:sp>
    </p:spTree>
    <p:extLst>
      <p:ext uri="{BB962C8B-B14F-4D97-AF65-F5344CB8AC3E}">
        <p14:creationId xmlns:p14="http://schemas.microsoft.com/office/powerpoint/2010/main" val="1127204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124363" y="661436"/>
            <a:ext cx="942109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¿QUÉ </a:t>
            </a:r>
            <a:r>
              <a:rPr lang="es-GT" sz="2200" b="1" dirty="0">
                <a:latin typeface="Arial" panose="020B0604020202020204" pitchFamily="34" charset="0"/>
                <a:cs typeface="Arial" panose="020B0604020202020204" pitchFamily="34" charset="0"/>
              </a:rPr>
              <a:t>DESAFÍOS INSTITUCIONALES SE ESPERAN DURANTE 2023</a:t>
            </a:r>
            <a:r>
              <a:rPr kumimoji="0" lang="es-GT" sz="2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endParaRPr kumimoji="0" lang="es-GT" sz="22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pic>
        <p:nvPicPr>
          <p:cNvPr id="7" name="Picture 2" descr="Icono-Comprensión-Desafio Neurolectura | Desafío Neurolectura">
            <a:extLst>
              <a:ext uri="{FF2B5EF4-FFF2-40B4-BE49-F238E27FC236}">
                <a16:creationId xmlns:a16="http://schemas.microsoft.com/office/drawing/2014/main" id="{7E54CCD3-45BB-424D-B5B5-A885179A9D35}"/>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154406"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914400" y="2413338"/>
            <a:ext cx="10303496" cy="3159839"/>
          </a:xfrm>
          <a:prstGeom prst="rect">
            <a:avLst/>
          </a:prstGeom>
        </p:spPr>
        <p:txBody>
          <a:bodyPr wrap="square">
            <a:spAutoFit/>
          </a:bodyPr>
          <a:lstStyle/>
          <a:p>
            <a:pPr algn="just">
              <a:lnSpc>
                <a:spcPct val="150000"/>
              </a:lnSpc>
              <a:spcAft>
                <a:spcPts val="800"/>
              </a:spcAft>
              <a:buSzPts val="1300"/>
            </a:pPr>
            <a:r>
              <a:rPr lang="es-CR" sz="24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Fortalecimiento Institucional:</a:t>
            </a:r>
            <a:endParaRPr lang="es-GT" sz="24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Clr>
                <a:schemeClr val="accent5">
                  <a:lumMod val="75000"/>
                </a:schemeClr>
              </a:buClr>
              <a:buSzPts val="1300"/>
              <a:buFont typeface="Wingdings" panose="05000000000000000000" pitchFamily="2" charset="2"/>
              <a:buChar char="v"/>
            </a:pPr>
            <a:r>
              <a:rPr lang="es-CR" sz="2000" dirty="0">
                <a:solidFill>
                  <a:schemeClr val="accent5">
                    <a:lumMod val="75000"/>
                  </a:schemeClr>
                </a:solidFill>
                <a:latin typeface="Arial" panose="020B0604020202020204" pitchFamily="34" charset="0"/>
                <a:ea typeface="Montserrat" panose="020B0604020202020204" charset="0"/>
                <a:cs typeface="Arial" panose="020B0604020202020204" pitchFamily="34" charset="0"/>
              </a:rPr>
              <a:t>Continuar con la capacitación constante del personal, la cual es de gran importancia para el fortalecimiento de las capacidades del recurso humano.</a:t>
            </a:r>
          </a:p>
          <a:p>
            <a:pPr marL="342900" lvl="0" indent="-342900" algn="just">
              <a:lnSpc>
                <a:spcPct val="150000"/>
              </a:lnSpc>
              <a:spcAft>
                <a:spcPts val="800"/>
              </a:spcAft>
              <a:buClr>
                <a:schemeClr val="accent5">
                  <a:lumMod val="75000"/>
                </a:schemeClr>
              </a:buClr>
              <a:buSzPts val="1300"/>
              <a:buFont typeface="Wingdings" panose="05000000000000000000" pitchFamily="2" charset="2"/>
              <a:buChar char="v"/>
            </a:pPr>
            <a:r>
              <a:rPr lang="es-CR" sz="2000" dirty="0">
                <a:solidFill>
                  <a:schemeClr val="accent5">
                    <a:lumMod val="75000"/>
                  </a:schemeClr>
                </a:solidFill>
                <a:latin typeface="Arial" panose="020B0604020202020204" pitchFamily="34" charset="0"/>
                <a:ea typeface="Montserrat" panose="020B0604020202020204" charset="0"/>
                <a:cs typeface="Arial" panose="020B0604020202020204" pitchFamily="34" charset="0"/>
              </a:rPr>
              <a:t>Contar con el equipo, mobiliario y los sistemas informáticos adecuados, que cuenten con los estándares de manejo y seguridad de la información de la Secretaría General de la Presidencia de la República. </a:t>
            </a: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34</a:t>
            </a:fld>
            <a:endParaRPr lang="es-GT"/>
          </a:p>
        </p:txBody>
      </p:sp>
    </p:spTree>
    <p:extLst>
      <p:ext uri="{BB962C8B-B14F-4D97-AF65-F5344CB8AC3E}">
        <p14:creationId xmlns:p14="http://schemas.microsoft.com/office/powerpoint/2010/main" val="1889281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7"/>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35</a:t>
            </a:fld>
            <a:endParaRPr lang="es-G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55284" y="380694"/>
            <a:ext cx="9969622" cy="1384995"/>
          </a:xfrm>
          <a:prstGeom prst="rect">
            <a:avLst/>
          </a:prstGeom>
          <a:noFill/>
        </p:spPr>
        <p:txBody>
          <a:bodyPr wrap="square" rtlCol="0">
            <a:spAutoFit/>
          </a:bodyPr>
          <a:lstStyle/>
          <a:p>
            <a:pPr lvl="0" algn="ctr"/>
            <a:r>
              <a:rPr lang="es-GT" sz="2800" b="1" dirty="0">
                <a:latin typeface="Arial" panose="020B0604020202020204" pitchFamily="34" charset="0"/>
                <a:cs typeface="Arial" panose="020B0604020202020204" pitchFamily="34" charset="0"/>
              </a:rPr>
              <a:t>OBJETIVOS</a:t>
            </a: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DE </a:t>
            </a:r>
            <a:r>
              <a:rPr lang="es-MX" sz="2800" b="1" dirty="0">
                <a:latin typeface="Arial" panose="020B0604020202020204" pitchFamily="34" charset="0"/>
                <a:cs typeface="Arial" panose="020B0604020202020204" pitchFamily="34" charset="0"/>
              </a:rPr>
              <a:t>SECRETARÍA GENERAL DE LA PRESIDENCIA DE LA REPÚBLICA</a:t>
            </a:r>
          </a:p>
          <a:p>
            <a:pPr lvl="0"/>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Imagen 5"/>
          <p:cNvPicPr>
            <a:picLocks noChangeAspect="1"/>
          </p:cNvPicPr>
          <p:nvPr/>
        </p:nvPicPr>
        <p:blipFill>
          <a:blip r:embed="rId3"/>
          <a:stretch>
            <a:fillRect/>
          </a:stretch>
        </p:blipFill>
        <p:spPr>
          <a:xfrm>
            <a:off x="755284" y="1433525"/>
            <a:ext cx="10894496" cy="4737003"/>
          </a:xfrm>
          <a:prstGeom prst="rect">
            <a:avLst/>
          </a:prstGeom>
        </p:spPr>
      </p:pic>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4</a:t>
            </a:fld>
            <a:endParaRPr lang="es-GT"/>
          </a:p>
        </p:txBody>
      </p:sp>
    </p:spTree>
    <p:extLst>
      <p:ext uri="{BB962C8B-B14F-4D97-AF65-F5344CB8AC3E}">
        <p14:creationId xmlns:p14="http://schemas.microsoft.com/office/powerpoint/2010/main" val="307261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5</a:t>
            </a:fld>
            <a:endParaRPr lang="es-GT"/>
          </a:p>
        </p:txBody>
      </p:sp>
    </p:spTree>
    <p:extLst>
      <p:ext uri="{BB962C8B-B14F-4D97-AF65-F5344CB8AC3E}">
        <p14:creationId xmlns:p14="http://schemas.microsoft.com/office/powerpoint/2010/main" val="392674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18605" y="322584"/>
            <a:ext cx="10763795" cy="1569660"/>
          </a:xfrm>
          <a:prstGeom prst="rect">
            <a:avLst/>
          </a:prstGeom>
          <a:noFill/>
        </p:spPr>
        <p:txBody>
          <a:bodyPr wrap="square" rtlCol="0">
            <a:spAutoFit/>
          </a:bodyPr>
          <a:lstStyle/>
          <a:p>
            <a:pPr lvl="0" algn="ctr"/>
            <a:r>
              <a:rPr lang="es-GT" sz="3200" b="1" dirty="0">
                <a:solidFill>
                  <a:schemeClr val="tx1"/>
                </a:solidFill>
                <a:latin typeface="Arial" panose="020B0604020202020204" pitchFamily="34" charset="0"/>
                <a:cs typeface="Arial" panose="020B0604020202020204" pitchFamily="34" charset="0"/>
              </a:rPr>
              <a:t>CIFRAS GENERALES DEL PRESUPUESTO </a:t>
            </a:r>
            <a:r>
              <a:rPr lang="es-MX" sz="3200" b="1" dirty="0">
                <a:solidFill>
                  <a:schemeClr val="tx1"/>
                </a:solidFill>
                <a:latin typeface="Arial" panose="020B0604020202020204" pitchFamily="34" charset="0"/>
                <a:cs typeface="Arial" panose="020B0604020202020204" pitchFamily="34" charset="0"/>
              </a:rPr>
              <a:t>DE SECRETARÍA GENERAL DE LA PRESIDENCIA DE LA REPÚBLICA</a:t>
            </a:r>
            <a:r>
              <a:rPr lang="es-GT" sz="3200" b="1" dirty="0">
                <a:solidFill>
                  <a:schemeClr val="tx1"/>
                </a:solidFill>
                <a:latin typeface="Arial" panose="020B0604020202020204" pitchFamily="34" charset="0"/>
                <a:cs typeface="Arial" panose="020B0604020202020204" pitchFamily="34" charset="0"/>
              </a:rPr>
              <a:t> AL SEGUNDO CUATRIMESTRE 2023</a:t>
            </a:r>
            <a:endParaRPr kumimoji="0" lang="es-GT" sz="32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4" name="Marcador de contenido 6">
            <a:extLst>
              <a:ext uri="{FF2B5EF4-FFF2-40B4-BE49-F238E27FC236}">
                <a16:creationId xmlns:a16="http://schemas.microsoft.com/office/drawing/2014/main" id="{DE1E81AB-5FA8-4BD2-B982-A83C68EE5C08}"/>
              </a:ext>
            </a:extLst>
          </p:cNvPr>
          <p:cNvSpPr txBox="1">
            <a:spLocks/>
          </p:cNvSpPr>
          <p:nvPr/>
        </p:nvSpPr>
        <p:spPr>
          <a:xfrm>
            <a:off x="818605" y="2082946"/>
            <a:ext cx="4585065" cy="4353485"/>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5" name="Marcador de contenido 6">
            <a:extLst>
              <a:ext uri="{FF2B5EF4-FFF2-40B4-BE49-F238E27FC236}">
                <a16:creationId xmlns:a16="http://schemas.microsoft.com/office/drawing/2014/main" id="{A7FF1A2F-745D-4743-A6A2-84A34EECD569}"/>
              </a:ext>
            </a:extLst>
          </p:cNvPr>
          <p:cNvSpPr txBox="1">
            <a:spLocks/>
          </p:cNvSpPr>
          <p:nvPr/>
        </p:nvSpPr>
        <p:spPr>
          <a:xfrm>
            <a:off x="4727229" y="1979720"/>
            <a:ext cx="5969726" cy="374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B0E7C88F-08E6-7147-7AEF-FE0DEDA86B5E}"/>
              </a:ext>
            </a:extLst>
          </p:cNvPr>
          <p:cNvSpPr txBox="1">
            <a:spLocks/>
          </p:cNvSpPr>
          <p:nvPr/>
        </p:nvSpPr>
        <p:spPr>
          <a:xfrm>
            <a:off x="4727229" y="1673298"/>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chemeClr val="accent1">
                  <a:lumMod val="75000"/>
                </a:schemeClr>
              </a:solidFill>
              <a:latin typeface="Arial" panose="020B0604020202020204" pitchFamily="34" charset="0"/>
              <a:cs typeface="Arial" panose="020B0604020202020204" pitchFamily="34" charset="0"/>
            </a:endParaRPr>
          </a:p>
          <a:p>
            <a:pPr marL="457200" lvl="1" indent="0" algn="r">
              <a:buNone/>
            </a:pPr>
            <a:r>
              <a:rPr lang="es-GT" sz="4500" b="1" dirty="0">
                <a:solidFill>
                  <a:schemeClr val="accent1">
                    <a:lumMod val="75000"/>
                  </a:schemeClr>
                </a:solidFill>
                <a:latin typeface="Arial" panose="020B0604020202020204" pitchFamily="34" charset="0"/>
                <a:cs typeface="Arial" panose="020B0604020202020204" pitchFamily="34" charset="0"/>
              </a:rPr>
              <a:t>Q. 24,160,000.00</a:t>
            </a:r>
          </a:p>
          <a:p>
            <a:pPr marL="457200" lvl="1" indent="0" algn="r">
              <a:buNone/>
            </a:pPr>
            <a:endParaRPr lang="es-GT" sz="4000" b="1" dirty="0">
              <a:solidFill>
                <a:schemeClr val="accent1">
                  <a:lumMod val="75000"/>
                </a:schemeClr>
              </a:solidFill>
              <a:latin typeface="Arial" panose="020B0604020202020204" pitchFamily="34" charset="0"/>
              <a:cs typeface="Arial" panose="020B0604020202020204" pitchFamily="34" charset="0"/>
            </a:endParaRPr>
          </a:p>
          <a:p>
            <a:pPr marL="457200" lvl="1" indent="0" algn="r">
              <a:buNone/>
            </a:pPr>
            <a:endParaRPr lang="es-GT" sz="4000" b="1" dirty="0">
              <a:solidFill>
                <a:schemeClr val="accent1">
                  <a:lumMod val="75000"/>
                </a:schemeClr>
              </a:solidFill>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A2538C85-4655-8262-616B-1531E9A5219F}"/>
              </a:ext>
            </a:extLst>
          </p:cNvPr>
          <p:cNvSpPr txBox="1">
            <a:spLocks/>
          </p:cNvSpPr>
          <p:nvPr/>
        </p:nvSpPr>
        <p:spPr>
          <a:xfrm>
            <a:off x="4810356" y="321471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chemeClr val="accent1">
                  <a:lumMod val="75000"/>
                </a:schemeClr>
              </a:solidFill>
              <a:latin typeface="Arial" panose="020B0604020202020204" pitchFamily="34" charset="0"/>
              <a:cs typeface="Arial" panose="020B0604020202020204" pitchFamily="34" charset="0"/>
            </a:endParaRPr>
          </a:p>
          <a:p>
            <a:pPr marL="457200" lvl="1" indent="0" algn="r">
              <a:buNone/>
            </a:pPr>
            <a:r>
              <a:rPr lang="es-GT" sz="4500" b="1" dirty="0">
                <a:solidFill>
                  <a:schemeClr val="accent1">
                    <a:lumMod val="75000"/>
                  </a:schemeClr>
                </a:solidFill>
                <a:latin typeface="Arial" panose="020B0604020202020204" pitchFamily="34" charset="0"/>
                <a:cs typeface="Arial" panose="020B0604020202020204" pitchFamily="34" charset="0"/>
              </a:rPr>
              <a:t>Q. 15,772,579.22</a:t>
            </a:r>
          </a:p>
          <a:p>
            <a:pPr marL="457200" lvl="1" indent="0" algn="r">
              <a:buNone/>
            </a:pPr>
            <a:endParaRPr lang="es-GT" sz="4000" b="1" dirty="0">
              <a:solidFill>
                <a:schemeClr val="accent1">
                  <a:lumMod val="75000"/>
                </a:schemeClr>
              </a:solidFill>
              <a:latin typeface="Arial" panose="020B0604020202020204" pitchFamily="34" charset="0"/>
              <a:cs typeface="Arial" panose="020B0604020202020204" pitchFamily="34" charset="0"/>
            </a:endParaRPr>
          </a:p>
          <a:p>
            <a:pPr marL="457200" lvl="1" indent="0" algn="r">
              <a:buNone/>
            </a:pPr>
            <a:endParaRPr lang="es-GT" sz="4000" b="1" dirty="0">
              <a:solidFill>
                <a:schemeClr val="accent1">
                  <a:lumMod val="75000"/>
                </a:schemeClr>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21908DAC-8C5D-D573-7E6E-DA690368235C}"/>
              </a:ext>
            </a:extLst>
          </p:cNvPr>
          <p:cNvSpPr txBox="1">
            <a:spLocks/>
          </p:cNvSpPr>
          <p:nvPr/>
        </p:nvSpPr>
        <p:spPr>
          <a:xfrm>
            <a:off x="4810356"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chemeClr val="accent1">
                  <a:lumMod val="75000"/>
                </a:schemeClr>
              </a:solidFill>
              <a:latin typeface="Arial" panose="020B0604020202020204" pitchFamily="34" charset="0"/>
              <a:cs typeface="Arial" panose="020B0604020202020204" pitchFamily="34" charset="0"/>
            </a:endParaRPr>
          </a:p>
          <a:p>
            <a:pPr marL="457200" lvl="1" indent="0" algn="r">
              <a:buNone/>
            </a:pPr>
            <a:r>
              <a:rPr lang="es-GT" sz="4500" b="1" dirty="0">
                <a:solidFill>
                  <a:schemeClr val="accent1">
                    <a:lumMod val="75000"/>
                  </a:schemeClr>
                </a:solidFill>
                <a:latin typeface="Arial" panose="020B0604020202020204" pitchFamily="34" charset="0"/>
                <a:cs typeface="Arial" panose="020B0604020202020204" pitchFamily="34" charset="0"/>
              </a:rPr>
              <a:t>Q. 8,387,420.78</a:t>
            </a:r>
            <a:endParaRPr lang="es-GT" sz="4000" b="1" dirty="0">
              <a:solidFill>
                <a:schemeClr val="accent1">
                  <a:lumMod val="75000"/>
                </a:schemeClr>
              </a:solidFill>
              <a:latin typeface="Arial" panose="020B0604020202020204" pitchFamily="34" charset="0"/>
              <a:cs typeface="Arial" panose="020B0604020202020204" pitchFamily="34" charset="0"/>
            </a:endParaRPr>
          </a:p>
          <a:p>
            <a:pPr marL="457200" lvl="1" indent="0" algn="r">
              <a:buNone/>
            </a:pPr>
            <a:endParaRPr lang="es-GT" sz="4000" b="1" dirty="0">
              <a:solidFill>
                <a:schemeClr val="accent1">
                  <a:lumMod val="75000"/>
                </a:schemeClr>
              </a:solidFill>
              <a:latin typeface="Arial" panose="020B060402020202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6</a:t>
            </a:fld>
            <a:endParaRPr lang="es-GT"/>
          </a:p>
        </p:txBody>
      </p:sp>
    </p:spTree>
    <p:extLst>
      <p:ext uri="{BB962C8B-B14F-4D97-AF65-F5344CB8AC3E}">
        <p14:creationId xmlns:p14="http://schemas.microsoft.com/office/powerpoint/2010/main" val="16320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26540" y="269635"/>
            <a:ext cx="10763795" cy="1077218"/>
          </a:xfrm>
          <a:prstGeom prst="rect">
            <a:avLst/>
          </a:prstGeom>
          <a:noFill/>
        </p:spPr>
        <p:txBody>
          <a:bodyPr wrap="square" rtlCol="0">
            <a:spAutoFit/>
          </a:bodyPr>
          <a:lstStyle/>
          <a:p>
            <a:pPr lvl="0" algn="ctr"/>
            <a:r>
              <a:rPr lang="es-GT" sz="3200" b="1" dirty="0">
                <a:solidFill>
                  <a:schemeClr val="tx1"/>
                </a:solidFill>
                <a:latin typeface="Arial" panose="020B0604020202020204" pitchFamily="34" charset="0"/>
                <a:cs typeface="Arial" panose="020B0604020202020204" pitchFamily="34" charset="0"/>
              </a:rPr>
              <a:t>CIFRAS GENERALES DEL PRESUPUESTO AL SEGUNDO CUATRIMESTRE 2023</a:t>
            </a:r>
            <a:endParaRPr kumimoji="0" lang="es-GT" sz="32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5" name="Marcador de contenido 6">
            <a:extLst>
              <a:ext uri="{FF2B5EF4-FFF2-40B4-BE49-F238E27FC236}">
                <a16:creationId xmlns:a16="http://schemas.microsoft.com/office/drawing/2014/main" id="{A7FF1A2F-745D-4743-A6A2-84A34EECD569}"/>
              </a:ext>
            </a:extLst>
          </p:cNvPr>
          <p:cNvSpPr txBox="1">
            <a:spLocks/>
          </p:cNvSpPr>
          <p:nvPr/>
        </p:nvSpPr>
        <p:spPr>
          <a:xfrm>
            <a:off x="4730414" y="1709393"/>
            <a:ext cx="5969726" cy="374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0" name="Marcador de contenido 6">
            <a:extLst>
              <a:ext uri="{FF2B5EF4-FFF2-40B4-BE49-F238E27FC236}">
                <a16:creationId xmlns:a16="http://schemas.microsoft.com/office/drawing/2014/main" id="{0246042C-1ABA-4355-A47C-701F270E798C}"/>
              </a:ext>
            </a:extLst>
          </p:cNvPr>
          <p:cNvSpPr txBox="1">
            <a:spLocks/>
          </p:cNvSpPr>
          <p:nvPr/>
        </p:nvSpPr>
        <p:spPr>
          <a:xfrm>
            <a:off x="4059708" y="1453326"/>
            <a:ext cx="6170063" cy="225303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MX" sz="20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endParaRPr lang="es-GT" sz="20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3" name="Grupo 12"/>
          <p:cNvGrpSpPr/>
          <p:nvPr/>
        </p:nvGrpSpPr>
        <p:grpSpPr>
          <a:xfrm>
            <a:off x="3778868" y="4320440"/>
            <a:ext cx="6703605" cy="3750158"/>
            <a:chOff x="4088307" y="4059274"/>
            <a:chExt cx="6703605" cy="3750158"/>
          </a:xfrm>
        </p:grpSpPr>
        <p:sp>
          <p:nvSpPr>
            <p:cNvPr id="14" name="Marcador de contenido 6">
              <a:extLst>
                <a:ext uri="{FF2B5EF4-FFF2-40B4-BE49-F238E27FC236}">
                  <a16:creationId xmlns:a16="http://schemas.microsoft.com/office/drawing/2014/main" id="{0246042C-1ABA-4355-A47C-701F270E798C}"/>
                </a:ext>
              </a:extLst>
            </p:cNvPr>
            <p:cNvSpPr txBox="1">
              <a:spLocks/>
            </p:cNvSpPr>
            <p:nvPr/>
          </p:nvSpPr>
          <p:spPr>
            <a:xfrm>
              <a:off x="4621849" y="4059274"/>
              <a:ext cx="6170063" cy="225303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MX" sz="20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endParaRPr lang="es-GT" sz="20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Marcador de contenido 6">
              <a:extLst>
                <a:ext uri="{FF2B5EF4-FFF2-40B4-BE49-F238E27FC236}">
                  <a16:creationId xmlns:a16="http://schemas.microsoft.com/office/drawing/2014/main" id="{0246042C-1ABA-4355-A47C-701F270E798C}"/>
                </a:ext>
              </a:extLst>
            </p:cNvPr>
            <p:cNvSpPr txBox="1">
              <a:spLocks/>
            </p:cNvSpPr>
            <p:nvPr/>
          </p:nvSpPr>
          <p:spPr>
            <a:xfrm>
              <a:off x="4088307" y="4069462"/>
              <a:ext cx="4754880" cy="3739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a:solidFill>
                    <a:srgbClr val="000000"/>
                  </a:solidFill>
                  <a:latin typeface="Arial" panose="020B0604020202020204" pitchFamily="34" charset="0"/>
                  <a:cs typeface="Arial" panose="020B0604020202020204" pitchFamily="34" charset="0"/>
                </a:rPr>
                <a:t>Presupuesto vigente </a:t>
              </a:r>
              <a:r>
                <a:rPr lang="es-GT" sz="2000" b="1" dirty="0">
                  <a:solidFill>
                    <a:srgbClr val="000000"/>
                  </a:solidFill>
                  <a:latin typeface="Arial" panose="020B0604020202020204" pitchFamily="34" charset="0"/>
                  <a:cs typeface="Arial" panose="020B0604020202020204" pitchFamily="34" charset="0"/>
                </a:rPr>
                <a:t>total:</a:t>
              </a:r>
            </a:p>
            <a:p>
              <a:pPr marL="457200" lvl="1" indent="0">
                <a:buFont typeface="Arial" panose="020B0604020202020204" pitchFamily="34" charset="0"/>
                <a:buNone/>
              </a:pPr>
              <a:r>
                <a:rPr lang="es-GT" sz="2000" b="1" dirty="0">
                  <a:solidFill>
                    <a:srgbClr val="000000"/>
                  </a:solidFill>
                  <a:latin typeface="Arial" panose="020B0604020202020204" pitchFamily="34" charset="0"/>
                  <a:cs typeface="Arial" panose="020B0604020202020204" pitchFamily="34" charset="0"/>
                </a:rPr>
                <a:t> </a:t>
              </a:r>
              <a:endParaRPr lang="es-GT" sz="2000"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a:solidFill>
                    <a:srgbClr val="000000"/>
                  </a:solidFill>
                  <a:latin typeface="Arial" panose="020B0604020202020204" pitchFamily="34" charset="0"/>
                  <a:cs typeface="Arial" panose="020B0604020202020204" pitchFamily="34" charset="0"/>
                </a:rPr>
                <a:t>Presupuesto </a:t>
              </a:r>
              <a:r>
                <a:rPr lang="es-GT" sz="2000" b="1" dirty="0">
                  <a:solidFill>
                    <a:srgbClr val="000000"/>
                  </a:solidFill>
                  <a:latin typeface="Arial" panose="020B0604020202020204" pitchFamily="34" charset="0"/>
                  <a:cs typeface="Arial" panose="020B0604020202020204" pitchFamily="34" charset="0"/>
                </a:rPr>
                <a:t>ejecutado</a:t>
              </a:r>
              <a:r>
                <a:rPr lang="es-GT" sz="2000" dirty="0">
                  <a:solidFill>
                    <a:srgbClr val="000000"/>
                  </a:solidFill>
                  <a:latin typeface="Arial" panose="020B0604020202020204" pitchFamily="34" charset="0"/>
                  <a:cs typeface="Arial" panose="020B0604020202020204" pitchFamily="34" charset="0"/>
                </a:rPr>
                <a:t>:</a:t>
              </a:r>
              <a:br>
                <a:rPr lang="es-GT" sz="2000" dirty="0">
                  <a:solidFill>
                    <a:srgbClr val="000000"/>
                  </a:solidFill>
                  <a:latin typeface="Arial" panose="020B0604020202020204" pitchFamily="34" charset="0"/>
                  <a:cs typeface="Arial" panose="020B0604020202020204" pitchFamily="34" charset="0"/>
                </a:rPr>
              </a:br>
              <a:endParaRPr lang="es-GT" sz="2000"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b="1" dirty="0">
                  <a:solidFill>
                    <a:srgbClr val="000000"/>
                  </a:solidFill>
                  <a:latin typeface="Arial" panose="020B0604020202020204" pitchFamily="34" charset="0"/>
                  <a:cs typeface="Arial" panose="020B0604020202020204" pitchFamily="34" charset="0"/>
                </a:rPr>
                <a:t>Saldo</a:t>
              </a:r>
              <a:r>
                <a:rPr lang="es-GT" sz="2000" dirty="0">
                  <a:solidFill>
                    <a:srgbClr val="000000"/>
                  </a:solidFill>
                  <a:latin typeface="Arial" panose="020B0604020202020204" pitchFamily="34" charset="0"/>
                  <a:cs typeface="Arial" panose="020B0604020202020204" pitchFamily="34" charset="0"/>
                </a:rPr>
                <a:t> por ejecutar:</a:t>
              </a:r>
              <a:endParaRPr lang="es-GT" dirty="0">
                <a:solidFill>
                  <a:srgbClr val="000000"/>
                </a:solidFill>
                <a:latin typeface="Arial" panose="020B0604020202020204" pitchFamily="34" charset="0"/>
                <a:cs typeface="Arial" panose="020B0604020202020204" pitchFamily="34" charset="0"/>
              </a:endParaRPr>
            </a:p>
          </p:txBody>
        </p:sp>
      </p:gr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316" y="1613247"/>
            <a:ext cx="2732388" cy="2502292"/>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665" y="4942802"/>
            <a:ext cx="2568918" cy="1252717"/>
          </a:xfrm>
          <a:prstGeom prst="rect">
            <a:avLst/>
          </a:prstGeom>
        </p:spPr>
      </p:pic>
      <p:sp>
        <p:nvSpPr>
          <p:cNvPr id="19" name="Marcador de contenido 6">
            <a:extLst>
              <a:ext uri="{FF2B5EF4-FFF2-40B4-BE49-F238E27FC236}">
                <a16:creationId xmlns:a16="http://schemas.microsoft.com/office/drawing/2014/main" id="{0246042C-1ABA-4355-A47C-701F270E798C}"/>
              </a:ext>
            </a:extLst>
          </p:cNvPr>
          <p:cNvSpPr txBox="1">
            <a:spLocks/>
          </p:cNvSpPr>
          <p:nvPr/>
        </p:nvSpPr>
        <p:spPr>
          <a:xfrm>
            <a:off x="3778868" y="1736019"/>
            <a:ext cx="4754880" cy="3739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a:solidFill>
                  <a:srgbClr val="000000"/>
                </a:solidFill>
                <a:latin typeface="Arial" panose="020B0604020202020204" pitchFamily="34" charset="0"/>
                <a:cs typeface="Arial" panose="020B0604020202020204" pitchFamily="34" charset="0"/>
              </a:rPr>
              <a:t>Presupuesto vigente </a:t>
            </a:r>
            <a:r>
              <a:rPr lang="es-GT" sz="2000" b="1" dirty="0">
                <a:solidFill>
                  <a:srgbClr val="000000"/>
                </a:solidFill>
                <a:latin typeface="Arial" panose="020B0604020202020204" pitchFamily="34" charset="0"/>
                <a:cs typeface="Arial" panose="020B0604020202020204" pitchFamily="34" charset="0"/>
              </a:rPr>
              <a:t>total:</a:t>
            </a:r>
          </a:p>
          <a:p>
            <a:pPr marL="457200" lvl="1" indent="0">
              <a:buFont typeface="Arial" panose="020B0604020202020204" pitchFamily="34" charset="0"/>
              <a:buNone/>
            </a:pPr>
            <a:r>
              <a:rPr lang="es-GT" sz="2000" b="1" dirty="0">
                <a:solidFill>
                  <a:srgbClr val="000000"/>
                </a:solidFill>
                <a:latin typeface="Arial" panose="020B0604020202020204" pitchFamily="34" charset="0"/>
                <a:cs typeface="Arial" panose="020B0604020202020204" pitchFamily="34" charset="0"/>
              </a:rPr>
              <a:t> </a:t>
            </a:r>
            <a:endParaRPr lang="es-GT" sz="2000"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a:solidFill>
                  <a:srgbClr val="000000"/>
                </a:solidFill>
                <a:latin typeface="Arial" panose="020B0604020202020204" pitchFamily="34" charset="0"/>
                <a:cs typeface="Arial" panose="020B0604020202020204" pitchFamily="34" charset="0"/>
              </a:rPr>
              <a:t>Presupuesto </a:t>
            </a:r>
            <a:r>
              <a:rPr lang="es-GT" sz="2000" b="1" dirty="0">
                <a:solidFill>
                  <a:srgbClr val="000000"/>
                </a:solidFill>
                <a:latin typeface="Arial" panose="020B0604020202020204" pitchFamily="34" charset="0"/>
                <a:cs typeface="Arial" panose="020B0604020202020204" pitchFamily="34" charset="0"/>
              </a:rPr>
              <a:t>ejecutado</a:t>
            </a:r>
            <a:r>
              <a:rPr lang="es-GT" sz="2000" dirty="0">
                <a:solidFill>
                  <a:srgbClr val="000000"/>
                </a:solidFill>
                <a:latin typeface="Arial" panose="020B0604020202020204" pitchFamily="34" charset="0"/>
                <a:cs typeface="Arial" panose="020B0604020202020204" pitchFamily="34" charset="0"/>
              </a:rPr>
              <a:t>:</a:t>
            </a:r>
            <a:br>
              <a:rPr lang="es-GT" sz="2000" dirty="0">
                <a:solidFill>
                  <a:srgbClr val="000000"/>
                </a:solidFill>
                <a:latin typeface="Arial" panose="020B0604020202020204" pitchFamily="34" charset="0"/>
                <a:cs typeface="Arial" panose="020B0604020202020204" pitchFamily="34" charset="0"/>
              </a:rPr>
            </a:br>
            <a:endParaRPr lang="es-GT" sz="2000"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b="1" dirty="0">
                <a:solidFill>
                  <a:srgbClr val="000000"/>
                </a:solidFill>
                <a:latin typeface="Arial" panose="020B0604020202020204" pitchFamily="34" charset="0"/>
                <a:cs typeface="Arial" panose="020B0604020202020204" pitchFamily="34" charset="0"/>
              </a:rPr>
              <a:t>Saldo</a:t>
            </a:r>
            <a:r>
              <a:rPr lang="es-GT" sz="2000" dirty="0">
                <a:solidFill>
                  <a:srgbClr val="000000"/>
                </a:solidFill>
                <a:latin typeface="Arial" panose="020B0604020202020204" pitchFamily="34" charset="0"/>
                <a:cs typeface="Arial" panose="020B0604020202020204" pitchFamily="34" charset="0"/>
              </a:rPr>
              <a:t> por ejecutar:</a:t>
            </a:r>
            <a:endParaRPr lang="es-GT" dirty="0">
              <a:solidFill>
                <a:srgbClr val="000000"/>
              </a:solidFill>
              <a:latin typeface="Arial" panose="020B0604020202020204" pitchFamily="34" charset="0"/>
              <a:cs typeface="Arial" panose="020B0604020202020204" pitchFamily="34" charset="0"/>
            </a:endParaRPr>
          </a:p>
        </p:txBody>
      </p:sp>
      <p:sp>
        <p:nvSpPr>
          <p:cNvPr id="20" name="Marcador de contenido 6">
            <a:extLst>
              <a:ext uri="{FF2B5EF4-FFF2-40B4-BE49-F238E27FC236}">
                <a16:creationId xmlns:a16="http://schemas.microsoft.com/office/drawing/2014/main" id="{0246042C-1ABA-4355-A47C-701F270E798C}"/>
              </a:ext>
            </a:extLst>
          </p:cNvPr>
          <p:cNvSpPr txBox="1">
            <a:spLocks/>
          </p:cNvSpPr>
          <p:nvPr/>
        </p:nvSpPr>
        <p:spPr>
          <a:xfrm>
            <a:off x="7144739" y="2191566"/>
            <a:ext cx="2679962" cy="154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a:spcBef>
                <a:spcPts val="1000"/>
              </a:spcBef>
              <a:buFont typeface="Arial" panose="020B0604020202020204" pitchFamily="34" charset="0"/>
              <a:buNone/>
            </a:pPr>
            <a:r>
              <a:rPr lang="es-GT" sz="2000" b="1" dirty="0">
                <a:solidFill>
                  <a:schemeClr val="accent5">
                    <a:lumMod val="75000"/>
                  </a:schemeClr>
                </a:solidFill>
                <a:latin typeface="Arial" panose="020B0604020202020204" pitchFamily="34" charset="0"/>
                <a:cs typeface="Arial" panose="020B0604020202020204" pitchFamily="34" charset="0"/>
              </a:rPr>
              <a:t>Q.10,840,000.00</a:t>
            </a:r>
          </a:p>
          <a:p>
            <a:pPr marL="914400" lvl="1" indent="-457200" algn="r">
              <a:buFont typeface="Arial" panose="020B0604020202020204" pitchFamily="34" charset="0"/>
              <a:buAutoNum type="alphaUcPeriod" startAt="17"/>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MX" sz="2000" b="1" dirty="0">
                <a:solidFill>
                  <a:schemeClr val="accent5">
                    <a:lumMod val="75000"/>
                  </a:schemeClr>
                </a:solidFill>
                <a:latin typeface="Arial" panose="020B0604020202020204" pitchFamily="34" charset="0"/>
                <a:cs typeface="Arial" panose="020B0604020202020204" pitchFamily="34" charset="0"/>
              </a:rPr>
              <a:t>Q.  6,680,720.16</a:t>
            </a:r>
            <a:endParaRPr lang="es-GT" sz="2000" b="1" dirty="0">
              <a:solidFill>
                <a:schemeClr val="accent5">
                  <a:lumMod val="75000"/>
                </a:schemeClr>
              </a:solidFill>
              <a:latin typeface="Arial" panose="020B0604020202020204" pitchFamily="34" charset="0"/>
              <a:cs typeface="Arial" panose="020B0604020202020204" pitchFamily="34" charset="0"/>
            </a:endParaRPr>
          </a:p>
          <a:p>
            <a:pPr marL="914400" lvl="1" indent="-457200" algn="r">
              <a:buFont typeface="Arial" panose="020B0604020202020204" pitchFamily="34" charset="0"/>
              <a:buAutoNum type="alphaUcPeriod" startAt="17"/>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a:solidFill>
                  <a:schemeClr val="accent5">
                    <a:lumMod val="75000"/>
                  </a:schemeClr>
                </a:solidFill>
                <a:latin typeface="Arial" panose="020B0604020202020204" pitchFamily="34" charset="0"/>
                <a:cs typeface="Arial" panose="020B0604020202020204" pitchFamily="34" charset="0"/>
              </a:rPr>
              <a:t>Q.  4,159,279.84   </a:t>
            </a:r>
          </a:p>
        </p:txBody>
      </p:sp>
      <p:sp>
        <p:nvSpPr>
          <p:cNvPr id="21" name="Marcador de contenido 6">
            <a:extLst>
              <a:ext uri="{FF2B5EF4-FFF2-40B4-BE49-F238E27FC236}">
                <a16:creationId xmlns:a16="http://schemas.microsoft.com/office/drawing/2014/main" id="{0246042C-1ABA-4355-A47C-701F270E798C}"/>
              </a:ext>
            </a:extLst>
          </p:cNvPr>
          <p:cNvSpPr txBox="1">
            <a:spLocks/>
          </p:cNvSpPr>
          <p:nvPr/>
        </p:nvSpPr>
        <p:spPr>
          <a:xfrm>
            <a:off x="7144739" y="4416745"/>
            <a:ext cx="2679962" cy="154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a:solidFill>
                  <a:schemeClr val="accent5">
                    <a:lumMod val="75000"/>
                  </a:schemeClr>
                </a:solidFill>
                <a:latin typeface="Arial" panose="020B0604020202020204" pitchFamily="34" charset="0"/>
                <a:cs typeface="Arial" panose="020B0604020202020204" pitchFamily="34" charset="0"/>
              </a:rPr>
              <a:t>Q. 5,000,000.00</a:t>
            </a:r>
          </a:p>
          <a:p>
            <a:pPr marL="457200" lvl="1" indent="0" algn="r">
              <a:buFont typeface="Arial" panose="020B0604020202020204" pitchFamily="34" charset="0"/>
              <a:buNone/>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a:solidFill>
                  <a:schemeClr val="accent5">
                    <a:lumMod val="75000"/>
                  </a:schemeClr>
                </a:solidFill>
                <a:latin typeface="Arial" panose="020B0604020202020204" pitchFamily="34" charset="0"/>
                <a:cs typeface="Arial" panose="020B0604020202020204" pitchFamily="34" charset="0"/>
              </a:rPr>
              <a:t>Q. 2,973,075.22</a:t>
            </a:r>
          </a:p>
          <a:p>
            <a:pPr marL="457200" lvl="1" indent="0" algn="r">
              <a:buFont typeface="Arial" panose="020B0604020202020204" pitchFamily="34" charset="0"/>
              <a:buNone/>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r>
              <a:rPr lang="es-GT" sz="2000" b="1" dirty="0">
                <a:solidFill>
                  <a:schemeClr val="accent5">
                    <a:lumMod val="75000"/>
                  </a:schemeClr>
                </a:solidFill>
                <a:latin typeface="Arial" panose="020B0604020202020204" pitchFamily="34" charset="0"/>
                <a:cs typeface="Arial" panose="020B0604020202020204" pitchFamily="34" charset="0"/>
              </a:rPr>
              <a:t>Q. 2,026,924.78 </a:t>
            </a:r>
          </a:p>
          <a:p>
            <a:pPr marL="457200" lvl="1" indent="0" algn="r">
              <a:buFont typeface="Arial" panose="020B0604020202020204" pitchFamily="34" charset="0"/>
              <a:buNone/>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2000" b="1" dirty="0">
              <a:solidFill>
                <a:schemeClr val="accent5">
                  <a:lumMod val="75000"/>
                </a:schemeClr>
              </a:solidFill>
              <a:latin typeface="Arial" panose="020B060402020202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7</a:t>
            </a:fld>
            <a:endParaRPr lang="es-GT"/>
          </a:p>
        </p:txBody>
      </p:sp>
    </p:spTree>
    <p:extLst>
      <p:ext uri="{BB962C8B-B14F-4D97-AF65-F5344CB8AC3E}">
        <p14:creationId xmlns:p14="http://schemas.microsoft.com/office/powerpoint/2010/main" val="236778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591814" y="316040"/>
            <a:ext cx="996962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CIFRAS GENERALES DEL PRESUPUESTO AL SEGUNDO CUATRIMESTRE 2023</a:t>
            </a:r>
          </a:p>
        </p:txBody>
      </p:sp>
      <p:grpSp>
        <p:nvGrpSpPr>
          <p:cNvPr id="5" name="Grupo 4"/>
          <p:cNvGrpSpPr/>
          <p:nvPr/>
        </p:nvGrpSpPr>
        <p:grpSpPr>
          <a:xfrm>
            <a:off x="2003658" y="3257696"/>
            <a:ext cx="8023331" cy="1783898"/>
            <a:chOff x="1942346" y="2168452"/>
            <a:chExt cx="8023331" cy="1783898"/>
          </a:xfrm>
        </p:grpSpPr>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3146446" y="2506926"/>
              <a:ext cx="4585065" cy="144542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Font typeface="Arial"/>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7081474" y="2940595"/>
              <a:ext cx="2884203" cy="789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r">
                <a:buNone/>
              </a:pPr>
              <a:r>
                <a:rPr lang="es-GT" sz="5000" b="1" dirty="0">
                  <a:solidFill>
                    <a:schemeClr val="accent5">
                      <a:lumMod val="75000"/>
                    </a:schemeClr>
                  </a:solidFill>
                  <a:latin typeface="Arial" panose="020B0604020202020204" pitchFamily="34" charset="0"/>
                  <a:cs typeface="Arial" panose="020B0604020202020204" pitchFamily="34" charset="0"/>
                </a:rPr>
                <a:t>61.63%</a:t>
              </a:r>
            </a:p>
          </p:txBody>
        </p:sp>
        <p:sp>
          <p:nvSpPr>
            <p:cNvPr id="10" name="Título 1">
              <a:extLst>
                <a:ext uri="{FF2B5EF4-FFF2-40B4-BE49-F238E27FC236}">
                  <a16:creationId xmlns:a16="http://schemas.microsoft.com/office/drawing/2014/main" id="{67D0DB10-AE31-47D2-A485-453D2186D26D}"/>
                </a:ext>
              </a:extLst>
            </p:cNvPr>
            <p:cNvSpPr txBox="1">
              <a:spLocks/>
            </p:cNvSpPr>
            <p:nvPr/>
          </p:nvSpPr>
          <p:spPr>
            <a:xfrm>
              <a:off x="3402507" y="2249674"/>
              <a:ext cx="6563170" cy="427806"/>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346" y="2168452"/>
              <a:ext cx="1189404" cy="1089244"/>
            </a:xfrm>
            <a:prstGeom prst="rect">
              <a:avLst/>
            </a:prstGeom>
          </p:spPr>
        </p:pic>
      </p:grpSp>
      <p:grpSp>
        <p:nvGrpSpPr>
          <p:cNvPr id="13" name="Grupo 12"/>
          <p:cNvGrpSpPr/>
          <p:nvPr/>
        </p:nvGrpSpPr>
        <p:grpSpPr>
          <a:xfrm>
            <a:off x="1727902" y="5018855"/>
            <a:ext cx="8366515" cy="1376590"/>
            <a:chOff x="1671590" y="4035700"/>
            <a:chExt cx="8366515" cy="1376590"/>
          </a:xfrm>
        </p:grpSpPr>
        <p:sp>
          <p:nvSpPr>
            <p:cNvPr id="14" name="Marcador de contenido 6">
              <a:extLst>
                <a:ext uri="{FF2B5EF4-FFF2-40B4-BE49-F238E27FC236}">
                  <a16:creationId xmlns:a16="http://schemas.microsoft.com/office/drawing/2014/main" id="{0246042C-1ABA-4355-A47C-701F270E798C}"/>
                </a:ext>
              </a:extLst>
            </p:cNvPr>
            <p:cNvSpPr txBox="1">
              <a:spLocks/>
            </p:cNvSpPr>
            <p:nvPr/>
          </p:nvSpPr>
          <p:spPr>
            <a:xfrm>
              <a:off x="7142785" y="4292539"/>
              <a:ext cx="2884203" cy="11197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solidFill>
                    <a:schemeClr val="accent5">
                      <a:lumMod val="75000"/>
                    </a:schemeClr>
                  </a:solidFill>
                  <a:latin typeface="Arial" panose="020B0604020202020204" pitchFamily="34" charset="0"/>
                  <a:cs typeface="Arial" panose="020B0604020202020204" pitchFamily="34" charset="0"/>
                </a:rPr>
                <a:t>59.46%</a:t>
              </a:r>
            </a:p>
          </p:txBody>
        </p:sp>
        <p:grpSp>
          <p:nvGrpSpPr>
            <p:cNvPr id="15" name="Grupo 14"/>
            <p:cNvGrpSpPr/>
            <p:nvPr/>
          </p:nvGrpSpPr>
          <p:grpSpPr>
            <a:xfrm>
              <a:off x="1671590" y="4035700"/>
              <a:ext cx="8366515" cy="1225971"/>
              <a:chOff x="1671590" y="4035700"/>
              <a:chExt cx="8366515" cy="1225971"/>
            </a:xfrm>
          </p:grpSpPr>
          <p:sp>
            <p:nvSpPr>
              <p:cNvPr id="16" name="Marcador de contenido 6">
                <a:extLst>
                  <a:ext uri="{FF2B5EF4-FFF2-40B4-BE49-F238E27FC236}">
                    <a16:creationId xmlns:a16="http://schemas.microsoft.com/office/drawing/2014/main" id="{0246042C-1ABA-4355-A47C-701F270E798C}"/>
                  </a:ext>
                </a:extLst>
              </p:cNvPr>
              <p:cNvSpPr txBox="1">
                <a:spLocks/>
              </p:cNvSpPr>
              <p:nvPr/>
            </p:nvSpPr>
            <p:spPr>
              <a:xfrm>
                <a:off x="2990150" y="4276939"/>
                <a:ext cx="4585065" cy="984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lvl="1"/>
                <a:endParaRPr lang="es-GT" dirty="0">
                  <a:latin typeface="Arial" panose="020B0604020202020204" pitchFamily="34" charset="0"/>
                  <a:cs typeface="Arial" panose="020B0604020202020204" pitchFamily="34" charset="0"/>
                </a:endParaRPr>
              </a:p>
            </p:txBody>
          </p:sp>
          <p:sp>
            <p:nvSpPr>
              <p:cNvPr id="17" name="Título 1">
                <a:extLst>
                  <a:ext uri="{FF2B5EF4-FFF2-40B4-BE49-F238E27FC236}">
                    <a16:creationId xmlns:a16="http://schemas.microsoft.com/office/drawing/2014/main" id="{67D0DB10-AE31-47D2-A485-453D2186D26D}"/>
                  </a:ext>
                </a:extLst>
              </p:cNvPr>
              <p:cNvSpPr txBox="1">
                <a:spLocks/>
              </p:cNvSpPr>
              <p:nvPr/>
            </p:nvSpPr>
            <p:spPr>
              <a:xfrm>
                <a:off x="3474935" y="4039485"/>
                <a:ext cx="6563170" cy="427806"/>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p>
            </p:txBody>
          </p:sp>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1590" y="4035700"/>
                <a:ext cx="1730917" cy="844071"/>
              </a:xfrm>
              <a:prstGeom prst="rect">
                <a:avLst/>
              </a:prstGeom>
            </p:spPr>
          </p:pic>
        </p:grpSp>
      </p:grpSp>
      <p:sp>
        <p:nvSpPr>
          <p:cNvPr id="19" name="Título 1">
            <a:extLst>
              <a:ext uri="{FF2B5EF4-FFF2-40B4-BE49-F238E27FC236}">
                <a16:creationId xmlns:a16="http://schemas.microsoft.com/office/drawing/2014/main" id="{67D0DB10-AE31-47D2-A485-453D2186D26D}"/>
              </a:ext>
            </a:extLst>
          </p:cNvPr>
          <p:cNvSpPr txBox="1">
            <a:spLocks/>
          </p:cNvSpPr>
          <p:nvPr/>
        </p:nvSpPr>
        <p:spPr>
          <a:xfrm>
            <a:off x="3458819" y="1600121"/>
            <a:ext cx="6563170" cy="427806"/>
          </a:xfrm>
          <a:prstGeom prst="rect">
            <a:avLst/>
          </a:prstGeom>
          <a:solidFill>
            <a:schemeClr val="accent4">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Secretaría General de la Presidencia de la República</a:t>
            </a:r>
          </a:p>
        </p:txBody>
      </p:sp>
      <p:pic>
        <p:nvPicPr>
          <p:cNvPr id="20" name="Imagen 19"/>
          <p:cNvPicPr>
            <a:picLocks noChangeAspect="1"/>
          </p:cNvPicPr>
          <p:nvPr/>
        </p:nvPicPr>
        <p:blipFill rotWithShape="1">
          <a:blip r:embed="rId5">
            <a:extLst>
              <a:ext uri="{28A0092B-C50C-407E-A947-70E740481C1C}">
                <a14:useLocalDpi xmlns:a14="http://schemas.microsoft.com/office/drawing/2010/main" val="0"/>
              </a:ext>
            </a:extLst>
          </a:blip>
          <a:srcRect b="18914"/>
          <a:stretch/>
        </p:blipFill>
        <p:spPr>
          <a:xfrm>
            <a:off x="2003658" y="1702252"/>
            <a:ext cx="1256832" cy="943000"/>
          </a:xfrm>
          <a:prstGeom prst="rect">
            <a:avLst/>
          </a:prstGeom>
        </p:spPr>
      </p:pic>
      <p:sp>
        <p:nvSpPr>
          <p:cNvPr id="21" name="Marcador de contenido 6">
            <a:extLst>
              <a:ext uri="{FF2B5EF4-FFF2-40B4-BE49-F238E27FC236}">
                <a16:creationId xmlns:a16="http://schemas.microsoft.com/office/drawing/2014/main" id="{3AC485ED-8EFF-15DC-3BE8-DB94256C0DC6}"/>
              </a:ext>
            </a:extLst>
          </p:cNvPr>
          <p:cNvSpPr txBox="1">
            <a:spLocks/>
          </p:cNvSpPr>
          <p:nvPr/>
        </p:nvSpPr>
        <p:spPr>
          <a:xfrm>
            <a:off x="7142786" y="1795841"/>
            <a:ext cx="2884203" cy="11374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solidFill>
                  <a:schemeClr val="accent5">
                    <a:lumMod val="75000"/>
                  </a:schemeClr>
                </a:solidFill>
                <a:latin typeface="Arial" panose="020B0604020202020204" pitchFamily="34" charset="0"/>
                <a:cs typeface="Arial" panose="020B0604020202020204" pitchFamily="34" charset="0"/>
              </a:rPr>
              <a:t>65.28%</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22" name="Marcador de contenido 6">
            <a:extLst>
              <a:ext uri="{FF2B5EF4-FFF2-40B4-BE49-F238E27FC236}">
                <a16:creationId xmlns:a16="http://schemas.microsoft.com/office/drawing/2014/main" id="{0246042C-1ABA-4355-A47C-701F270E798C}"/>
              </a:ext>
            </a:extLst>
          </p:cNvPr>
          <p:cNvSpPr txBox="1">
            <a:spLocks/>
          </p:cNvSpPr>
          <p:nvPr/>
        </p:nvSpPr>
        <p:spPr>
          <a:xfrm>
            <a:off x="3207758" y="1641863"/>
            <a:ext cx="4585065" cy="144542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Font typeface="Arial"/>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2" name="Marcador de fecha 1"/>
          <p:cNvSpPr>
            <a:spLocks noGrp="1"/>
          </p:cNvSpPr>
          <p:nvPr>
            <p:ph type="dt" idx="10"/>
          </p:nvPr>
        </p:nvSpPr>
        <p:spPr/>
        <p:txBody>
          <a:bodyPr/>
          <a:lstStyle/>
          <a:p>
            <a:endParaRPr lang="es-GT"/>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8</a:t>
            </a:fld>
            <a:endParaRPr lang="es-GT"/>
          </a:p>
        </p:txBody>
      </p:sp>
    </p:spTree>
    <p:extLst>
      <p:ext uri="{BB962C8B-B14F-4D97-AF65-F5344CB8AC3E}">
        <p14:creationId xmlns:p14="http://schemas.microsoft.com/office/powerpoint/2010/main" val="403988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4" y="678526"/>
            <a:ext cx="10377995" cy="892552"/>
          </a:xfrm>
          <a:prstGeom prst="rect">
            <a:avLst/>
          </a:prstGeom>
          <a:noFill/>
        </p:spPr>
        <p:txBody>
          <a:bodyPr wrap="square" rtlCol="0">
            <a:spAutoFit/>
          </a:bodyPr>
          <a:lstStyle/>
          <a:p>
            <a:pPr lvl="0" algn="ctr"/>
            <a:r>
              <a:rPr lang="es-GT" sz="2600" b="1" dirty="0">
                <a:latin typeface="Arial" panose="020B0604020202020204" pitchFamily="34" charset="0"/>
                <a:cs typeface="Arial" panose="020B0604020202020204" pitchFamily="34" charset="0"/>
              </a:rPr>
              <a:t>¿EN QUÉ UTILIZA EL PRESUPUESTO LA </a:t>
            </a:r>
            <a:r>
              <a:rPr lang="es-MX" sz="2600" b="1" dirty="0">
                <a:latin typeface="Arial" panose="020B0604020202020204" pitchFamily="34" charset="0"/>
                <a:cs typeface="Arial" panose="020B0604020202020204" pitchFamily="34" charset="0"/>
              </a:rPr>
              <a:t>SECRETARÍA GENERAL DE LA PRESIDENCIA DE LA REPÚBLICA</a:t>
            </a:r>
            <a:r>
              <a:rPr lang="es-GT" sz="2600" b="1" dirty="0">
                <a:latin typeface="Arial" panose="020B0604020202020204" pitchFamily="34" charset="0"/>
                <a:cs typeface="Arial" panose="020B0604020202020204" pitchFamily="34" charset="0"/>
              </a:rPr>
              <a:t>?</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Título 1">
            <a:extLst>
              <a:ext uri="{FF2B5EF4-FFF2-40B4-BE49-F238E27FC236}">
                <a16:creationId xmlns:a16="http://schemas.microsoft.com/office/drawing/2014/main" id="{0F20B3F5-0BE6-434C-ADD9-E3D04A4AE0E0}"/>
              </a:ext>
            </a:extLst>
          </p:cNvPr>
          <p:cNvSpPr txBox="1">
            <a:spLocks/>
          </p:cNvSpPr>
          <p:nvPr/>
        </p:nvSpPr>
        <p:spPr>
          <a:xfrm>
            <a:off x="8947908" y="2957952"/>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a:solidFill>
                  <a:schemeClr val="accent5">
                    <a:lumMod val="75000"/>
                  </a:schemeClr>
                </a:solidFill>
                <a:latin typeface="Arial" panose="020B0604020202020204" pitchFamily="34" charset="0"/>
                <a:cs typeface="Arial" panose="020B0604020202020204" pitchFamily="34" charset="0"/>
              </a:rPr>
              <a:t>5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2" name="Rectángulo 1"/>
          <p:cNvSpPr/>
          <p:nvPr/>
        </p:nvSpPr>
        <p:spPr>
          <a:xfrm>
            <a:off x="861134" y="2264516"/>
            <a:ext cx="8282866" cy="3323987"/>
          </a:xfrm>
          <a:prstGeom prst="rect">
            <a:avLst/>
          </a:prstGeom>
        </p:spPr>
        <p:txBody>
          <a:bodyPr wrap="square">
            <a:spAutoFit/>
          </a:bodyPr>
          <a:lstStyle/>
          <a:p>
            <a:pPr algn="just">
              <a:lnSpc>
                <a:spcPct val="150000"/>
              </a:lnSpc>
            </a:pPr>
            <a:r>
              <a:rPr lang="es-GT" dirty="0">
                <a:latin typeface="Arial" panose="020B0604020202020204" pitchFamily="34" charset="0"/>
                <a:cs typeface="Arial" panose="020B0604020202020204" pitchFamily="34" charset="0"/>
              </a:rPr>
              <a:t>El presupuesto se utiliza en el pago de salarios y honorarios por servicios personales, que contribuyen al cumplimiento de las funciones que por mandato legal tiene asignadas, y en la adquisición de bienes, servicios, suministros, Equipo de Transporte (motocicleta), Equipo de Comunicaciones y Otras maquinarias y equipos que son necesarios para su funcionamiento. </a:t>
            </a:r>
          </a:p>
          <a:p>
            <a:pPr algn="just">
              <a:lnSpc>
                <a:spcPct val="150000"/>
              </a:lnSpc>
            </a:pPr>
            <a:endParaRPr lang="es-GT" dirty="0">
              <a:latin typeface="Arial" panose="020B0604020202020204" pitchFamily="34" charset="0"/>
              <a:cs typeface="Arial" panose="020B0604020202020204" pitchFamily="34" charset="0"/>
            </a:endParaRPr>
          </a:p>
          <a:p>
            <a:pPr algn="just">
              <a:lnSpc>
                <a:spcPct val="150000"/>
              </a:lnSpc>
            </a:pPr>
            <a:r>
              <a:rPr lang="es-GT" dirty="0">
                <a:latin typeface="Arial" panose="020B0604020202020204" pitchFamily="34" charset="0"/>
                <a:cs typeface="Arial" panose="020B0604020202020204" pitchFamily="34" charset="0"/>
              </a:rPr>
              <a:t>Asimismo, el presupuesto se utiliza en el pago de prestaciones laborales por retiro de personal de la institución, y en el cumplimiento de sentencias judiciales en materia laboral, si las hubiere.</a:t>
            </a:r>
          </a:p>
          <a:p>
            <a:pPr algn="just">
              <a:lnSpc>
                <a:spcPct val="150000"/>
              </a:lnSpc>
            </a:pPr>
            <a:endParaRPr lang="es-GT" dirty="0">
              <a:latin typeface="Arial" panose="020B0604020202020204" pitchFamily="34" charset="0"/>
              <a:cs typeface="Arial" panose="020B0604020202020204" pitchFamily="34" charset="0"/>
            </a:endParaRPr>
          </a:p>
          <a:p>
            <a:pPr algn="just">
              <a:lnSpc>
                <a:spcPct val="150000"/>
              </a:lnSpc>
            </a:pPr>
            <a:r>
              <a:rPr lang="es-GT" dirty="0">
                <a:latin typeface="Arial" panose="020B0604020202020204" pitchFamily="34" charset="0"/>
                <a:cs typeface="Arial" panose="020B0604020202020204" pitchFamily="34" charset="0"/>
              </a:rPr>
              <a:t>Para dar a conocer a la población en qué se utilizan los recursos financieros, a continuación se describe por </a:t>
            </a:r>
            <a:r>
              <a:rPr lang="es-GT" dirty="0">
                <a:solidFill>
                  <a:srgbClr val="7DC7D9"/>
                </a:solidFill>
                <a:latin typeface="Arial" panose="020B0604020202020204" pitchFamily="34" charset="0"/>
                <a:cs typeface="Arial" panose="020B0604020202020204" pitchFamily="34" charset="0"/>
              </a:rPr>
              <a:t>grupos de gasto</a:t>
            </a:r>
            <a:r>
              <a:rPr lang="es-GT" dirty="0">
                <a:latin typeface="Arial" panose="020B0604020202020204" pitchFamily="34" charset="0"/>
                <a:cs typeface="Arial" panose="020B0604020202020204" pitchFamily="34" charset="0"/>
              </a:rPr>
              <a:t>.</a:t>
            </a:r>
            <a:endParaRPr lang="es-GT" dirty="0">
              <a:solidFill>
                <a:schemeClr val="accent1">
                  <a:lumMod val="50000"/>
                </a:schemeClr>
              </a:solidFill>
              <a:latin typeface="Arial" panose="020B0604020202020204" pitchFamily="34" charset="0"/>
              <a:cs typeface="Arial" panose="020B0604020202020204" pitchFamily="34" charset="0"/>
            </a:endParaRPr>
          </a:p>
        </p:txBody>
      </p:sp>
      <p:sp>
        <p:nvSpPr>
          <p:cNvPr id="3" name="Marcador de fecha 2"/>
          <p:cNvSpPr>
            <a:spLocks noGrp="1"/>
          </p:cNvSpPr>
          <p:nvPr>
            <p:ph type="dt" idx="10"/>
          </p:nvPr>
        </p:nvSpPr>
        <p:spPr/>
        <p:txBody>
          <a:bodyPr/>
          <a:lstStyle/>
          <a:p>
            <a:endParaRPr lang="es-GT"/>
          </a:p>
        </p:txBody>
      </p:sp>
      <p:sp>
        <p:nvSpPr>
          <p:cNvPr id="6" name="Marcador de número de diapositiva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GT" smtClean="0"/>
              <a:t>9</a:t>
            </a:fld>
            <a:endParaRPr lang="es-GT"/>
          </a:p>
        </p:txBody>
      </p:sp>
    </p:spTree>
    <p:extLst>
      <p:ext uri="{BB962C8B-B14F-4D97-AF65-F5344CB8AC3E}">
        <p14:creationId xmlns:p14="http://schemas.microsoft.com/office/powerpoint/2010/main" val="793053907"/>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4" ma:contentTypeDescription="Crear nuevo documento." ma:contentTypeScope="" ma:versionID="11bfcc906a59da226e172dc56474c0a9">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7887b7e8beb94716b9af555b403477a5"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de3127d-b50e-4c29-b846-9213acea4d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38F28A-4869-4876-95EF-BDD1ADB71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E19B80-63CA-4DEB-845B-104AD8141C39}">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www.w3.org/XML/1998/namespace"/>
    <ds:schemaRef ds:uri="efcf9931-6988-4c26-989d-90fd7d9d6177"/>
    <ds:schemaRef ds:uri="http://purl.org/dc/dcmitype/"/>
    <ds:schemaRef ds:uri="2de3127d-b50e-4c29-b846-9213acea4d89"/>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96F9D93B-C6DD-4983-8FE0-C474EA403D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704</TotalTime>
  <Words>2440</Words>
  <Application>Microsoft Office PowerPoint</Application>
  <PresentationFormat>Panorámica</PresentationFormat>
  <Paragraphs>298</Paragraphs>
  <Slides>35</Slides>
  <Notes>35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Calibri</vt:lpstr>
      <vt:lpstr>Wingdings</vt:lpstr>
      <vt:lpstr>Montserrat</vt:lpstr>
      <vt:lpstr>Arial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 SCSP</dc:creator>
  <cp:lastModifiedBy>Patricia Hernández</cp:lastModifiedBy>
  <cp:revision>15</cp:revision>
  <cp:lastPrinted>2023-09-05T17:51:59Z</cp:lastPrinted>
  <dcterms:created xsi:type="dcterms:W3CDTF">2023-08-16T22:07:49Z</dcterms:created>
  <dcterms:modified xsi:type="dcterms:W3CDTF">2023-10-02T23:13:13Z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