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42"/>
  </p:notesMasterIdLst>
  <p:sldIdLst>
    <p:sldId id="294" r:id="rId5"/>
    <p:sldId id="258" r:id="rId6"/>
    <p:sldId id="301" r:id="rId7"/>
    <p:sldId id="323" r:id="rId8"/>
    <p:sldId id="295" r:id="rId9"/>
    <p:sldId id="302" r:id="rId10"/>
    <p:sldId id="324" r:id="rId11"/>
    <p:sldId id="325" r:id="rId12"/>
    <p:sldId id="304" r:id="rId13"/>
    <p:sldId id="305" r:id="rId14"/>
    <p:sldId id="326" r:id="rId15"/>
    <p:sldId id="306" r:id="rId16"/>
    <p:sldId id="307" r:id="rId17"/>
    <p:sldId id="328" r:id="rId18"/>
    <p:sldId id="308" r:id="rId19"/>
    <p:sldId id="309" r:id="rId20"/>
    <p:sldId id="329" r:id="rId21"/>
    <p:sldId id="310" r:id="rId22"/>
    <p:sldId id="311" r:id="rId23"/>
    <p:sldId id="330" r:id="rId24"/>
    <p:sldId id="296" r:id="rId25"/>
    <p:sldId id="313" r:id="rId26"/>
    <p:sldId id="327" r:id="rId27"/>
    <p:sldId id="336" r:id="rId28"/>
    <p:sldId id="332" r:id="rId29"/>
    <p:sldId id="331" r:id="rId30"/>
    <p:sldId id="333" r:id="rId31"/>
    <p:sldId id="334" r:id="rId32"/>
    <p:sldId id="335" r:id="rId33"/>
    <p:sldId id="297" r:id="rId34"/>
    <p:sldId id="318" r:id="rId35"/>
    <p:sldId id="298" r:id="rId36"/>
    <p:sldId id="319" r:id="rId37"/>
    <p:sldId id="320" r:id="rId38"/>
    <p:sldId id="321" r:id="rId39"/>
    <p:sldId id="322" r:id="rId40"/>
    <p:sldId id="262" r:id="rId41"/>
  </p:sldIdLst>
  <p:sldSz cx="12192000" cy="6858000"/>
  <p:notesSz cx="6858000" cy="9240838"/>
  <p:embeddedFontLst>
    <p:embeddedFont>
      <p:font typeface="Calibri Light" panose="020F0302020204030204" pitchFamily="34" charset="0"/>
      <p:regular r:id="rId43"/>
      <p:italic r:id="rId44"/>
    </p:embeddedFont>
    <p:embeddedFont>
      <p:font typeface="Calibri" panose="020F050202020403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u4lNT1c+nss14akBozS1/FarP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660"/>
    <a:srgbClr val="A09185"/>
    <a:srgbClr val="02486B"/>
    <a:srgbClr val="034F72"/>
    <a:srgbClr val="014063"/>
    <a:srgbClr val="223C6C"/>
    <a:srgbClr val="254275"/>
    <a:srgbClr val="1B3055"/>
    <a:srgbClr val="152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aflandes\Documents\PRESUPUESTO\GRAFICAS%20SGP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flandes\Documents\PRESUPUESTO\GRAFICAS%20CPAM%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flandes\Documents\PRESUPUESTO\GRAFICAS%20CPCC%20202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aflandes\Documents\PRESUPUESTO\GRAFICAS%20SGPR%202023.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flandes\Documents\PRESUPUESTO\GRAFICAS%20CPCC%202023.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flandes\Documents\PRESUPUESTO\GRAFICAS%20CPAM%202023.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 DE G 0,1,2,3,4,9'!$C$9</c:f>
              <c:strCache>
                <c:ptCount val="1"/>
                <c:pt idx="0">
                  <c:v>VIGENTE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AFF-4A54-8728-7F00B52CD63E}"/>
              </c:ext>
            </c:extLst>
          </c:dPt>
          <c:dPt>
            <c:idx val="1"/>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AFF-4A54-8728-7F00B52CD63E}"/>
              </c:ext>
            </c:extLst>
          </c:dPt>
          <c:dPt>
            <c:idx val="2"/>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AFF-4A54-8728-7F00B52CD63E}"/>
              </c:ext>
            </c:extLst>
          </c:dPt>
          <c:dPt>
            <c:idx val="3"/>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AFF-4A54-8728-7F00B52CD63E}"/>
              </c:ext>
            </c:extLst>
          </c:dPt>
          <c:dPt>
            <c:idx val="4"/>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5AFF-4A54-8728-7F00B52CD63E}"/>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0,1,2,3,4,9'!$C$10:$C$14</c:f>
              <c:numCache>
                <c:formatCode>#,##0.00</c:formatCode>
                <c:ptCount val="5"/>
                <c:pt idx="0">
                  <c:v>21383978</c:v>
                </c:pt>
                <c:pt idx="1">
                  <c:v>1202263</c:v>
                </c:pt>
                <c:pt idx="2">
                  <c:v>621608</c:v>
                </c:pt>
                <c:pt idx="3">
                  <c:v>62000</c:v>
                </c:pt>
                <c:pt idx="4">
                  <c:v>352896</c:v>
                </c:pt>
              </c:numCache>
            </c:numRef>
          </c:val>
          <c:extLst>
            <c:ext xmlns:c16="http://schemas.microsoft.com/office/drawing/2014/chart" uri="{C3380CC4-5D6E-409C-BE32-E72D297353CC}">
              <c16:uniqueId val="{0000000A-5AFF-4A54-8728-7F00B52CD63E}"/>
            </c:ext>
          </c:extLst>
        </c:ser>
        <c:ser>
          <c:idx val="1"/>
          <c:order val="1"/>
          <c:tx>
            <c:strRef>
              <c:f>'G DE G 0,1,2,3,4,9'!$D$9</c:f>
              <c:strCache>
                <c:ptCount val="1"/>
                <c:pt idx="0">
                  <c:v>DEVENGADO</c:v>
                </c:pt>
              </c:strCache>
            </c:strRef>
          </c:tx>
          <c:spPr>
            <a:solidFill>
              <a:srgbClr val="00BDF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023862"/>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0,1,2,3,4,9'!$D$10:$D$14</c:f>
              <c:numCache>
                <c:formatCode>#,##0.00</c:formatCode>
                <c:ptCount val="5"/>
                <c:pt idx="0">
                  <c:v>21383923.93</c:v>
                </c:pt>
                <c:pt idx="1">
                  <c:v>1138626.18</c:v>
                </c:pt>
                <c:pt idx="2">
                  <c:v>577756.36</c:v>
                </c:pt>
                <c:pt idx="3">
                  <c:v>59258.66</c:v>
                </c:pt>
                <c:pt idx="4">
                  <c:v>352887.3</c:v>
                </c:pt>
              </c:numCache>
            </c:numRef>
          </c:val>
          <c:extLst>
            <c:ext xmlns:c16="http://schemas.microsoft.com/office/drawing/2014/chart" uri="{C3380CC4-5D6E-409C-BE32-E72D297353CC}">
              <c16:uniqueId val="{0000000B-5AFF-4A54-8728-7F00B52CD63E}"/>
            </c:ext>
          </c:extLst>
        </c:ser>
        <c:ser>
          <c:idx val="2"/>
          <c:order val="2"/>
          <c:tx>
            <c:strRef>
              <c:f>'G DE G 0,1,2,3,4,9'!$E$9</c:f>
              <c:strCache>
                <c:ptCount val="1"/>
                <c:pt idx="0">
                  <c:v>SALDO POR EJECUTAR</c:v>
                </c:pt>
              </c:strCache>
            </c:strRef>
          </c:tx>
          <c:spPr>
            <a:gradFill flip="none" rotWithShape="1">
              <a:gsLst>
                <a:gs pos="0">
                  <a:srgbClr val="D1A44B"/>
                </a:gs>
                <a:gs pos="46000">
                  <a:srgbClr val="D1A44B"/>
                </a:gs>
                <a:gs pos="100000">
                  <a:srgbClr val="BA8231"/>
                </a:gs>
              </a:gsLst>
              <a:path path="circle">
                <a:fillToRect l="50000" t="130000" r="50000" b="-30000"/>
              </a:path>
              <a:tileRect/>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0,1,2,3,4,9'!$B$10:$B$14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0,1,2,3,4,9'!$E$10:$E$14</c:f>
              <c:numCache>
                <c:formatCode>#,##0.00</c:formatCode>
                <c:ptCount val="5"/>
                <c:pt idx="0">
                  <c:v>54.070000000298023</c:v>
                </c:pt>
                <c:pt idx="1">
                  <c:v>63636.820000000065</c:v>
                </c:pt>
                <c:pt idx="2">
                  <c:v>43851.640000000014</c:v>
                </c:pt>
                <c:pt idx="3">
                  <c:v>2741.3399999999965</c:v>
                </c:pt>
                <c:pt idx="4">
                  <c:v>8.7000000000116415</c:v>
                </c:pt>
              </c:numCache>
            </c:numRef>
          </c:val>
          <c:extLst>
            <c:ext xmlns:c16="http://schemas.microsoft.com/office/drawing/2014/chart" uri="{C3380CC4-5D6E-409C-BE32-E72D297353CC}">
              <c16:uniqueId val="{0000000C-5AFF-4A54-8728-7F00B52CD63E}"/>
            </c:ext>
          </c:extLst>
        </c:ser>
        <c:dLbls>
          <c:showLegendKey val="0"/>
          <c:showVal val="1"/>
          <c:showCatName val="0"/>
          <c:showSerName val="0"/>
          <c:showPercent val="0"/>
          <c:showBubbleSize val="0"/>
        </c:dLbls>
        <c:gapWidth val="95"/>
        <c:overlap val="100"/>
        <c:axId val="413410912"/>
        <c:axId val="413410128"/>
      </c:barChart>
      <c:catAx>
        <c:axId val="41341091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3410128"/>
        <c:crosses val="autoZero"/>
        <c:auto val="1"/>
        <c:lblAlgn val="ctr"/>
        <c:lblOffset val="100"/>
        <c:noMultiLvlLbl val="0"/>
      </c:catAx>
      <c:valAx>
        <c:axId val="413410128"/>
        <c:scaling>
          <c:orientation val="minMax"/>
        </c:scaling>
        <c:delete val="1"/>
        <c:axPos val="l"/>
        <c:numFmt formatCode="0%" sourceLinked="1"/>
        <c:majorTickMark val="out"/>
        <c:minorTickMark val="none"/>
        <c:tickLblPos val="nextTo"/>
        <c:crossAx val="41341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 DE G 0,1,2,3,4'!$C$9</c:f>
              <c:strCache>
                <c:ptCount val="1"/>
                <c:pt idx="0">
                  <c:v>VIGENTE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FA5-4C07-8D81-AF55DF4E5EF5}"/>
              </c:ext>
            </c:extLst>
          </c:dPt>
          <c:dPt>
            <c:idx val="1"/>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FA5-4C07-8D81-AF55DF4E5EF5}"/>
              </c:ext>
            </c:extLst>
          </c:dPt>
          <c:dPt>
            <c:idx val="2"/>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FA5-4C07-8D81-AF55DF4E5EF5}"/>
              </c:ext>
            </c:extLst>
          </c:dPt>
          <c:dPt>
            <c:idx val="3"/>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FA5-4C07-8D81-AF55DF4E5EF5}"/>
              </c:ext>
            </c:extLst>
          </c:dPt>
          <c:dPt>
            <c:idx val="4"/>
            <c:invertIfNegative val="0"/>
            <c:bubble3D val="0"/>
            <c:spPr>
              <a:solidFill>
                <a:srgbClr val="02386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2FA5-4C07-8D81-AF55DF4E5EF5}"/>
              </c:ext>
            </c:extLst>
          </c:dPt>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bg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0,1,2,3,4'!$C$10:$C$14</c:f>
              <c:numCache>
                <c:formatCode>#,##0.00</c:formatCode>
                <c:ptCount val="5"/>
                <c:pt idx="0">
                  <c:v>3612485</c:v>
                </c:pt>
                <c:pt idx="1">
                  <c:v>602739</c:v>
                </c:pt>
                <c:pt idx="2">
                  <c:v>183068</c:v>
                </c:pt>
                <c:pt idx="3">
                  <c:v>130191</c:v>
                </c:pt>
                <c:pt idx="4">
                  <c:v>106355</c:v>
                </c:pt>
              </c:numCache>
            </c:numRef>
          </c:val>
          <c:extLst>
            <c:ext xmlns:c16="http://schemas.microsoft.com/office/drawing/2014/chart" uri="{C3380CC4-5D6E-409C-BE32-E72D297353CC}">
              <c16:uniqueId val="{0000000A-2FA5-4C07-8D81-AF55DF4E5EF5}"/>
            </c:ext>
          </c:extLst>
        </c:ser>
        <c:ser>
          <c:idx val="1"/>
          <c:order val="1"/>
          <c:tx>
            <c:strRef>
              <c:f>'G DE G 0,1,2,3,4'!$D$9</c:f>
              <c:strCache>
                <c:ptCount val="1"/>
                <c:pt idx="0">
                  <c:v>DEVENGADO</c:v>
                </c:pt>
              </c:strCache>
            </c:strRef>
          </c:tx>
          <c:spPr>
            <a:solidFill>
              <a:srgbClr val="00BDF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rgbClr val="023862"/>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0,1,2,3,4'!$D$10:$D$14</c:f>
              <c:numCache>
                <c:formatCode>#,##0.00</c:formatCode>
                <c:ptCount val="5"/>
                <c:pt idx="0">
                  <c:v>3612424.83</c:v>
                </c:pt>
                <c:pt idx="1">
                  <c:v>567263.86</c:v>
                </c:pt>
                <c:pt idx="2">
                  <c:v>121997.8</c:v>
                </c:pt>
                <c:pt idx="3">
                  <c:v>105885</c:v>
                </c:pt>
                <c:pt idx="4">
                  <c:v>106347.87</c:v>
                </c:pt>
              </c:numCache>
            </c:numRef>
          </c:val>
          <c:extLst>
            <c:ext xmlns:c16="http://schemas.microsoft.com/office/drawing/2014/chart" uri="{C3380CC4-5D6E-409C-BE32-E72D297353CC}">
              <c16:uniqueId val="{0000000B-2FA5-4C07-8D81-AF55DF4E5EF5}"/>
            </c:ext>
          </c:extLst>
        </c:ser>
        <c:ser>
          <c:idx val="2"/>
          <c:order val="2"/>
          <c:tx>
            <c:strRef>
              <c:f>'G DE G 0,1,2,3,4'!$E$9</c:f>
              <c:strCache>
                <c:ptCount val="1"/>
                <c:pt idx="0">
                  <c:v>SALDO POR EJECUTAR</c:v>
                </c:pt>
              </c:strCache>
            </c:strRef>
          </c:tx>
          <c:spPr>
            <a:gradFill flip="none" rotWithShape="1">
              <a:gsLst>
                <a:gs pos="0">
                  <a:srgbClr val="D1A44B"/>
                </a:gs>
                <a:gs pos="46000">
                  <a:srgbClr val="D1A44B"/>
                </a:gs>
                <a:gs pos="100000">
                  <a:srgbClr val="BA8231"/>
                </a:gs>
              </a:gsLst>
              <a:path path="circle">
                <a:fillToRect l="50000" t="130000" r="50000" b="-30000"/>
              </a:path>
              <a:tileRect/>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 DE G 0,1,2,3,4'!$B$10:$B$14</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0,1,2,3,4'!$E$10:$E$14</c:f>
              <c:numCache>
                <c:formatCode>#,##0.00</c:formatCode>
                <c:ptCount val="5"/>
                <c:pt idx="0">
                  <c:v>60.169999999925494</c:v>
                </c:pt>
                <c:pt idx="1">
                  <c:v>35475.140000000014</c:v>
                </c:pt>
                <c:pt idx="2">
                  <c:v>61070.2</c:v>
                </c:pt>
                <c:pt idx="3">
                  <c:v>24306</c:v>
                </c:pt>
                <c:pt idx="4">
                  <c:v>7.1300000000046566</c:v>
                </c:pt>
              </c:numCache>
            </c:numRef>
          </c:val>
          <c:extLst>
            <c:ext xmlns:c16="http://schemas.microsoft.com/office/drawing/2014/chart" uri="{C3380CC4-5D6E-409C-BE32-E72D297353CC}">
              <c16:uniqueId val="{0000000C-2FA5-4C07-8D81-AF55DF4E5EF5}"/>
            </c:ext>
          </c:extLst>
        </c:ser>
        <c:dLbls>
          <c:showLegendKey val="0"/>
          <c:showVal val="1"/>
          <c:showCatName val="0"/>
          <c:showSerName val="0"/>
          <c:showPercent val="0"/>
          <c:showBubbleSize val="0"/>
        </c:dLbls>
        <c:gapWidth val="95"/>
        <c:overlap val="100"/>
        <c:axId val="411432096"/>
        <c:axId val="411431312"/>
      </c:barChart>
      <c:catAx>
        <c:axId val="411432096"/>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1431312"/>
        <c:crosses val="autoZero"/>
        <c:auto val="1"/>
        <c:lblAlgn val="ctr"/>
        <c:lblOffset val="100"/>
        <c:noMultiLvlLbl val="0"/>
      </c:catAx>
      <c:valAx>
        <c:axId val="411431312"/>
        <c:scaling>
          <c:orientation val="minMax"/>
        </c:scaling>
        <c:delete val="1"/>
        <c:axPos val="l"/>
        <c:numFmt formatCode="0%" sourceLinked="1"/>
        <c:majorTickMark val="out"/>
        <c:minorTickMark val="none"/>
        <c:tickLblPos val="nextTo"/>
        <c:crossAx val="411432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1"/>
        <c:ser>
          <c:idx val="0"/>
          <c:order val="0"/>
          <c:tx>
            <c:strRef>
              <c:f>'G DE G 0,1,2,3,4'!$C$10</c:f>
              <c:strCache>
                <c:ptCount val="1"/>
                <c:pt idx="0">
                  <c:v>VIGENTE</c:v>
                </c:pt>
              </c:strCache>
            </c:strRef>
          </c:tx>
          <c:spPr>
            <a:solidFill>
              <a:srgbClr val="023862"/>
            </a:solidFill>
            <a:ln>
              <a:noFill/>
            </a:ln>
            <a:effectLst/>
          </c:spPr>
          <c:invertIfNegative val="1"/>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lt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0,1,2,3,4'!$C$11:$C$15</c:f>
              <c:numCache>
                <c:formatCode>#,##0.00</c:formatCode>
                <c:ptCount val="5"/>
                <c:pt idx="0">
                  <c:v>9611435</c:v>
                </c:pt>
                <c:pt idx="1">
                  <c:v>408000</c:v>
                </c:pt>
                <c:pt idx="2">
                  <c:v>127800</c:v>
                </c:pt>
                <c:pt idx="3">
                  <c:v>24000</c:v>
                </c:pt>
                <c:pt idx="4">
                  <c:v>322350</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0-206E-4C82-B041-629457C6C887}"/>
            </c:ext>
          </c:extLst>
        </c:ser>
        <c:ser>
          <c:idx val="1"/>
          <c:order val="1"/>
          <c:tx>
            <c:strRef>
              <c:f>'G DE G 0,1,2,3,4'!$D$10</c:f>
              <c:strCache>
                <c:ptCount val="1"/>
                <c:pt idx="0">
                  <c:v>DEVENGADO</c:v>
                </c:pt>
              </c:strCache>
            </c:strRef>
          </c:tx>
          <c:spPr>
            <a:solidFill>
              <a:srgbClr val="00BDFE"/>
            </a:solidFill>
            <a:ln>
              <a:noFill/>
            </a:ln>
            <a:effectLst/>
          </c:spPr>
          <c:invertIfNegative val="1"/>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23862"/>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0,1,2,3,4'!$D$11:$D$15</c:f>
              <c:numCache>
                <c:formatCode>#,##0.00</c:formatCode>
                <c:ptCount val="5"/>
                <c:pt idx="0">
                  <c:v>9580359.5399999991</c:v>
                </c:pt>
                <c:pt idx="1">
                  <c:v>387329.53</c:v>
                </c:pt>
                <c:pt idx="2">
                  <c:v>92420.92</c:v>
                </c:pt>
                <c:pt idx="3">
                  <c:v>300</c:v>
                </c:pt>
                <c:pt idx="4">
                  <c:v>321105.51</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1-206E-4C82-B041-629457C6C887}"/>
            </c:ext>
          </c:extLst>
        </c:ser>
        <c:ser>
          <c:idx val="2"/>
          <c:order val="2"/>
          <c:tx>
            <c:strRef>
              <c:f>'G DE G 0,1,2,3,4'!$E$10</c:f>
              <c:strCache>
                <c:ptCount val="1"/>
                <c:pt idx="0">
                  <c:v>SALDO POR EJECUTAR</c:v>
                </c:pt>
              </c:strCache>
            </c:strRef>
          </c:tx>
          <c:spPr>
            <a:gradFill>
              <a:gsLst>
                <a:gs pos="0">
                  <a:srgbClr val="A96A1D"/>
                </a:gs>
                <a:gs pos="74000">
                  <a:srgbClr val="BA8231"/>
                </a:gs>
                <a:gs pos="83000">
                  <a:srgbClr val="C79640"/>
                </a:gs>
                <a:gs pos="100000">
                  <a:srgbClr val="A96A1D"/>
                </a:gs>
              </a:gsLst>
              <a:path path="circle">
                <a:fillToRect l="50000" t="50000" r="50000" b="50000"/>
              </a:path>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Black" panose="020B0A04020102020204" pitchFamily="34" charset="0"/>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 DE G 0,1,2,3,4'!$B$11:$B$15</c:f>
              <c:strCache>
                <c:ptCount val="5"/>
                <c:pt idx="0">
                  <c:v>0. Servicios Personales (Salarios Honorarios etc)</c:v>
                </c:pt>
                <c:pt idx="1">
                  <c:v>1. Servicios basicos, Mantenimiento etc.</c:v>
                </c:pt>
                <c:pt idx="2">
                  <c:v>2. Materiales y Suministros</c:v>
                </c:pt>
                <c:pt idx="3">
                  <c:v>3. Propiedad Planta, equipo etc.</c:v>
                </c:pt>
                <c:pt idx="4">
                  <c:v>4. Transferencias Corrientes</c:v>
                </c:pt>
              </c:strCache>
            </c:strRef>
          </c:cat>
          <c:val>
            <c:numRef>
              <c:f>'G DE G 0,1,2,3,4'!$E$11:$E$15</c:f>
              <c:numCache>
                <c:formatCode>#,##0.00</c:formatCode>
                <c:ptCount val="5"/>
                <c:pt idx="0">
                  <c:v>31075.460000000894</c:v>
                </c:pt>
                <c:pt idx="1">
                  <c:v>20670.469999999972</c:v>
                </c:pt>
                <c:pt idx="2">
                  <c:v>35379.08</c:v>
                </c:pt>
                <c:pt idx="3">
                  <c:v>23700</c:v>
                </c:pt>
                <c:pt idx="4">
                  <c:v>1244.4899999999907</c:v>
                </c:pt>
              </c:numCache>
            </c:numRef>
          </c:val>
          <c:extLst>
            <c:ext xmlns:c16="http://schemas.microsoft.com/office/drawing/2014/chart" uri="{C3380CC4-5D6E-409C-BE32-E72D297353CC}">
              <c16:uniqueId val="{00000002-206E-4C82-B041-629457C6C887}"/>
            </c:ext>
          </c:extLst>
        </c:ser>
        <c:dLbls>
          <c:showLegendKey val="0"/>
          <c:showVal val="1"/>
          <c:showCatName val="0"/>
          <c:showSerName val="0"/>
          <c:showPercent val="0"/>
          <c:showBubbleSize val="0"/>
        </c:dLbls>
        <c:gapWidth val="95"/>
        <c:overlap val="100"/>
        <c:axId val="314825920"/>
        <c:axId val="314824744"/>
      </c:barChart>
      <c:catAx>
        <c:axId val="3148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GT"/>
          </a:p>
        </c:txPr>
        <c:crossAx val="314824744"/>
        <c:crosses val="autoZero"/>
        <c:auto val="1"/>
        <c:lblAlgn val="ctr"/>
        <c:lblOffset val="100"/>
        <c:noMultiLvlLbl val="1"/>
      </c:catAx>
      <c:valAx>
        <c:axId val="314824744"/>
        <c:scaling>
          <c:orientation val="minMax"/>
        </c:scaling>
        <c:delete val="1"/>
        <c:axPos val="l"/>
        <c:numFmt formatCode="0%" sourceLinked="1"/>
        <c:majorTickMark val="none"/>
        <c:minorTickMark val="none"/>
        <c:tickLblPos val="nextTo"/>
        <c:crossAx val="314825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zero"/>
    <c:showDLblsOverMax val="1"/>
  </c:chart>
  <c:spPr>
    <a:noFill/>
    <a:ln>
      <a:noFill/>
    </a:ln>
    <a:effectLst/>
  </c:spPr>
  <c:txPr>
    <a:bodyPr/>
    <a:lstStyle/>
    <a:p>
      <a:pPr>
        <a:defRPr/>
      </a:pPr>
      <a:endParaRPr lang="es-G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13563212855273"/>
          <c:y val="5.0925925925925923E-2"/>
          <c:w val="0.72988883270325156"/>
          <c:h val="0.89814814814814814"/>
        </c:manualLayout>
      </c:layout>
      <c:bar3DChart>
        <c:barDir val="bar"/>
        <c:grouping val="clustered"/>
        <c:varyColors val="0"/>
        <c:ser>
          <c:idx val="0"/>
          <c:order val="0"/>
          <c:spPr>
            <a:solidFill>
              <a:schemeClr val="accent1"/>
            </a:solidFill>
            <a:ln>
              <a:noFill/>
            </a:ln>
            <a:effectLst/>
            <a:sp3d/>
          </c:spPr>
          <c:invertIfNegative val="0"/>
          <c:dPt>
            <c:idx val="0"/>
            <c:invertIfNegative val="0"/>
            <c:bubble3D val="0"/>
            <c:spPr>
              <a:solidFill>
                <a:srgbClr val="023862"/>
              </a:solidFill>
              <a:ln>
                <a:noFill/>
              </a:ln>
              <a:effectLst/>
              <a:sp3d/>
            </c:spPr>
            <c:extLst>
              <c:ext xmlns:c16="http://schemas.microsoft.com/office/drawing/2014/chart" uri="{C3380CC4-5D6E-409C-BE32-E72D297353CC}">
                <c16:uniqueId val="{00000001-EB6C-4A7D-BB58-66110265D921}"/>
              </c:ext>
            </c:extLst>
          </c:dPt>
          <c:dPt>
            <c:idx val="1"/>
            <c:invertIfNegative val="0"/>
            <c:bubble3D val="0"/>
            <c:spPr>
              <a:solidFill>
                <a:srgbClr val="00C3FE"/>
              </a:solidFill>
              <a:ln>
                <a:noFill/>
              </a:ln>
              <a:effectLst/>
              <a:sp3d/>
            </c:spPr>
            <c:extLst>
              <c:ext xmlns:c16="http://schemas.microsoft.com/office/drawing/2014/chart" uri="{C3380CC4-5D6E-409C-BE32-E72D297353CC}">
                <c16:uniqueId val="{00000003-EB6C-4A7D-BB58-66110265D921}"/>
              </c:ext>
            </c:extLst>
          </c:dPt>
          <c:dPt>
            <c:idx val="2"/>
            <c:invertIfNegative val="0"/>
            <c:bubble3D val="0"/>
            <c:spPr>
              <a:gradFill>
                <a:gsLst>
                  <a:gs pos="0">
                    <a:srgbClr val="D1A44B"/>
                  </a:gs>
                  <a:gs pos="74000">
                    <a:srgbClr val="BA8231"/>
                  </a:gs>
                  <a:gs pos="83000">
                    <a:srgbClr val="D1A44B"/>
                  </a:gs>
                  <a:gs pos="100000">
                    <a:srgbClr val="BA8231"/>
                  </a:gs>
                </a:gsLst>
                <a:lin ang="5400000" scaled="1"/>
              </a:gradFill>
              <a:ln>
                <a:noFill/>
              </a:ln>
              <a:effectLst/>
              <a:sp3d/>
            </c:spPr>
            <c:extLst>
              <c:ext xmlns:c16="http://schemas.microsoft.com/office/drawing/2014/chart" uri="{C3380CC4-5D6E-409C-BE32-E72D297353CC}">
                <c16:uniqueId val="{00000005-EB6C-4A7D-BB58-66110265D921}"/>
              </c:ext>
            </c:extLst>
          </c:dPt>
          <c:dLbls>
            <c:dLbl>
              <c:idx val="0"/>
              <c:layout>
                <c:manualLayout>
                  <c:x val="1.834862385321093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6C-4A7D-BB58-66110265D921}"/>
                </c:ext>
              </c:extLst>
            </c:dLbl>
            <c:dLbl>
              <c:idx val="1"/>
              <c:layout>
                <c:manualLayout>
                  <c:x val="1.6309887869520898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6C-4A7D-BB58-66110265D92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noFill/>
                    </a:ln>
                    <a:effectLst/>
                  </c:spPr>
                </c15:leaderLines>
              </c:ext>
            </c:extLst>
          </c:dLbls>
          <c:cat>
            <c:strRef>
              <c:f>'POR FINALIDAD'!$D$11:$F$11</c:f>
              <c:strCache>
                <c:ptCount val="3"/>
                <c:pt idx="0">
                  <c:v>VIGENTE</c:v>
                </c:pt>
                <c:pt idx="1">
                  <c:v>EJECUTADO</c:v>
                </c:pt>
                <c:pt idx="2">
                  <c:v>SALDO PENDIENTE DE EJECUTAR</c:v>
                </c:pt>
              </c:strCache>
            </c:strRef>
          </c:cat>
          <c:val>
            <c:numRef>
              <c:f>'POR FINALIDAD'!$D$12:$F$12</c:f>
              <c:numCache>
                <c:formatCode>#,##0.00</c:formatCode>
                <c:ptCount val="3"/>
                <c:pt idx="0">
                  <c:v>23622745</c:v>
                </c:pt>
                <c:pt idx="1">
                  <c:v>23512452.43</c:v>
                </c:pt>
                <c:pt idx="2">
                  <c:v>110292.5700000003</c:v>
                </c:pt>
              </c:numCache>
            </c:numRef>
          </c:val>
          <c:extLst>
            <c:ext xmlns:c16="http://schemas.microsoft.com/office/drawing/2014/chart" uri="{C3380CC4-5D6E-409C-BE32-E72D297353CC}">
              <c16:uniqueId val="{00000006-EB6C-4A7D-BB58-66110265D921}"/>
            </c:ext>
          </c:extLst>
        </c:ser>
        <c:dLbls>
          <c:showLegendKey val="0"/>
          <c:showVal val="0"/>
          <c:showCatName val="0"/>
          <c:showSerName val="0"/>
          <c:showPercent val="0"/>
          <c:showBubbleSize val="0"/>
        </c:dLbls>
        <c:gapWidth val="150"/>
        <c:shape val="box"/>
        <c:axId val="419006384"/>
        <c:axId val="419001288"/>
        <c:axId val="0"/>
      </c:bar3DChart>
      <c:catAx>
        <c:axId val="419006384"/>
        <c:scaling>
          <c:orientation val="minMax"/>
        </c:scaling>
        <c:delete val="0"/>
        <c:axPos val="l"/>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cap="none" spc="0" normalizeH="0" baseline="0">
                <a:solidFill>
                  <a:sysClr val="windowText" lastClr="000000"/>
                </a:solidFill>
                <a:latin typeface="+mn-lt"/>
                <a:ea typeface="+mn-ea"/>
                <a:cs typeface="+mn-cs"/>
              </a:defRPr>
            </a:pPr>
            <a:endParaRPr lang="es-GT"/>
          </a:p>
        </c:txPr>
        <c:crossAx val="419001288"/>
        <c:crosses val="autoZero"/>
        <c:auto val="1"/>
        <c:lblAlgn val="ctr"/>
        <c:lblOffset val="100"/>
        <c:noMultiLvlLbl val="0"/>
      </c:catAx>
      <c:valAx>
        <c:axId val="41900128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0" sourceLinked="1"/>
        <c:majorTickMark val="none"/>
        <c:minorTickMark val="none"/>
        <c:tickLblPos val="nextTo"/>
        <c:spPr>
          <a:noFill/>
          <a:ln>
            <a:noFill/>
          </a:ln>
          <a:effectLst/>
        </c:spPr>
        <c:txPr>
          <a:bodyPr rot="-12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9006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1"/>
            </a:solidFill>
            <a:ln>
              <a:noFill/>
            </a:ln>
            <a:effectLst/>
            <a:sp3d/>
          </c:spPr>
          <c:invertIfNegative val="0"/>
          <c:dPt>
            <c:idx val="0"/>
            <c:invertIfNegative val="0"/>
            <c:bubble3D val="0"/>
            <c:spPr>
              <a:solidFill>
                <a:srgbClr val="023862"/>
              </a:solidFill>
              <a:ln>
                <a:noFill/>
              </a:ln>
              <a:effectLst/>
              <a:sp3d/>
            </c:spPr>
            <c:extLst>
              <c:ext xmlns:c16="http://schemas.microsoft.com/office/drawing/2014/chart" uri="{C3380CC4-5D6E-409C-BE32-E72D297353CC}">
                <c16:uniqueId val="{00000001-29E7-428E-8209-F4A4575EED19}"/>
              </c:ext>
            </c:extLst>
          </c:dPt>
          <c:dPt>
            <c:idx val="1"/>
            <c:invertIfNegative val="0"/>
            <c:bubble3D val="0"/>
            <c:spPr>
              <a:solidFill>
                <a:srgbClr val="00BDFE"/>
              </a:solidFill>
              <a:ln>
                <a:noFill/>
              </a:ln>
              <a:effectLst/>
              <a:sp3d/>
            </c:spPr>
            <c:extLst>
              <c:ext xmlns:c16="http://schemas.microsoft.com/office/drawing/2014/chart" uri="{C3380CC4-5D6E-409C-BE32-E72D297353CC}">
                <c16:uniqueId val="{00000003-29E7-428E-8209-F4A4575EED19}"/>
              </c:ext>
            </c:extLst>
          </c:dPt>
          <c:dPt>
            <c:idx val="2"/>
            <c:invertIfNegative val="0"/>
            <c:bubble3D val="0"/>
            <c:spPr>
              <a:gradFill flip="none" rotWithShape="1">
                <a:gsLst>
                  <a:gs pos="0">
                    <a:srgbClr val="A96A1D"/>
                  </a:gs>
                  <a:gs pos="74000">
                    <a:srgbClr val="BA8231"/>
                  </a:gs>
                  <a:gs pos="83000">
                    <a:srgbClr val="C79640"/>
                  </a:gs>
                  <a:gs pos="100000">
                    <a:srgbClr val="A96A1D"/>
                  </a:gs>
                </a:gsLst>
                <a:path path="circle">
                  <a:fillToRect l="50000" t="50000" r="50000" b="50000"/>
                </a:path>
                <a:tileRect/>
              </a:gradFill>
              <a:ln>
                <a:noFill/>
              </a:ln>
              <a:effectLst/>
              <a:sp3d/>
            </c:spPr>
            <c:extLst>
              <c:ext xmlns:c16="http://schemas.microsoft.com/office/drawing/2014/chart" uri="{C3380CC4-5D6E-409C-BE32-E72D297353CC}">
                <c16:uniqueId val="{00000005-29E7-428E-8209-F4A4575EED19}"/>
              </c:ext>
            </c:extLst>
          </c:dPt>
          <c:dLbls>
            <c:dLbl>
              <c:idx val="0"/>
              <c:layout>
                <c:manualLayout>
                  <c:x val="-1.0027688525939444E-16"/>
                  <c:y val="-0.119189511323003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E7-428E-8209-F4A4575EED19}"/>
                </c:ext>
              </c:extLst>
            </c:dLbl>
            <c:dLbl>
              <c:idx val="1"/>
              <c:layout>
                <c:manualLayout>
                  <c:x val="-1.0027688525939444E-16"/>
                  <c:y val="-9.5351609058402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E7-428E-8209-F4A4575EED19}"/>
                </c:ext>
              </c:extLst>
            </c:dLbl>
            <c:dLbl>
              <c:idx val="2"/>
              <c:layout>
                <c:manualLayout>
                  <c:x val="1.80528691166988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E7-428E-8209-F4A4575EED1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FINALIDAD'!$D$11:$F$11</c:f>
              <c:strCache>
                <c:ptCount val="3"/>
                <c:pt idx="0">
                  <c:v>VIGENTE</c:v>
                </c:pt>
                <c:pt idx="1">
                  <c:v>EJECUTADO</c:v>
                </c:pt>
                <c:pt idx="2">
                  <c:v>SALDO PENDIENTE DE EJECUTAR</c:v>
                </c:pt>
              </c:strCache>
            </c:strRef>
          </c:cat>
          <c:val>
            <c:numRef>
              <c:f>'POR FINALIDAD'!$D$12:$F$12</c:f>
              <c:numCache>
                <c:formatCode>#,##0.00</c:formatCode>
                <c:ptCount val="3"/>
                <c:pt idx="0">
                  <c:v>10493585</c:v>
                </c:pt>
                <c:pt idx="1">
                  <c:v>10381515.5</c:v>
                </c:pt>
                <c:pt idx="2">
                  <c:v>112069.5</c:v>
                </c:pt>
              </c:numCache>
            </c:numRef>
          </c:val>
          <c:extLst>
            <c:ext xmlns:c16="http://schemas.microsoft.com/office/drawing/2014/chart" uri="{C3380CC4-5D6E-409C-BE32-E72D297353CC}">
              <c16:uniqueId val="{00000006-29E7-428E-8209-F4A4575EED19}"/>
            </c:ext>
          </c:extLst>
        </c:ser>
        <c:dLbls>
          <c:showLegendKey val="0"/>
          <c:showVal val="1"/>
          <c:showCatName val="0"/>
          <c:showSerName val="0"/>
          <c:showPercent val="0"/>
          <c:showBubbleSize val="0"/>
        </c:dLbls>
        <c:gapWidth val="150"/>
        <c:shape val="box"/>
        <c:axId val="419013832"/>
        <c:axId val="419014616"/>
        <c:axId val="0"/>
      </c:bar3DChart>
      <c:catAx>
        <c:axId val="4190138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9014616"/>
        <c:crosses val="autoZero"/>
        <c:auto val="1"/>
        <c:lblAlgn val="ctr"/>
        <c:lblOffset val="100"/>
        <c:noMultiLvlLbl val="0"/>
      </c:catAx>
      <c:valAx>
        <c:axId val="419014616"/>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1901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rgbClr val="023862"/>
            </a:solidFill>
            <a:ln>
              <a:noFill/>
            </a:ln>
            <a:effectLst/>
            <a:sp3d/>
          </c:spPr>
          <c:invertIfNegative val="0"/>
          <c:dPt>
            <c:idx val="1"/>
            <c:invertIfNegative val="0"/>
            <c:bubble3D val="0"/>
            <c:spPr>
              <a:solidFill>
                <a:srgbClr val="00BDFE"/>
              </a:solidFill>
              <a:ln>
                <a:noFill/>
              </a:ln>
              <a:effectLst/>
              <a:sp3d/>
            </c:spPr>
            <c:extLst>
              <c:ext xmlns:c16="http://schemas.microsoft.com/office/drawing/2014/chart" uri="{C3380CC4-5D6E-409C-BE32-E72D297353CC}">
                <c16:uniqueId val="{00000001-16E3-4F6B-B098-BE8987D01D8C}"/>
              </c:ext>
            </c:extLst>
          </c:dPt>
          <c:dPt>
            <c:idx val="2"/>
            <c:invertIfNegative val="0"/>
            <c:bubble3D val="0"/>
            <c:spPr>
              <a:gradFill>
                <a:gsLst>
                  <a:gs pos="0">
                    <a:srgbClr val="D1A44B"/>
                  </a:gs>
                  <a:gs pos="74000">
                    <a:srgbClr val="BA8231"/>
                  </a:gs>
                  <a:gs pos="83000">
                    <a:srgbClr val="D1A44B"/>
                  </a:gs>
                  <a:gs pos="100000">
                    <a:srgbClr val="BA8231"/>
                  </a:gs>
                </a:gsLst>
                <a:lin ang="5400000" scaled="1"/>
              </a:gradFill>
              <a:ln>
                <a:noFill/>
              </a:ln>
              <a:effectLst/>
              <a:sp3d/>
            </c:spPr>
            <c:extLst>
              <c:ext xmlns:c16="http://schemas.microsoft.com/office/drawing/2014/chart" uri="{C3380CC4-5D6E-409C-BE32-E72D297353CC}">
                <c16:uniqueId val="{00000003-16E3-4F6B-B098-BE8987D01D8C}"/>
              </c:ext>
            </c:extLst>
          </c:dPt>
          <c:dLbls>
            <c:dLbl>
              <c:idx val="0"/>
              <c:layout>
                <c:manualLayout>
                  <c:x val="-9.9501338114240376E-17"/>
                  <c:y val="-0.1144219308700836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E3-4F6B-B098-BE8987D01D8C}"/>
                </c:ext>
              </c:extLst>
            </c:dLbl>
            <c:dLbl>
              <c:idx val="1"/>
              <c:layout>
                <c:manualLayout>
                  <c:x val="-1.9900267622848075E-16"/>
                  <c:y val="-0.11442193087008348"/>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E3-4F6B-B098-BE8987D01D8C}"/>
                </c:ext>
              </c:extLst>
            </c:dLbl>
            <c:dLbl>
              <c:idx val="2"/>
              <c:layout>
                <c:manualLayout>
                  <c:x val="2.06318504190843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E3-4F6B-B098-BE8987D01D8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FINALIDAD'!$C$11:$E$11</c:f>
              <c:strCache>
                <c:ptCount val="3"/>
                <c:pt idx="0">
                  <c:v>VIGENTE</c:v>
                </c:pt>
                <c:pt idx="1">
                  <c:v>EJECUTADO</c:v>
                </c:pt>
                <c:pt idx="2">
                  <c:v>SALDO PENDIENTE DE EJECUTAR</c:v>
                </c:pt>
              </c:strCache>
            </c:strRef>
          </c:cat>
          <c:val>
            <c:numRef>
              <c:f>'POR FINALIDAD'!$C$12:$E$12</c:f>
              <c:numCache>
                <c:formatCode>#,##0.00</c:formatCode>
                <c:ptCount val="3"/>
                <c:pt idx="0">
                  <c:v>4634838</c:v>
                </c:pt>
                <c:pt idx="1">
                  <c:v>4513919.3600000003</c:v>
                </c:pt>
                <c:pt idx="2">
                  <c:v>120918.63999999966</c:v>
                </c:pt>
              </c:numCache>
            </c:numRef>
          </c:val>
          <c:extLst>
            <c:ext xmlns:c16="http://schemas.microsoft.com/office/drawing/2014/chart" uri="{C3380CC4-5D6E-409C-BE32-E72D297353CC}">
              <c16:uniqueId val="{00000005-16E3-4F6B-B098-BE8987D01D8C}"/>
            </c:ext>
          </c:extLst>
        </c:ser>
        <c:dLbls>
          <c:showLegendKey val="0"/>
          <c:showVal val="1"/>
          <c:showCatName val="0"/>
          <c:showSerName val="0"/>
          <c:showPercent val="0"/>
          <c:showBubbleSize val="0"/>
        </c:dLbls>
        <c:gapWidth val="150"/>
        <c:shape val="box"/>
        <c:axId val="419020104"/>
        <c:axId val="419018928"/>
        <c:axId val="0"/>
      </c:bar3DChart>
      <c:catAx>
        <c:axId val="419020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9018928"/>
        <c:crosses val="autoZero"/>
        <c:auto val="1"/>
        <c:lblAlgn val="ctr"/>
        <c:lblOffset val="100"/>
        <c:noMultiLvlLbl val="0"/>
      </c:catAx>
      <c:valAx>
        <c:axId val="419018928"/>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19020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9398"/>
            <a:ext cx="5486400" cy="415837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310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9711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8087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9449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27643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3611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7966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2249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023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44046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389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73151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878643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86759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46845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61631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296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67383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590093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09316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189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1521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59388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6511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19168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19217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86534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01308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57793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4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3511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3421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03038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5269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FACF3-879F-7843-929C-9206A0D7ACC7}" type="slidenum">
              <a:rPr kumimoji="0" lang="es-GT"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GT"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8424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A0B55-AEC0-9BE2-4B0A-8CD14847179D}"/>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GT"/>
          </a:p>
        </p:txBody>
      </p:sp>
      <p:sp>
        <p:nvSpPr>
          <p:cNvPr id="3" name="Subtítulo 2">
            <a:extLst>
              <a:ext uri="{FF2B5EF4-FFF2-40B4-BE49-F238E27FC236}">
                <a16:creationId xmlns:a16="http://schemas.microsoft.com/office/drawing/2014/main" id="{CD3C4C87-882E-F7C1-77BC-E174C7D8B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GT"/>
          </a:p>
        </p:txBody>
      </p:sp>
      <p:sp>
        <p:nvSpPr>
          <p:cNvPr id="4" name="Marcador de fecha 3">
            <a:extLst>
              <a:ext uri="{FF2B5EF4-FFF2-40B4-BE49-F238E27FC236}">
                <a16:creationId xmlns:a16="http://schemas.microsoft.com/office/drawing/2014/main" id="{AF3BED06-66DC-1C97-22D5-9C44B8FCF910}"/>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BF1485CE-C39C-9AEA-8672-D2A73FE5F5C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7378D45-2C0B-782E-C9F9-F2C9F9E61A6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351389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B02DC9-333D-709D-344D-1876CBBB910A}"/>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B6567B98-2389-FD95-51B5-24D84DA54EF0}"/>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15B62571-D4CB-AA8A-FA6A-E121C04BB557}"/>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57E8E875-C7C1-EB23-4408-85932299FEB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B3C3AFF6-3FFD-FD97-1382-661463935B6E}"/>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3303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13C118F-5865-F9C1-8088-458447B8DCAF}"/>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GT"/>
          </a:p>
        </p:txBody>
      </p:sp>
      <p:sp>
        <p:nvSpPr>
          <p:cNvPr id="3" name="Marcador de texto vertical 2">
            <a:extLst>
              <a:ext uri="{FF2B5EF4-FFF2-40B4-BE49-F238E27FC236}">
                <a16:creationId xmlns:a16="http://schemas.microsoft.com/office/drawing/2014/main" id="{419AFB02-EF9F-29EA-2103-2A41002D4B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517453AD-B43C-EF3C-7BF7-08AA36E23941}"/>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01519F61-2DD2-C988-551C-E6538615CBB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B9109F8-23CD-5F96-383E-686A071E7CF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402968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5B887-7A07-1D14-9A1D-FF171C4112A5}"/>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D77F09F1-D789-368B-B69D-B5172743B00D}"/>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6119DD49-DF70-8D7F-6CB4-33620CA122CB}"/>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55AE07B0-BB2E-491B-BC66-E3C995E5F7C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888E28E-C2AE-E393-BE5A-0A3B57C83770}"/>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8317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9DA51-1C91-9034-04B9-3CA3140B68A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51AA208-6D2E-1BCA-8A47-77D25688C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3EF4FB0D-0E15-E83B-2CA0-BF7155EACB3C}"/>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39EC1C08-17B9-50E5-A670-3519B0EA01E9}"/>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0A5F2FB-832A-C3BA-2E6F-A298DDD287F6}"/>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3743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9EBB8-B8F5-C634-A297-48EFBED38081}"/>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0B16D02D-9FA8-2255-181E-B3E68EAD721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contenido 3">
            <a:extLst>
              <a:ext uri="{FF2B5EF4-FFF2-40B4-BE49-F238E27FC236}">
                <a16:creationId xmlns:a16="http://schemas.microsoft.com/office/drawing/2014/main" id="{5F7F715E-FA7E-049E-AB51-7376D1C1AC1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fecha 4">
            <a:extLst>
              <a:ext uri="{FF2B5EF4-FFF2-40B4-BE49-F238E27FC236}">
                <a16:creationId xmlns:a16="http://schemas.microsoft.com/office/drawing/2014/main" id="{A964A5B6-6306-94B8-3F2F-01CE1802B9F4}"/>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FF6448B4-1E29-05DB-730A-595DCD6A2D2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91E0ADE-A914-C7C9-6262-43797E7F0E1C}"/>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78061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5BD00-3F39-9E49-0EDB-8879A0B357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162EEFD-32E5-D16B-E10A-B4B0A7F81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E4553F8-3DC9-958B-F087-04502C67D25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5" name="Marcador de texto 4">
            <a:extLst>
              <a:ext uri="{FF2B5EF4-FFF2-40B4-BE49-F238E27FC236}">
                <a16:creationId xmlns:a16="http://schemas.microsoft.com/office/drawing/2014/main" id="{FF53CFE4-2862-7EC1-C843-AD345CA82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7025975-F2B5-DF45-D34D-0658A9A41FF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7" name="Marcador de fecha 6">
            <a:extLst>
              <a:ext uri="{FF2B5EF4-FFF2-40B4-BE49-F238E27FC236}">
                <a16:creationId xmlns:a16="http://schemas.microsoft.com/office/drawing/2014/main" id="{964140D1-71F0-8A1B-1B40-04827D730725}"/>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8" name="Marcador de pie de página 7">
            <a:extLst>
              <a:ext uri="{FF2B5EF4-FFF2-40B4-BE49-F238E27FC236}">
                <a16:creationId xmlns:a16="http://schemas.microsoft.com/office/drawing/2014/main" id="{63DF0889-C922-5314-D2A9-35D93A7A7B3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B4707845-09CE-E8A0-A277-F3CB4F316A12}"/>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56627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7EC10F-DB4E-5333-83E2-B214396F4E76}"/>
              </a:ext>
            </a:extLst>
          </p:cNvPr>
          <p:cNvSpPr>
            <a:spLocks noGrp="1"/>
          </p:cNvSpPr>
          <p:nvPr>
            <p:ph type="title"/>
          </p:nvPr>
        </p:nvSpPr>
        <p:spPr/>
        <p:txBody>
          <a:bodyPr/>
          <a:lstStyle/>
          <a:p>
            <a:r>
              <a:rPr lang="es-MX"/>
              <a:t>Haz clic para modificar el estilo de título del patrón</a:t>
            </a:r>
            <a:endParaRPr lang="es-GT"/>
          </a:p>
        </p:txBody>
      </p:sp>
      <p:sp>
        <p:nvSpPr>
          <p:cNvPr id="3" name="Marcador de fecha 2">
            <a:extLst>
              <a:ext uri="{FF2B5EF4-FFF2-40B4-BE49-F238E27FC236}">
                <a16:creationId xmlns:a16="http://schemas.microsoft.com/office/drawing/2014/main" id="{5AD2A034-66DA-0807-B328-52D0C8E1C154}"/>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4" name="Marcador de pie de página 3">
            <a:extLst>
              <a:ext uri="{FF2B5EF4-FFF2-40B4-BE49-F238E27FC236}">
                <a16:creationId xmlns:a16="http://schemas.microsoft.com/office/drawing/2014/main" id="{D30BD2D7-7F42-6300-EEAC-8975CE9C6AFE}"/>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8664DA9C-B285-DD4C-BF1F-63335CCC61C9}"/>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54977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324CDBC-C3C0-8062-28BE-7AD0B20E67F3}"/>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3" name="Marcador de pie de página 2">
            <a:extLst>
              <a:ext uri="{FF2B5EF4-FFF2-40B4-BE49-F238E27FC236}">
                <a16:creationId xmlns:a16="http://schemas.microsoft.com/office/drawing/2014/main" id="{F5C594BB-B7CD-5B72-DE1A-13957B301B86}"/>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9D001A9-CD81-7E28-C377-2B4D43A572D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1950213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3F63-FDE9-70A0-5161-0B3056018DB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contenido 2">
            <a:extLst>
              <a:ext uri="{FF2B5EF4-FFF2-40B4-BE49-F238E27FC236}">
                <a16:creationId xmlns:a16="http://schemas.microsoft.com/office/drawing/2014/main" id="{85FD2D5B-8397-D72E-38BE-A87328684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texto 3">
            <a:extLst>
              <a:ext uri="{FF2B5EF4-FFF2-40B4-BE49-F238E27FC236}">
                <a16:creationId xmlns:a16="http://schemas.microsoft.com/office/drawing/2014/main" id="{EA64E0FE-8E07-CB03-6667-16C06CB33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BE13CB0-CC4F-8CD3-28F3-2F1C4CFE3937}"/>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8769DBC3-B1B5-82E1-F86A-52E8CBC411AC}"/>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FC0A5E1-C545-E1C7-242E-1E117743997A}"/>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9952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271D6-6ED9-A468-1BC0-E3B938F9A1D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GT"/>
          </a:p>
        </p:txBody>
      </p:sp>
      <p:sp>
        <p:nvSpPr>
          <p:cNvPr id="3" name="Marcador de posición de imagen 2">
            <a:extLst>
              <a:ext uri="{FF2B5EF4-FFF2-40B4-BE49-F238E27FC236}">
                <a16:creationId xmlns:a16="http://schemas.microsoft.com/office/drawing/2014/main" id="{F077FE2D-2E70-438C-0DF0-EB974AC896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83A1E1FB-73A0-1F43-3713-3A36EFACB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B4E77B-CD14-8926-1CF3-CE450383F9DA}"/>
              </a:ext>
            </a:extLst>
          </p:cNvPr>
          <p:cNvSpPr>
            <a:spLocks noGrp="1"/>
          </p:cNvSpPr>
          <p:nvPr>
            <p:ph type="dt" sz="half" idx="10"/>
          </p:nvPr>
        </p:nvSpPr>
        <p:spPr/>
        <p:txBody>
          <a:bodyPr/>
          <a:lstStyle/>
          <a:p>
            <a:fld id="{10B08C3D-020A-7F47-81CB-131F2992A84C}" type="datetimeFigureOut">
              <a:rPr lang="es-GT" smtClean="0"/>
              <a:t>3/01/2024</a:t>
            </a:fld>
            <a:endParaRPr lang="es-GT"/>
          </a:p>
        </p:txBody>
      </p:sp>
      <p:sp>
        <p:nvSpPr>
          <p:cNvPr id="6" name="Marcador de pie de página 5">
            <a:extLst>
              <a:ext uri="{FF2B5EF4-FFF2-40B4-BE49-F238E27FC236}">
                <a16:creationId xmlns:a16="http://schemas.microsoft.com/office/drawing/2014/main" id="{00BCFC13-0540-BE0D-E6DC-84D0E63F85A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4BE98B5-6BFE-9B8A-8926-A0E036CA629D}"/>
              </a:ext>
            </a:extLst>
          </p:cNvPr>
          <p:cNvSpPr>
            <a:spLocks noGrp="1"/>
          </p:cNvSpPr>
          <p:nvPr>
            <p:ph type="sldNum" sz="quarter" idx="12"/>
          </p:nvPr>
        </p:nvSpPr>
        <p:spPr/>
        <p:txBody>
          <a:bodyPr/>
          <a:lstStyle/>
          <a:p>
            <a:fld id="{AC1786D2-DB81-A449-B4DB-38FB3FA40359}" type="slidenum">
              <a:rPr lang="es-GT" smtClean="0"/>
              <a:t>‹Nº›</a:t>
            </a:fld>
            <a:endParaRPr lang="es-GT"/>
          </a:p>
        </p:txBody>
      </p:sp>
    </p:spTree>
    <p:extLst>
      <p:ext uri="{BB962C8B-B14F-4D97-AF65-F5344CB8AC3E}">
        <p14:creationId xmlns:p14="http://schemas.microsoft.com/office/powerpoint/2010/main" val="261198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93E17-AA09-270B-D7DA-E615C4200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GT"/>
          </a:p>
        </p:txBody>
      </p:sp>
      <p:sp>
        <p:nvSpPr>
          <p:cNvPr id="3" name="Marcador de texto 2">
            <a:extLst>
              <a:ext uri="{FF2B5EF4-FFF2-40B4-BE49-F238E27FC236}">
                <a16:creationId xmlns:a16="http://schemas.microsoft.com/office/drawing/2014/main" id="{F8620A1C-184E-40AC-DFF2-193B8252A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GT"/>
          </a:p>
        </p:txBody>
      </p:sp>
      <p:sp>
        <p:nvSpPr>
          <p:cNvPr id="4" name="Marcador de fecha 3">
            <a:extLst>
              <a:ext uri="{FF2B5EF4-FFF2-40B4-BE49-F238E27FC236}">
                <a16:creationId xmlns:a16="http://schemas.microsoft.com/office/drawing/2014/main" id="{D781E96D-6D04-2B55-312E-88A6CBCECA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B08C3D-020A-7F47-81CB-131F2992A84C}" type="datetimeFigureOut">
              <a:rPr lang="es-GT" smtClean="0"/>
              <a:t>3/01/2024</a:t>
            </a:fld>
            <a:endParaRPr lang="es-GT"/>
          </a:p>
        </p:txBody>
      </p:sp>
      <p:sp>
        <p:nvSpPr>
          <p:cNvPr id="5" name="Marcador de pie de página 4">
            <a:extLst>
              <a:ext uri="{FF2B5EF4-FFF2-40B4-BE49-F238E27FC236}">
                <a16:creationId xmlns:a16="http://schemas.microsoft.com/office/drawing/2014/main" id="{BBF5B215-EE8D-187C-3A75-4C84E64FA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055D70B8-39A2-74DD-9DEF-62E76BC8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786D2-DB81-A449-B4DB-38FB3FA40359}" type="slidenum">
              <a:rPr lang="es-GT" smtClean="0"/>
              <a:t>‹Nº›</a:t>
            </a:fld>
            <a:endParaRPr lang="es-GT"/>
          </a:p>
        </p:txBody>
      </p:sp>
    </p:spTree>
    <p:extLst>
      <p:ext uri="{BB962C8B-B14F-4D97-AF65-F5344CB8AC3E}">
        <p14:creationId xmlns:p14="http://schemas.microsoft.com/office/powerpoint/2010/main" val="3324927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chart" Target="../charts/char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D819E2A-F49D-6BEE-CE64-BCBECAAC20C1}"/>
              </a:ext>
            </a:extLst>
          </p:cNvPr>
          <p:cNvPicPr>
            <a:picLocks noChangeAspect="1"/>
          </p:cNvPicPr>
          <p:nvPr/>
        </p:nvPicPr>
        <p:blipFill>
          <a:blip r:embed="rId3"/>
          <a:stretch>
            <a:fillRect/>
          </a:stretch>
        </p:blipFill>
        <p:spPr>
          <a:xfrm>
            <a:off x="4411155" y="6282160"/>
            <a:ext cx="3369690" cy="572848"/>
          </a:xfrm>
          <a:prstGeom prst="rect">
            <a:avLst/>
          </a:prstGeom>
        </p:spPr>
      </p:pic>
      <p:pic>
        <p:nvPicPr>
          <p:cNvPr id="7" name="Imagen 6">
            <a:extLst>
              <a:ext uri="{FF2B5EF4-FFF2-40B4-BE49-F238E27FC236}">
                <a16:creationId xmlns:a16="http://schemas.microsoft.com/office/drawing/2014/main" id="{C2E2631F-2677-BC8C-508E-04A825704745}"/>
              </a:ext>
            </a:extLst>
          </p:cNvPr>
          <p:cNvPicPr>
            <a:picLocks noChangeAspect="1"/>
          </p:cNvPicPr>
          <p:nvPr/>
        </p:nvPicPr>
        <p:blipFill>
          <a:blip r:embed="rId4"/>
          <a:stretch>
            <a:fillRect/>
          </a:stretch>
        </p:blipFill>
        <p:spPr>
          <a:xfrm>
            <a:off x="4962689" y="6333255"/>
            <a:ext cx="1206240" cy="479279"/>
          </a:xfrm>
          <a:prstGeom prst="rect">
            <a:avLst/>
          </a:prstGeom>
        </p:spPr>
      </p:pic>
      <p:sp>
        <p:nvSpPr>
          <p:cNvPr id="8" name="CuadroTexto 7">
            <a:extLst>
              <a:ext uri="{FF2B5EF4-FFF2-40B4-BE49-F238E27FC236}">
                <a16:creationId xmlns:a16="http://schemas.microsoft.com/office/drawing/2014/main" id="{6A02DEED-5AF0-FC69-F126-DD0CF0D4D33F}"/>
              </a:ext>
            </a:extLst>
          </p:cNvPr>
          <p:cNvSpPr txBox="1"/>
          <p:nvPr/>
        </p:nvSpPr>
        <p:spPr>
          <a:xfrm>
            <a:off x="6096000" y="6424171"/>
            <a:ext cx="165168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600" b="1" kern="1200" dirty="0" smtClean="0">
                <a:solidFill>
                  <a:srgbClr val="10304B"/>
                </a:solidFill>
                <a:latin typeface="Montserrat SemiBold" pitchFamily="2" charset="77"/>
                <a:ea typeface="+mn-ea"/>
                <a:cs typeface="+mn-cs"/>
              </a:rPr>
              <a:t>SECRETARÍA GENERAL DE LA PRESIDENCIA DE LA REPÚBLICA</a:t>
            </a:r>
            <a:endParaRPr kumimoji="0" lang="es-GT" sz="600" b="1" i="0" u="none" strike="noStrike" kern="1200" cap="none" spc="0" normalizeH="0" baseline="0" noProof="0" dirty="0">
              <a:ln>
                <a:noFill/>
              </a:ln>
              <a:solidFill>
                <a:srgbClr val="10304B"/>
              </a:solidFill>
              <a:effectLst/>
              <a:uLnTx/>
              <a:uFillTx/>
              <a:latin typeface="Montserrat SemiBold" pitchFamily="2" charset="77"/>
              <a:ea typeface="+mn-ea"/>
              <a:cs typeface="+mn-cs"/>
            </a:endParaRPr>
          </a:p>
        </p:txBody>
      </p:sp>
    </p:spTree>
    <p:extLst>
      <p:ext uri="{BB962C8B-B14F-4D97-AF65-F5344CB8AC3E}">
        <p14:creationId xmlns:p14="http://schemas.microsoft.com/office/powerpoint/2010/main" val="2606168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pPr lvl="0"/>
            <a:r>
              <a:rPr lang="es-GT" sz="2400" b="1" dirty="0">
                <a:latin typeface="Arial" panose="020B0604020202020204" pitchFamily="34" charset="0"/>
                <a:cs typeface="Arial" panose="020B0604020202020204" pitchFamily="34" charset="0"/>
              </a:rPr>
              <a:t>EJECUCIÓN PRESUPUESTARIA POR GRUPO DE GASTO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Imagen 6" descr="Forma&#10;&#10;Descripción generada automáticamente">
            <a:extLst>
              <a:ext uri="{FF2B5EF4-FFF2-40B4-BE49-F238E27FC236}">
                <a16:creationId xmlns:a16="http://schemas.microsoft.com/office/drawing/2014/main" id="{81E53A0A-E307-2989-06C0-0904973B80B2}"/>
              </a:ext>
            </a:extLst>
          </p:cNvPr>
          <p:cNvPicPr>
            <a:picLocks noChangeAspect="1"/>
          </p:cNvPicPr>
          <p:nvPr/>
        </p:nvPicPr>
        <p:blipFill>
          <a:blip r:embed="rId4"/>
          <a:stretch>
            <a:fillRect/>
          </a:stretch>
        </p:blipFill>
        <p:spPr>
          <a:xfrm>
            <a:off x="527234" y="2958570"/>
            <a:ext cx="3294444" cy="2372000"/>
          </a:xfrm>
          <a:prstGeom prst="rect">
            <a:avLst/>
          </a:prstGeom>
        </p:spPr>
      </p:pic>
      <p:graphicFrame>
        <p:nvGraphicFramePr>
          <p:cNvPr id="8" name="Gráfico 7">
            <a:extLst>
              <a:ext uri="{FF2B5EF4-FFF2-40B4-BE49-F238E27FC236}">
                <a16:creationId xmlns:a16="http://schemas.microsoft.com/office/drawing/2014/main" id="{DF33A3FD-E6BA-40B3-86EE-998638D01AEF}"/>
              </a:ext>
            </a:extLst>
          </p:cNvPr>
          <p:cNvGraphicFramePr>
            <a:graphicFrameLocks/>
          </p:cNvGraphicFramePr>
          <p:nvPr>
            <p:extLst>
              <p:ext uri="{D42A27DB-BD31-4B8C-83A1-F6EECF244321}">
                <p14:modId xmlns:p14="http://schemas.microsoft.com/office/powerpoint/2010/main" val="344796922"/>
              </p:ext>
            </p:extLst>
          </p:nvPr>
        </p:nvGraphicFramePr>
        <p:xfrm>
          <a:off x="4313644" y="1889601"/>
          <a:ext cx="7704000" cy="3960000"/>
        </p:xfrm>
        <a:graphic>
          <a:graphicData uri="http://schemas.openxmlformats.org/drawingml/2006/chart">
            <c:chart xmlns:c="http://schemas.openxmlformats.org/drawingml/2006/chart" xmlns:r="http://schemas.openxmlformats.org/officeDocument/2006/relationships" r:id="rId5"/>
          </a:graphicData>
        </a:graphic>
      </p:graphicFrame>
      <p:sp>
        <p:nvSpPr>
          <p:cNvPr id="9" name="CuadroTexto 8">
            <a:extLst>
              <a:ext uri="{FF2B5EF4-FFF2-40B4-BE49-F238E27FC236}">
                <a16:creationId xmlns:a16="http://schemas.microsoft.com/office/drawing/2014/main" id="{8F845884-3D8F-A480-2D3D-8A4C883E3FB1}"/>
              </a:ext>
            </a:extLst>
          </p:cNvPr>
          <p:cNvSpPr txBox="1"/>
          <p:nvPr/>
        </p:nvSpPr>
        <p:spPr>
          <a:xfrm>
            <a:off x="824456" y="3505200"/>
            <a:ext cx="2700000"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033964"/>
                </a:solidFill>
                <a:effectLst/>
                <a:uLnTx/>
                <a:uFillTx/>
                <a:latin typeface="+mj-lt"/>
                <a:cs typeface="Arial" panose="020B0604020202020204" pitchFamily="34" charset="0"/>
              </a:rPr>
              <a:t>El porcentaje de ejecución </a:t>
            </a:r>
            <a:r>
              <a:rPr kumimoji="0" lang="es-MX" sz="1600" b="0" i="0" u="none" strike="noStrike" kern="1200" cap="none" spc="0" normalizeH="0" baseline="0" noProof="0" dirty="0" smtClean="0">
                <a:ln>
                  <a:noFill/>
                </a:ln>
                <a:solidFill>
                  <a:srgbClr val="033964"/>
                </a:solidFill>
                <a:effectLst/>
                <a:uLnTx/>
                <a:uFillTx/>
                <a:latin typeface="+mj-lt"/>
                <a:cs typeface="Arial" panose="020B0604020202020204" pitchFamily="34" charset="0"/>
              </a:rPr>
              <a:t>del </a:t>
            </a:r>
            <a:r>
              <a:rPr kumimoji="0" lang="es-MX" sz="1600" b="1" i="0" u="none" strike="noStrike" kern="1200" cap="none" spc="0" normalizeH="0" baseline="0" noProof="0" dirty="0" smtClean="0">
                <a:ln>
                  <a:noFill/>
                </a:ln>
                <a:solidFill>
                  <a:srgbClr val="033964"/>
                </a:solidFill>
                <a:effectLst/>
                <a:uLnTx/>
                <a:uFillTx/>
                <a:latin typeface="+mj-lt"/>
                <a:cs typeface="Arial" panose="020B0604020202020204" pitchFamily="34" charset="0"/>
              </a:rPr>
              <a:t>Grupo</a:t>
            </a:r>
            <a:r>
              <a:rPr kumimoji="0" lang="es-MX" sz="1600" b="1" i="0" u="none" strike="noStrike" kern="1200" cap="none" spc="0" normalizeH="0" noProof="0" dirty="0" smtClean="0">
                <a:ln>
                  <a:noFill/>
                </a:ln>
                <a:solidFill>
                  <a:srgbClr val="033964"/>
                </a:solidFill>
                <a:effectLst/>
                <a:uLnTx/>
                <a:uFillTx/>
                <a:latin typeface="+mj-lt"/>
                <a:cs typeface="Arial" panose="020B0604020202020204" pitchFamily="34" charset="0"/>
              </a:rPr>
              <a:t> 0 </a:t>
            </a:r>
            <a:r>
              <a:rPr kumimoji="0" lang="es-MX" sz="1600" b="0" i="0" u="none" strike="noStrike" kern="1200" cap="none" spc="0" normalizeH="0" baseline="0" noProof="0" dirty="0" smtClean="0">
                <a:ln>
                  <a:noFill/>
                </a:ln>
                <a:solidFill>
                  <a:srgbClr val="033964"/>
                </a:solidFill>
                <a:effectLst/>
                <a:uLnTx/>
                <a:uFillTx/>
                <a:latin typeface="+mj-lt"/>
                <a:cs typeface="Arial" panose="020B0604020202020204" pitchFamily="34" charset="0"/>
              </a:rPr>
              <a:t>es </a:t>
            </a:r>
            <a:r>
              <a:rPr kumimoji="0" lang="es-MX" sz="1600" b="0" i="0" u="none" strike="noStrike" kern="1200" cap="none" spc="0" normalizeH="0" baseline="0" noProof="0" dirty="0">
                <a:ln>
                  <a:noFill/>
                </a:ln>
                <a:solidFill>
                  <a:srgbClr val="033964"/>
                </a:solidFill>
                <a:effectLst/>
                <a:uLnTx/>
                <a:uFillTx/>
                <a:latin typeface="+mj-lt"/>
                <a:cs typeface="Arial" panose="020B0604020202020204" pitchFamily="34" charset="0"/>
              </a:rPr>
              <a:t>de</a:t>
            </a:r>
          </a:p>
          <a:p>
            <a:pPr lvl="0">
              <a:buClrTx/>
              <a:defRPr/>
            </a:pPr>
            <a:r>
              <a:rPr lang="es-MX" sz="1600" b="1" kern="1200" dirty="0" smtClean="0">
                <a:solidFill>
                  <a:srgbClr val="033964"/>
                </a:solidFill>
                <a:latin typeface="+mj-lt"/>
                <a:cs typeface="Arial" panose="020B0604020202020204" pitchFamily="34" charset="0"/>
              </a:rPr>
              <a:t>100</a:t>
            </a:r>
            <a:r>
              <a:rPr kumimoji="0" lang="es-MX" sz="1600" b="1" i="0" u="none" strike="noStrike" kern="1200" cap="none" spc="0" normalizeH="0" baseline="0" noProof="0" dirty="0" smtClean="0">
                <a:ln>
                  <a:noFill/>
                </a:ln>
                <a:solidFill>
                  <a:srgbClr val="033964"/>
                </a:solidFill>
                <a:effectLst/>
                <a:uLnTx/>
                <a:uFillTx/>
                <a:latin typeface="+mj-lt"/>
                <a:cs typeface="Arial" panose="020B0604020202020204" pitchFamily="34" charset="0"/>
              </a:rPr>
              <a:t>%, Grupo 1 </a:t>
            </a:r>
            <a:r>
              <a:rPr lang="es-MX" sz="1600" kern="1200" dirty="0">
                <a:solidFill>
                  <a:srgbClr val="033964"/>
                </a:solidFill>
                <a:cs typeface="Arial" panose="020B0604020202020204" pitchFamily="34" charset="0"/>
              </a:rPr>
              <a:t>un </a:t>
            </a:r>
            <a:r>
              <a:rPr kumimoji="0" lang="es-MX" sz="1600" b="1" i="0" u="none" strike="noStrike" kern="1200" cap="none" spc="0" normalizeH="0" baseline="0" noProof="0" dirty="0" smtClean="0">
                <a:ln>
                  <a:noFill/>
                </a:ln>
                <a:solidFill>
                  <a:srgbClr val="033964"/>
                </a:solidFill>
                <a:effectLst/>
                <a:uLnTx/>
                <a:uFillTx/>
                <a:latin typeface="+mj-lt"/>
                <a:cs typeface="Arial" panose="020B0604020202020204" pitchFamily="34" charset="0"/>
              </a:rPr>
              <a:t>94.71%, Grupo 2 </a:t>
            </a:r>
            <a:r>
              <a:rPr lang="es-MX" sz="1600" kern="1200" dirty="0">
                <a:solidFill>
                  <a:srgbClr val="033964"/>
                </a:solidFill>
                <a:cs typeface="Arial" panose="020B0604020202020204" pitchFamily="34" charset="0"/>
              </a:rPr>
              <a:t>un </a:t>
            </a:r>
            <a:r>
              <a:rPr kumimoji="0" lang="es-MX" sz="1600" b="1" i="0" u="none" strike="noStrike" kern="1200" cap="none" spc="0" normalizeH="0" baseline="0" noProof="0" dirty="0" smtClean="0">
                <a:ln>
                  <a:noFill/>
                </a:ln>
                <a:solidFill>
                  <a:srgbClr val="033964"/>
                </a:solidFill>
                <a:effectLst/>
                <a:uLnTx/>
                <a:uFillTx/>
                <a:latin typeface="+mj-lt"/>
                <a:cs typeface="Arial" panose="020B0604020202020204" pitchFamily="34" charset="0"/>
              </a:rPr>
              <a:t>92.95%, Grupo 3 </a:t>
            </a:r>
            <a:r>
              <a:rPr lang="es-MX" sz="1600" kern="1200" dirty="0">
                <a:solidFill>
                  <a:srgbClr val="033964"/>
                </a:solidFill>
                <a:cs typeface="Arial" panose="020B0604020202020204" pitchFamily="34" charset="0"/>
              </a:rPr>
              <a:t>un </a:t>
            </a:r>
            <a:r>
              <a:rPr kumimoji="0" lang="es-MX" sz="1600" b="1" i="0" u="none" strike="noStrike" kern="1200" cap="none" spc="0" normalizeH="0" baseline="0" noProof="0" dirty="0" smtClean="0">
                <a:ln>
                  <a:noFill/>
                </a:ln>
                <a:solidFill>
                  <a:srgbClr val="033964"/>
                </a:solidFill>
                <a:effectLst/>
                <a:uLnTx/>
                <a:uFillTx/>
                <a:latin typeface="+mj-lt"/>
                <a:cs typeface="Arial" panose="020B0604020202020204" pitchFamily="34" charset="0"/>
              </a:rPr>
              <a:t>95.58 </a:t>
            </a:r>
            <a:r>
              <a:rPr kumimoji="0" lang="es-MX" sz="1600" b="0" i="0" u="none" strike="noStrike" kern="1200" cap="none" spc="0" normalizeH="0" baseline="0" noProof="0" dirty="0">
                <a:ln>
                  <a:noFill/>
                </a:ln>
                <a:solidFill>
                  <a:srgbClr val="033964"/>
                </a:solidFill>
                <a:effectLst/>
                <a:uLnTx/>
                <a:uFillTx/>
                <a:latin typeface="+mj-lt"/>
                <a:cs typeface="Arial" panose="020B0604020202020204" pitchFamily="34" charset="0"/>
              </a:rPr>
              <a:t>y </a:t>
            </a:r>
            <a:r>
              <a:rPr lang="es-MX" sz="1600" kern="1200" dirty="0">
                <a:solidFill>
                  <a:srgbClr val="033964"/>
                </a:solidFill>
                <a:cs typeface="Arial" panose="020B0604020202020204" pitchFamily="34" charset="0"/>
              </a:rPr>
              <a:t>Grupo </a:t>
            </a:r>
            <a:r>
              <a:rPr lang="es-MX" sz="1600" kern="1200" dirty="0" smtClean="0">
                <a:solidFill>
                  <a:srgbClr val="033964"/>
                </a:solidFill>
                <a:cs typeface="Arial" panose="020B0604020202020204" pitchFamily="34" charset="0"/>
              </a:rPr>
              <a:t>4 </a:t>
            </a:r>
            <a:r>
              <a:rPr kumimoji="0" lang="es-MX" sz="1600" i="0" u="none" strike="noStrike" kern="1200" cap="none" spc="0" normalizeH="0" baseline="0" noProof="0" dirty="0" smtClean="0">
                <a:ln>
                  <a:noFill/>
                </a:ln>
                <a:solidFill>
                  <a:srgbClr val="033964"/>
                </a:solidFill>
                <a:effectLst/>
                <a:uLnTx/>
                <a:uFillTx/>
                <a:latin typeface="+mj-lt"/>
                <a:cs typeface="Arial" panose="020B0604020202020204" pitchFamily="34" charset="0"/>
              </a:rPr>
              <a:t>un </a:t>
            </a:r>
            <a:r>
              <a:rPr lang="es-MX" sz="1600" kern="1200" dirty="0" smtClean="0">
                <a:solidFill>
                  <a:srgbClr val="033964"/>
                </a:solidFill>
                <a:cs typeface="Arial" panose="020B0604020202020204" pitchFamily="34" charset="0"/>
              </a:rPr>
              <a:t>100</a:t>
            </a:r>
            <a:r>
              <a:rPr kumimoji="0" lang="es-MX" sz="1600" i="0" u="none" strike="noStrike" kern="1200" cap="none" spc="0" normalizeH="0" baseline="0" noProof="0" dirty="0" smtClean="0">
                <a:ln>
                  <a:noFill/>
                </a:ln>
                <a:solidFill>
                  <a:srgbClr val="033964"/>
                </a:solidFill>
                <a:effectLst/>
                <a:uLnTx/>
                <a:uFillTx/>
                <a:latin typeface="+mj-lt"/>
                <a:cs typeface="Arial" panose="020B0604020202020204" pitchFamily="34" charset="0"/>
              </a:rPr>
              <a:t>%</a:t>
            </a:r>
            <a:endParaRPr kumimoji="0" lang="es-MX" sz="1600" i="0" u="none" strike="noStrike" kern="1200" cap="none" spc="0" normalizeH="0" baseline="0" noProof="0" dirty="0">
              <a:ln>
                <a:noFill/>
              </a:ln>
              <a:solidFill>
                <a:srgbClr val="033964"/>
              </a:solidFill>
              <a:effectLst/>
              <a:uLnTx/>
              <a:uFillTx/>
              <a:latin typeface="+mj-lt"/>
              <a:cs typeface="Arial" panose="020B0604020202020204" pitchFamily="34" charset="0"/>
            </a:endParaRPr>
          </a:p>
        </p:txBody>
      </p:sp>
      <p:sp>
        <p:nvSpPr>
          <p:cNvPr id="10" name="Título 1">
            <a:extLst>
              <a:ext uri="{FF2B5EF4-FFF2-40B4-BE49-F238E27FC236}">
                <a16:creationId xmlns:a16="http://schemas.microsoft.com/office/drawing/2014/main" id="{67D0DB10-AE31-47D2-A485-453D2186D26D}"/>
              </a:ext>
            </a:extLst>
          </p:cNvPr>
          <p:cNvSpPr txBox="1">
            <a:spLocks/>
          </p:cNvSpPr>
          <p:nvPr/>
        </p:nvSpPr>
        <p:spPr>
          <a:xfrm>
            <a:off x="3524456" y="1323586"/>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pic>
        <p:nvPicPr>
          <p:cNvPr id="11" name="Imagen 10"/>
          <p:cNvPicPr>
            <a:picLocks noChangeAspect="1"/>
          </p:cNvPicPr>
          <p:nvPr/>
        </p:nvPicPr>
        <p:blipFill rotWithShape="1">
          <a:blip r:embed="rId6">
            <a:extLst>
              <a:ext uri="{28A0092B-C50C-407E-A947-70E740481C1C}">
                <a14:useLocalDpi xmlns:a14="http://schemas.microsoft.com/office/drawing/2010/main" val="0"/>
              </a:ext>
            </a:extLst>
          </a:blip>
          <a:srcRect b="18914"/>
          <a:stretch/>
        </p:blipFill>
        <p:spPr>
          <a:xfrm>
            <a:off x="2267624" y="1117055"/>
            <a:ext cx="1256832" cy="943000"/>
          </a:xfrm>
          <a:prstGeom prst="rect">
            <a:avLst/>
          </a:prstGeom>
        </p:spPr>
      </p:pic>
    </p:spTree>
    <p:extLst>
      <p:ext uri="{BB962C8B-B14F-4D97-AF65-F5344CB8AC3E}">
        <p14:creationId xmlns:p14="http://schemas.microsoft.com/office/powerpoint/2010/main" val="2729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5" name="Gráfico 14">
            <a:extLst>
              <a:ext uri="{FF2B5EF4-FFF2-40B4-BE49-F238E27FC236}">
                <a16:creationId xmlns:a16="http://schemas.microsoft.com/office/drawing/2014/main" id="{DF33A3FD-E6BA-40B3-86EE-998638D01AEF}"/>
              </a:ext>
            </a:extLst>
          </p:cNvPr>
          <p:cNvGraphicFramePr>
            <a:graphicFrameLocks/>
          </p:cNvGraphicFramePr>
          <p:nvPr>
            <p:extLst>
              <p:ext uri="{D42A27DB-BD31-4B8C-83A1-F6EECF244321}">
                <p14:modId xmlns:p14="http://schemas.microsoft.com/office/powerpoint/2010/main" val="97497735"/>
              </p:ext>
            </p:extLst>
          </p:nvPr>
        </p:nvGraphicFramePr>
        <p:xfrm>
          <a:off x="6373091" y="2473124"/>
          <a:ext cx="5512915"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a:extLst>
              <a:ext uri="{FF2B5EF4-FFF2-40B4-BE49-F238E27FC236}">
                <a16:creationId xmlns:a16="http://schemas.microsoft.com/office/drawing/2014/main" id="{76DFDB85-8F6D-CC44-7271-0E53284AD93C}"/>
              </a:ext>
            </a:extLst>
          </p:cNvPr>
          <p:cNvSpPr txBox="1"/>
          <p:nvPr/>
        </p:nvSpPr>
        <p:spPr>
          <a:xfrm>
            <a:off x="532660" y="330543"/>
            <a:ext cx="10377995" cy="830997"/>
          </a:xfrm>
          <a:prstGeom prst="rect">
            <a:avLst/>
          </a:prstGeom>
          <a:noFill/>
        </p:spPr>
        <p:txBody>
          <a:bodyPr wrap="square" rtlCol="0">
            <a:spAutoFit/>
          </a:bodyPr>
          <a:lstStyle/>
          <a:p>
            <a:pPr lvl="0"/>
            <a:r>
              <a:rPr lang="es-GT" sz="2400" b="1" dirty="0">
                <a:latin typeface="Arial" panose="020B0604020202020204" pitchFamily="34" charset="0"/>
                <a:cs typeface="Arial" panose="020B0604020202020204" pitchFamily="34" charset="0"/>
              </a:rPr>
              <a:t>EJECUCIÓN PRESUPUESTARIA POR GRUPO DE GASTO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278" y="864389"/>
            <a:ext cx="1388289" cy="1271381"/>
          </a:xfrm>
          <a:prstGeom prst="rect">
            <a:avLst/>
          </a:prstGeom>
        </p:spPr>
      </p:pic>
      <p:pic>
        <p:nvPicPr>
          <p:cNvPr id="10" name="Imagen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2655" y="1124012"/>
            <a:ext cx="2336521" cy="1104489"/>
          </a:xfrm>
          <a:prstGeom prst="rect">
            <a:avLst/>
          </a:prstGeom>
        </p:spPr>
      </p:pic>
      <p:sp>
        <p:nvSpPr>
          <p:cNvPr id="11" name="Cuadro de texto 17"/>
          <p:cNvSpPr txBox="1"/>
          <p:nvPr/>
        </p:nvSpPr>
        <p:spPr>
          <a:xfrm>
            <a:off x="387653" y="2135772"/>
            <a:ext cx="5486673" cy="337352"/>
          </a:xfrm>
          <a:prstGeom prst="rect">
            <a:avLst/>
          </a:prstGeom>
          <a:solidFill>
            <a:schemeClr val="accent5">
              <a:lumMod val="7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Contra la Corrupción</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Cuadro de texto 120"/>
          <p:cNvSpPr txBox="1"/>
          <p:nvPr/>
        </p:nvSpPr>
        <p:spPr>
          <a:xfrm>
            <a:off x="6373092" y="2135770"/>
            <a:ext cx="5703422" cy="337354"/>
          </a:xfrm>
          <a:prstGeom prst="rect">
            <a:avLst/>
          </a:prstGeom>
          <a:solidFill>
            <a:srgbClr val="00B0F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MX" sz="1400" b="1" dirty="0">
                <a:effectLst/>
                <a:latin typeface="Arial" panose="020B0604020202020204" pitchFamily="34" charset="0"/>
                <a:ea typeface="Calibri" panose="020F0502020204030204" pitchFamily="34" charset="0"/>
                <a:cs typeface="Arial" panose="020B0604020202020204" pitchFamily="34" charset="0"/>
              </a:rPr>
              <a:t>Comisión Presidencial de Asuntos Municipales</a:t>
            </a:r>
            <a:endParaRPr lang="es-GT" sz="1100"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Chart 4"/>
          <p:cNvGraphicFramePr>
            <a:graphicFrameLocks/>
          </p:cNvGraphicFramePr>
          <p:nvPr>
            <p:extLst>
              <p:ext uri="{D42A27DB-BD31-4B8C-83A1-F6EECF244321}">
                <p14:modId xmlns:p14="http://schemas.microsoft.com/office/powerpoint/2010/main" val="3966125969"/>
              </p:ext>
            </p:extLst>
          </p:nvPr>
        </p:nvGraphicFramePr>
        <p:xfrm>
          <a:off x="227769" y="2473124"/>
          <a:ext cx="5806440" cy="39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6768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¿CUÁL ES LA IMPORTANCIA DEL PAGO DE SERVIDORES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9113240-27C0-863D-852C-585C6CC40BD8}"/>
              </a:ext>
            </a:extLst>
          </p:cNvPr>
          <p:cNvSpPr txBox="1"/>
          <p:nvPr/>
        </p:nvSpPr>
        <p:spPr>
          <a:xfrm>
            <a:off x="902937" y="1956555"/>
            <a:ext cx="10531396" cy="4154984"/>
          </a:xfrm>
          <a:prstGeom prst="rect">
            <a:avLst/>
          </a:prstGeom>
          <a:noFill/>
        </p:spPr>
        <p:txBody>
          <a:bodyPr wrap="square" rtlCol="0">
            <a:spAutoFit/>
          </a:bodyPr>
          <a:lstStyle/>
          <a:p>
            <a:pPr algn="just">
              <a:lnSpc>
                <a:spcPct val="150000"/>
              </a:lnSpc>
            </a:pPr>
            <a:r>
              <a:rPr lang="es-GT" sz="1600" dirty="0">
                <a:solidFill>
                  <a:schemeClr val="tx1"/>
                </a:solidFill>
                <a:latin typeface="Arial" panose="020B0604020202020204" pitchFamily="34" charset="0"/>
                <a:cs typeface="Arial" panose="020B0604020202020204" pitchFamily="34" charset="0"/>
              </a:rPr>
              <a:t>Las erogaciones que se realizan para el pago de los servidores públicos, son de suma importancia, debido a que el </a:t>
            </a:r>
            <a:r>
              <a:rPr lang="es-MX" sz="1600" dirty="0">
                <a:solidFill>
                  <a:schemeClr val="tx1"/>
                </a:solidFill>
                <a:latin typeface="Arial" panose="020B0604020202020204" pitchFamily="34" charset="0"/>
                <a:cs typeface="Arial" panose="020B0604020202020204" pitchFamily="34" charset="0"/>
              </a:rPr>
              <a:t>trabajo que desempeñan permite cumplir con las funciones que le corresponden, de conformidad con la Ley del Organismo Ejecutivo, Decreto Número 114-97 del Congreso de la República de Guatemala y el Reglamento Orgánico Interno de la Secretaría General de la Presidencia de la República, Acuerdo Gubernativo Número 80-2020.</a:t>
            </a:r>
          </a:p>
          <a:p>
            <a:pPr algn="just">
              <a:lnSpc>
                <a:spcPct val="150000"/>
              </a:lnSpc>
            </a:pPr>
            <a:endParaRPr lang="es-MX" sz="1600" dirty="0">
              <a:solidFill>
                <a:schemeClr val="tx1"/>
              </a:solidFill>
              <a:latin typeface="Arial" panose="020B0604020202020204" pitchFamily="34" charset="0"/>
              <a:cs typeface="Arial" panose="020B0604020202020204" pitchFamily="34" charset="0"/>
            </a:endParaRPr>
          </a:p>
          <a:p>
            <a:pPr algn="just">
              <a:lnSpc>
                <a:spcPct val="150000"/>
              </a:lnSpc>
            </a:pPr>
            <a:r>
              <a:rPr lang="es-MX" sz="1600" dirty="0">
                <a:solidFill>
                  <a:schemeClr val="tx1"/>
                </a:solidFill>
                <a:latin typeface="Arial" panose="020B0604020202020204" pitchFamily="34" charset="0"/>
                <a:cs typeface="Arial" panose="020B0604020202020204" pitchFamily="34" charset="0"/>
              </a:rPr>
              <a:t>La función principal de la Secretaría General de la Presidencia de la República, es velar para que los asuntos de Gobierno del Despacho del Presidente de la República, se tramiten en observancia del ordenamiento jurídico con eficiencia, eficacia y probidad dentro del ámbito de su competencia, por lo que el recurso humano reviste vital importancia para el funcionamiento de la misma, brindando certeza jurídica y administrativa de carácter constante e inmediato al Presidente de la República.</a:t>
            </a:r>
            <a:endParaRPr lang="es-GT"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35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1F98226F-DD49-4C73-B5A2-2178D69D10F2}"/>
              </a:ext>
            </a:extLst>
          </p:cNvPr>
          <p:cNvSpPr txBox="1">
            <a:spLocks/>
          </p:cNvSpPr>
          <p:nvPr/>
        </p:nvSpPr>
        <p:spPr>
          <a:xfrm>
            <a:off x="2237989" y="2075411"/>
            <a:ext cx="7406641" cy="4026339"/>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750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vigente total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21,383,978.00</a:t>
            </a: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Presupuesto utilizado al </a:t>
            </a:r>
            <a:r>
              <a:rPr lang="es-GT" sz="2700" u="sng" dirty="0">
                <a:solidFill>
                  <a:srgbClr val="000000"/>
                </a:solidFill>
                <a:latin typeface="Arial" panose="020B0604020202020204" pitchFamily="34" charset="0"/>
                <a:cs typeface="Arial" panose="020B0604020202020204" pitchFamily="34" charset="0"/>
              </a:rPr>
              <a:t>tercer cuatrimestre 2023</a:t>
            </a:r>
            <a:r>
              <a:rPr lang="es-GT" sz="2700" dirty="0">
                <a:solidFill>
                  <a:srgbClr val="000000"/>
                </a:solidFill>
                <a:latin typeface="Arial" panose="020B0604020202020204" pitchFamily="34" charset="0"/>
                <a:cs typeface="Arial" panose="020B0604020202020204" pitchFamily="34" charset="0"/>
              </a:rPr>
              <a:t> </a:t>
            </a:r>
            <a:r>
              <a:rPr lang="es-GT" sz="2700" b="0" dirty="0">
                <a:solidFill>
                  <a:srgbClr val="000000"/>
                </a:solidFill>
                <a:latin typeface="Arial" panose="020B0604020202020204" pitchFamily="34" charset="0"/>
                <a:cs typeface="Arial" panose="020B0604020202020204" pitchFamily="34" charset="0"/>
              </a:rPr>
              <a:t>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21,383,923.93</a:t>
            </a:r>
            <a:endParaRPr lang="es-GT" sz="2400" b="0" dirty="0">
              <a:solidFill>
                <a:srgbClr val="000000"/>
              </a:solidFill>
              <a:latin typeface="Arial" panose="020B0604020202020204" pitchFamily="34" charset="0"/>
              <a:cs typeface="Arial" panose="020B0604020202020204" pitchFamily="34" charset="0"/>
            </a:endParaRPr>
          </a:p>
          <a:p>
            <a:pPr algn="just">
              <a:lnSpc>
                <a:spcPct val="150000"/>
              </a:lnSpc>
            </a:pPr>
            <a:r>
              <a:rPr lang="es-GT" sz="2700" b="0" dirty="0">
                <a:solidFill>
                  <a:srgbClr val="000000"/>
                </a:solidFill>
                <a:latin typeface="Arial" panose="020B0604020202020204" pitchFamily="34" charset="0"/>
                <a:cs typeface="Arial" panose="020B0604020202020204" pitchFamily="34" charset="0"/>
              </a:rPr>
              <a:t>Saldo para el pago de servidores públicos</a:t>
            </a:r>
          </a:p>
          <a:p>
            <a:pPr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54.07</a:t>
            </a:r>
          </a:p>
          <a:p>
            <a:pPr algn="just">
              <a:lnSpc>
                <a:spcPct val="150000"/>
              </a:lnSpc>
            </a:pPr>
            <a:endParaRPr lang="es-GT" sz="2000" b="0" dirty="0">
              <a:solidFill>
                <a:srgbClr val="4472C4">
                  <a:lumMod val="50000"/>
                </a:srgbClr>
              </a:solidFill>
              <a:latin typeface="Arial" panose="020B0604020202020204" pitchFamily="34" charset="0"/>
              <a:cs typeface="Arial" panose="020B0604020202020204" pitchFamily="34" charset="0"/>
            </a:endParaRPr>
          </a:p>
        </p:txBody>
      </p:sp>
      <p:sp>
        <p:nvSpPr>
          <p:cNvPr id="7" name="Título 1">
            <a:extLst>
              <a:ext uri="{FF2B5EF4-FFF2-40B4-BE49-F238E27FC236}">
                <a16:creationId xmlns:a16="http://schemas.microsoft.com/office/drawing/2014/main" id="{67D0DB10-AE31-47D2-A485-453D2186D26D}"/>
              </a:ext>
            </a:extLst>
          </p:cNvPr>
          <p:cNvSpPr txBox="1">
            <a:spLocks/>
          </p:cNvSpPr>
          <p:nvPr/>
        </p:nvSpPr>
        <p:spPr>
          <a:xfrm>
            <a:off x="2659724" y="1537489"/>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spTree>
    <p:extLst>
      <p:ext uri="{BB962C8B-B14F-4D97-AF65-F5344CB8AC3E}">
        <p14:creationId xmlns:p14="http://schemas.microsoft.com/office/powerpoint/2010/main" val="22648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589104" y="726091"/>
            <a:ext cx="9685537"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PAGO DE SALARIOS A SERVIDORES PÚBLICOS A LA FECHA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6" name="Picture 2" descr="Desarrollando capacidades de ciencia de datos en Directivos Públicos">
            <a:extLst>
              <a:ext uri="{FF2B5EF4-FFF2-40B4-BE49-F238E27FC236}">
                <a16:creationId xmlns:a16="http://schemas.microsoft.com/office/drawing/2014/main" id="{3E2FE43C-1DFF-4DD3-AA50-5276C858211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17466" y="572892"/>
            <a:ext cx="1111896" cy="11118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o 4"/>
          <p:cNvGrpSpPr/>
          <p:nvPr/>
        </p:nvGrpSpPr>
        <p:grpSpPr>
          <a:xfrm>
            <a:off x="1580316" y="1551931"/>
            <a:ext cx="6776365" cy="2500033"/>
            <a:chOff x="4781146" y="1754979"/>
            <a:chExt cx="5792258" cy="2607248"/>
          </a:xfrm>
        </p:grpSpPr>
        <p:sp>
          <p:nvSpPr>
            <p:cNvPr id="7" name="Título 1">
              <a:extLst>
                <a:ext uri="{FF2B5EF4-FFF2-40B4-BE49-F238E27FC236}">
                  <a16:creationId xmlns:a16="http://schemas.microsoft.com/office/drawing/2014/main" id="{E40743F2-234A-4544-BBAC-8877FB423F76}"/>
                </a:ext>
              </a:extLst>
            </p:cNvPr>
            <p:cNvSpPr txBox="1">
              <a:spLocks/>
            </p:cNvSpPr>
            <p:nvPr/>
          </p:nvSpPr>
          <p:spPr>
            <a:xfrm>
              <a:off x="4781146" y="2071020"/>
              <a:ext cx="5792258" cy="22912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9,611,435.00</a:t>
              </a:r>
              <a:endParaRPr lang="es-GT" b="1" dirty="0">
                <a:solidFill>
                  <a:schemeClr val="accent5">
                    <a:lumMod val="75000"/>
                  </a:schemeClr>
                </a:solidFill>
                <a:latin typeface="Arial" panose="020B0604020202020204" pitchFamily="34" charset="0"/>
                <a:cs typeface="Arial" panose="020B0604020202020204" pitchFamily="34" charset="0"/>
              </a:endParaRP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utilizado al </a:t>
              </a:r>
              <a:r>
                <a:rPr lang="es-GT" sz="1100" u="sng" dirty="0" smtClean="0">
                  <a:solidFill>
                    <a:schemeClr val="tx1"/>
                  </a:solidFill>
                  <a:latin typeface="Arial" panose="020B0604020202020204" pitchFamily="34" charset="0"/>
                  <a:cs typeface="Arial" panose="020B0604020202020204" pitchFamily="34" charset="0"/>
                </a:rPr>
                <a:t>Tercer </a:t>
              </a:r>
              <a:r>
                <a:rPr lang="es-GT" sz="1100" u="sng" dirty="0">
                  <a:solidFill>
                    <a:schemeClr val="tx1"/>
                  </a:solidFill>
                  <a:latin typeface="Arial" panose="020B0604020202020204" pitchFamily="34" charset="0"/>
                  <a:cs typeface="Arial" panose="020B0604020202020204" pitchFamily="34" charset="0"/>
                </a:rPr>
                <a:t>Cuatrimestre 2023</a:t>
              </a:r>
              <a:r>
                <a:rPr lang="es-GT" sz="1100" dirty="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9,580,359.54</a:t>
              </a:r>
              <a:endParaRPr lang="es-GT" b="1" dirty="0">
                <a:solidFill>
                  <a:schemeClr val="accent5">
                    <a:lumMod val="75000"/>
                  </a:schemeClr>
                </a:solidFill>
                <a:latin typeface="Arial" panose="020B0604020202020204" pitchFamily="34" charset="0"/>
                <a:cs typeface="Arial" panose="020B0604020202020204" pitchFamily="34" charset="0"/>
              </a:endParaRP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31,075.46</a:t>
              </a:r>
              <a:endParaRPr lang="es-GT" b="1" dirty="0">
                <a:solidFill>
                  <a:schemeClr val="accent5">
                    <a:lumMod val="75000"/>
                  </a:schemeClr>
                </a:solidFill>
                <a:latin typeface="Arial" panose="020B0604020202020204" pitchFamily="34" charset="0"/>
                <a:cs typeface="Arial" panose="020B0604020202020204" pitchFamily="34" charset="0"/>
              </a:endParaRP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67D0DB10-AE31-47D2-A485-453D2186D26D}"/>
                </a:ext>
              </a:extLst>
            </p:cNvPr>
            <p:cNvSpPr txBox="1">
              <a:spLocks/>
            </p:cNvSpPr>
            <p:nvPr/>
          </p:nvSpPr>
          <p:spPr>
            <a:xfrm>
              <a:off x="4781146" y="1754979"/>
              <a:ext cx="5792258"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grpSp>
      <p:grpSp>
        <p:nvGrpSpPr>
          <p:cNvPr id="10" name="Grupo 9"/>
          <p:cNvGrpSpPr/>
          <p:nvPr/>
        </p:nvGrpSpPr>
        <p:grpSpPr>
          <a:xfrm>
            <a:off x="4424190" y="4169594"/>
            <a:ext cx="6850451" cy="2688406"/>
            <a:chOff x="904718" y="3660197"/>
            <a:chExt cx="5810186" cy="2688406"/>
          </a:xfrm>
        </p:grpSpPr>
        <p:sp>
          <p:nvSpPr>
            <p:cNvPr id="11" name="Título 1">
              <a:extLst>
                <a:ext uri="{FF2B5EF4-FFF2-40B4-BE49-F238E27FC236}">
                  <a16:creationId xmlns:a16="http://schemas.microsoft.com/office/drawing/2014/main" id="{67D0DB10-AE31-47D2-A485-453D2186D26D}"/>
                </a:ext>
              </a:extLst>
            </p:cNvPr>
            <p:cNvSpPr txBox="1">
              <a:spLocks/>
            </p:cNvSpPr>
            <p:nvPr/>
          </p:nvSpPr>
          <p:spPr>
            <a:xfrm>
              <a:off x="922646" y="3660197"/>
              <a:ext cx="5792258"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sp>
          <p:nvSpPr>
            <p:cNvPr id="13" name="Título 1">
              <a:extLst>
                <a:ext uri="{FF2B5EF4-FFF2-40B4-BE49-F238E27FC236}">
                  <a16:creationId xmlns:a16="http://schemas.microsoft.com/office/drawing/2014/main" id="{E40743F2-234A-4544-BBAC-8877FB423F76}"/>
                </a:ext>
              </a:extLst>
            </p:cNvPr>
            <p:cNvSpPr txBox="1">
              <a:spLocks/>
            </p:cNvSpPr>
            <p:nvPr/>
          </p:nvSpPr>
          <p:spPr>
            <a:xfrm>
              <a:off x="904718" y="3660197"/>
              <a:ext cx="5792258" cy="2688406"/>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vigente total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3,612,485.00</a:t>
              </a:r>
              <a:endParaRPr lang="es-GT" b="1" dirty="0">
                <a:solidFill>
                  <a:schemeClr val="accent5">
                    <a:lumMod val="75000"/>
                  </a:schemeClr>
                </a:solidFill>
                <a:latin typeface="Arial" panose="020B0604020202020204" pitchFamily="34" charset="0"/>
                <a:cs typeface="Arial" panose="020B0604020202020204" pitchFamily="34" charset="0"/>
              </a:endParaRPr>
            </a:p>
            <a:p>
              <a:pPr algn="just">
                <a:lnSpc>
                  <a:spcPct val="150000"/>
                </a:lnSpc>
              </a:pPr>
              <a:r>
                <a:rPr lang="es-GT" sz="1100" b="0" dirty="0">
                  <a:solidFill>
                    <a:schemeClr val="tx1"/>
                  </a:solidFill>
                  <a:latin typeface="Arial" panose="020B0604020202020204" pitchFamily="34" charset="0"/>
                  <a:cs typeface="Arial" panose="020B0604020202020204" pitchFamily="34" charset="0"/>
                </a:rPr>
                <a:t>Presupuesto utilizado al </a:t>
              </a:r>
              <a:r>
                <a:rPr lang="es-GT" sz="1100" u="sng" dirty="0" smtClean="0">
                  <a:solidFill>
                    <a:schemeClr val="tx1"/>
                  </a:solidFill>
                  <a:latin typeface="Arial" panose="020B0604020202020204" pitchFamily="34" charset="0"/>
                  <a:cs typeface="Arial" panose="020B0604020202020204" pitchFamily="34" charset="0"/>
                </a:rPr>
                <a:t>Tercer Cuatrimestre </a:t>
              </a:r>
              <a:r>
                <a:rPr lang="es-GT" sz="1100" u="sng" dirty="0">
                  <a:solidFill>
                    <a:schemeClr val="tx1"/>
                  </a:solidFill>
                  <a:latin typeface="Arial" panose="020B0604020202020204" pitchFamily="34" charset="0"/>
                  <a:cs typeface="Arial" panose="020B0604020202020204" pitchFamily="34" charset="0"/>
                </a:rPr>
                <a:t>2023</a:t>
              </a:r>
              <a:r>
                <a:rPr lang="es-GT" sz="1100" dirty="0">
                  <a:solidFill>
                    <a:schemeClr val="tx1"/>
                  </a:solidFill>
                  <a:latin typeface="Arial" panose="020B0604020202020204" pitchFamily="34" charset="0"/>
                  <a:cs typeface="Arial" panose="020B0604020202020204" pitchFamily="34" charset="0"/>
                </a:rPr>
                <a:t> </a:t>
              </a:r>
              <a:r>
                <a:rPr lang="es-GT" sz="1100" b="0" dirty="0">
                  <a:solidFill>
                    <a:schemeClr val="tx1"/>
                  </a:solidFill>
                  <a:latin typeface="Arial" panose="020B0604020202020204" pitchFamily="34" charset="0"/>
                  <a:cs typeface="Arial" panose="020B0604020202020204" pitchFamily="34" charset="0"/>
                </a:rPr>
                <a:t>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3,612,424.83</a:t>
              </a:r>
              <a:endParaRPr lang="es-GT" b="1" dirty="0">
                <a:solidFill>
                  <a:schemeClr val="accent5">
                    <a:lumMod val="75000"/>
                  </a:schemeClr>
                </a:solidFill>
                <a:latin typeface="Arial" panose="020B0604020202020204" pitchFamily="34" charset="0"/>
                <a:cs typeface="Arial" panose="020B0604020202020204" pitchFamily="34" charset="0"/>
              </a:endParaRPr>
            </a:p>
            <a:p>
              <a:pPr marL="0" lvl="1" algn="just">
                <a:lnSpc>
                  <a:spcPct val="150000"/>
                </a:lnSpc>
                <a:spcBef>
                  <a:spcPct val="0"/>
                </a:spcBef>
              </a:pPr>
              <a:r>
                <a:rPr lang="es-GT" sz="1100" b="0" dirty="0">
                  <a:solidFill>
                    <a:schemeClr val="tx1"/>
                  </a:solidFill>
                  <a:latin typeface="Arial" panose="020B0604020202020204" pitchFamily="34" charset="0"/>
                  <a:cs typeface="Arial" panose="020B0604020202020204" pitchFamily="34" charset="0"/>
                </a:rPr>
                <a:t>Presupuesto pendiente de utilizar para el pago de servidores públicos</a:t>
              </a:r>
            </a:p>
            <a:p>
              <a:pPr marL="0" lvl="1" algn="just">
                <a:lnSpc>
                  <a:spcPct val="150000"/>
                </a:lnSpc>
                <a:spcBef>
                  <a:spcPct val="0"/>
                </a:spcBef>
              </a:pPr>
              <a:r>
                <a:rPr lang="es-GT" b="1" dirty="0">
                  <a:solidFill>
                    <a:schemeClr val="accent5">
                      <a:lumMod val="75000"/>
                    </a:schemeClr>
                  </a:solidFill>
                  <a:latin typeface="Arial" panose="020B0604020202020204" pitchFamily="34" charset="0"/>
                  <a:cs typeface="Arial" panose="020B0604020202020204" pitchFamily="34" charset="0"/>
                </a:rPr>
                <a:t>Q. </a:t>
              </a:r>
              <a:r>
                <a:rPr lang="es-GT" b="1" dirty="0" smtClean="0">
                  <a:solidFill>
                    <a:schemeClr val="accent5">
                      <a:lumMod val="75000"/>
                    </a:schemeClr>
                  </a:solidFill>
                  <a:latin typeface="Arial" panose="020B0604020202020204" pitchFamily="34" charset="0"/>
                  <a:cs typeface="Arial" panose="020B0604020202020204" pitchFamily="34" charset="0"/>
                </a:rPr>
                <a:t>60.17</a:t>
              </a:r>
              <a:endParaRPr lang="es-GT" b="1" dirty="0">
                <a:solidFill>
                  <a:schemeClr val="accent5">
                    <a:lumMod val="75000"/>
                  </a:schemeClr>
                </a:solidFill>
                <a:latin typeface="Arial" panose="020B0604020202020204" pitchFamily="34" charset="0"/>
                <a:cs typeface="Arial" panose="020B0604020202020204" pitchFamily="34" charset="0"/>
              </a:endParaRPr>
            </a:p>
            <a:p>
              <a:pPr algn="just">
                <a:lnSpc>
                  <a:spcPct val="150000"/>
                </a:lnSpc>
              </a:pPr>
              <a:endParaRPr lang="es-GT" sz="900" b="0" dirty="0">
                <a:solidFill>
                  <a:schemeClr val="accent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3974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892552"/>
          </a:xfrm>
          <a:prstGeom prst="rect">
            <a:avLst/>
          </a:prstGeom>
          <a:noFill/>
        </p:spPr>
        <p:txBody>
          <a:bodyPr wrap="square" rtlCol="0">
            <a:spAutoFit/>
          </a:bodyPr>
          <a:lstStyle/>
          <a:p>
            <a:pPr lvl="0"/>
            <a:r>
              <a:rPr lang="es-GT" sz="2600" dirty="0">
                <a:latin typeface="Arial" panose="020B0604020202020204" pitchFamily="34" charset="0"/>
                <a:cs typeface="Arial" panose="020B0604020202020204" pitchFamily="34" charset="0"/>
              </a:rPr>
              <a:t>¿</a:t>
            </a:r>
            <a:r>
              <a:rPr lang="es-GT" sz="2600" b="1" dirty="0">
                <a:latin typeface="Arial" panose="020B0604020202020204" pitchFamily="34" charset="0"/>
                <a:cs typeface="Arial" panose="020B0604020202020204" pitchFamily="34" charset="0"/>
              </a:rPr>
              <a:t>EN QUÉ INVIERTE </a:t>
            </a:r>
            <a:r>
              <a:rPr lang="es-MX" sz="2600" b="1" dirty="0">
                <a:latin typeface="Arial" panose="020B0604020202020204" pitchFamily="34" charset="0"/>
                <a:cs typeface="Arial" panose="020B0604020202020204" pitchFamily="34" charset="0"/>
              </a:rPr>
              <a:t>LA SECRETARÍA GENERAL DE LA PRESIDENCIA DE LA REPÚBLICA?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A27F1B47-CD23-4F97-8C57-964E7A9700D4}"/>
              </a:ext>
            </a:extLst>
          </p:cNvPr>
          <p:cNvSpPr txBox="1">
            <a:spLocks/>
          </p:cNvSpPr>
          <p:nvPr/>
        </p:nvSpPr>
        <p:spPr>
          <a:xfrm>
            <a:off x="1143359" y="1723280"/>
            <a:ext cx="9856873" cy="484344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a:solidFill>
                  <a:schemeClr val="tx1"/>
                </a:solidFill>
                <a:latin typeface="Arial" panose="020B0604020202020204" pitchFamily="34" charset="0"/>
                <a:cs typeface="Arial" panose="020B0604020202020204" pitchFamily="34" charset="0"/>
              </a:rPr>
              <a:t>La ejecución del presupuesto correspondiente a Inversión de la Secretaría General de la Presidencia de la República, se concentra principalmente en los renglones de gasto Mobiliario y equipo de oficina, Equipo de transporte, Equipo para comunicaciones y Otras maquinarias y equipos. Se ejecutó un 95.58% durante el ejercicio fiscal 2023.</a:t>
            </a:r>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358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C671FD01-4362-45F8-9D18-B87B582FBBF4}"/>
              </a:ext>
            </a:extLst>
          </p:cNvPr>
          <p:cNvSpPr txBox="1">
            <a:spLocks/>
          </p:cNvSpPr>
          <p:nvPr/>
        </p:nvSpPr>
        <p:spPr>
          <a:xfrm>
            <a:off x="1672231" y="1717797"/>
            <a:ext cx="7406641" cy="415380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67500" lnSpcReduction="2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62,000.00</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Presupuesto utilizado al</a:t>
            </a:r>
            <a:r>
              <a:rPr lang="es-GT" sz="2700" u="sng" dirty="0">
                <a:solidFill>
                  <a:schemeClr val="tx1"/>
                </a:solidFill>
                <a:latin typeface="Arial" panose="020B0604020202020204" pitchFamily="34" charset="0"/>
                <a:cs typeface="Arial" panose="020B0604020202020204" pitchFamily="34" charset="0"/>
              </a:rPr>
              <a:t> tercer cuatrimestre 2023</a:t>
            </a:r>
            <a:r>
              <a:rPr lang="es-GT" sz="2700" dirty="0">
                <a:solidFill>
                  <a:schemeClr val="tx1"/>
                </a:solidFill>
                <a:latin typeface="Arial" panose="020B0604020202020204" pitchFamily="34" charset="0"/>
                <a:cs typeface="Arial" panose="020B0604020202020204" pitchFamily="34" charset="0"/>
              </a:rPr>
              <a:t> </a:t>
            </a:r>
            <a:r>
              <a:rPr lang="es-GT" sz="2700" b="0" dirty="0">
                <a:solidFill>
                  <a:schemeClr val="tx1"/>
                </a:solidFill>
                <a:latin typeface="Arial" panose="020B0604020202020204" pitchFamily="34" charset="0"/>
                <a:cs typeface="Arial" panose="020B0604020202020204" pitchFamily="34" charset="0"/>
              </a:rPr>
              <a:t>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59,258.66</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400" b="0" dirty="0">
              <a:solidFill>
                <a:schemeClr val="tx1"/>
              </a:solidFill>
              <a:latin typeface="Arial" panose="020B0604020202020204" pitchFamily="34" charset="0"/>
              <a:cs typeface="Arial" panose="020B0604020202020204" pitchFamily="34" charset="0"/>
            </a:endParaRPr>
          </a:p>
          <a:p>
            <a:pPr algn="just">
              <a:lnSpc>
                <a:spcPct val="150000"/>
              </a:lnSpc>
            </a:pPr>
            <a:r>
              <a:rPr lang="es-GT" sz="2700" b="0" dirty="0">
                <a:solidFill>
                  <a:schemeClr val="tx1"/>
                </a:solidFill>
                <a:latin typeface="Arial" panose="020B0604020202020204" pitchFamily="34" charset="0"/>
                <a:cs typeface="Arial" panose="020B0604020202020204" pitchFamily="34" charset="0"/>
              </a:rPr>
              <a:t>Saldo para la inversión</a:t>
            </a:r>
          </a:p>
          <a:p>
            <a:pPr marL="0" lvl="1" algn="just">
              <a:lnSpc>
                <a:spcPct val="150000"/>
              </a:lnSpc>
              <a:spcBef>
                <a:spcPct val="0"/>
              </a:spcBef>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2,741.34</a:t>
            </a:r>
            <a:endParaRPr lang="es-GT" sz="45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Título 1">
            <a:extLst>
              <a:ext uri="{FF2B5EF4-FFF2-40B4-BE49-F238E27FC236}">
                <a16:creationId xmlns:a16="http://schemas.microsoft.com/office/drawing/2014/main" id="{67D0DB10-AE31-47D2-A485-453D2186D26D}"/>
              </a:ext>
            </a:extLst>
          </p:cNvPr>
          <p:cNvSpPr txBox="1">
            <a:spLocks/>
          </p:cNvSpPr>
          <p:nvPr/>
        </p:nvSpPr>
        <p:spPr>
          <a:xfrm>
            <a:off x="2659724" y="1289991"/>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spTree>
    <p:extLst>
      <p:ext uri="{BB962C8B-B14F-4D97-AF65-F5344CB8AC3E}">
        <p14:creationId xmlns:p14="http://schemas.microsoft.com/office/powerpoint/2010/main" val="415050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672231" y="726091"/>
            <a:ext cx="968553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MONTO UTILIZADO DE INVERSIÓN A LA FECHA?</a:t>
            </a:r>
          </a:p>
        </p:txBody>
      </p:sp>
      <p:pic>
        <p:nvPicPr>
          <p:cNvPr id="7" name="Picture 4" descr="Edificio - Iconos gratis de edificios">
            <a:extLst>
              <a:ext uri="{FF2B5EF4-FFF2-40B4-BE49-F238E27FC236}">
                <a16:creationId xmlns:a16="http://schemas.microsoft.com/office/drawing/2014/main" id="{9107D880-514E-4661-85DC-9999966D665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83764" y="221345"/>
            <a:ext cx="1288467" cy="128846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E40743F2-234A-4544-BBAC-8877FB423F76}"/>
              </a:ext>
            </a:extLst>
          </p:cNvPr>
          <p:cNvSpPr txBox="1">
            <a:spLocks/>
          </p:cNvSpPr>
          <p:nvPr/>
        </p:nvSpPr>
        <p:spPr>
          <a:xfrm>
            <a:off x="383764" y="1917030"/>
            <a:ext cx="10351970" cy="2050048"/>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24,000.00</a:t>
            </a:r>
          </a:p>
          <a:p>
            <a:pPr algn="just">
              <a:lnSpc>
                <a:spcPct val="150000"/>
              </a:lnSpc>
            </a:pPr>
            <a:endParaRPr lang="es-GT" sz="500" b="0" dirty="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smtClean="0">
                <a:solidFill>
                  <a:schemeClr val="tx1"/>
                </a:solidFill>
                <a:latin typeface="Arial" panose="020B0604020202020204" pitchFamily="34" charset="0"/>
                <a:cs typeface="Arial" panose="020B0604020202020204" pitchFamily="34" charset="0"/>
              </a:rPr>
              <a:t>Tercer </a:t>
            </a:r>
            <a:r>
              <a:rPr lang="es-GT" sz="1600" u="sng" dirty="0">
                <a:solidFill>
                  <a:schemeClr val="tx1"/>
                </a:solidFill>
                <a:latin typeface="Arial" panose="020B0604020202020204" pitchFamily="34" charset="0"/>
                <a:cs typeface="Arial" panose="020B0604020202020204" pitchFamily="34" charset="0"/>
              </a:rPr>
              <a:t>Cuatrimestre 2023</a:t>
            </a:r>
            <a:r>
              <a:rPr lang="es-GT" sz="1600" dirty="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300.00</a:t>
            </a:r>
          </a:p>
          <a:p>
            <a:pPr algn="just">
              <a:lnSpc>
                <a:spcPct val="150000"/>
              </a:lnSpc>
            </a:pPr>
            <a:endParaRPr lang="es-GT" sz="800" b="0" dirty="0">
              <a:solidFill>
                <a:schemeClr val="tx1"/>
              </a:solidFill>
              <a:latin typeface="Arial" panose="020B0604020202020204" pitchFamily="34" charset="0"/>
              <a:cs typeface="Arial" panose="020B0604020202020204" pitchFamily="34" charset="0"/>
            </a:endParaRPr>
          </a:p>
          <a:p>
            <a:pPr algn="just">
              <a:lnSpc>
                <a:spcPct val="12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lnSpc>
                <a:spcPct val="120000"/>
              </a:lnSpc>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23,700.00</a:t>
            </a:r>
          </a:p>
        </p:txBody>
      </p:sp>
      <p:sp>
        <p:nvSpPr>
          <p:cNvPr id="8" name="Título 1">
            <a:extLst>
              <a:ext uri="{FF2B5EF4-FFF2-40B4-BE49-F238E27FC236}">
                <a16:creationId xmlns:a16="http://schemas.microsoft.com/office/drawing/2014/main" id="{E40743F2-234A-4544-BBAC-8877FB423F76}"/>
              </a:ext>
            </a:extLst>
          </p:cNvPr>
          <p:cNvSpPr txBox="1">
            <a:spLocks/>
          </p:cNvSpPr>
          <p:nvPr/>
        </p:nvSpPr>
        <p:spPr>
          <a:xfrm>
            <a:off x="4766821" y="4021578"/>
            <a:ext cx="8666074" cy="2661804"/>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vigente total 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130,191.00</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1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utilizado al </a:t>
            </a:r>
            <a:r>
              <a:rPr lang="es-GT" sz="1600" u="sng" dirty="0">
                <a:solidFill>
                  <a:schemeClr val="tx1"/>
                </a:solidFill>
                <a:latin typeface="Arial" panose="020B0604020202020204" pitchFamily="34" charset="0"/>
                <a:cs typeface="Arial" panose="020B0604020202020204" pitchFamily="34" charset="0"/>
              </a:rPr>
              <a:t>Tercer Cuatrimestre 2023</a:t>
            </a:r>
            <a:r>
              <a:rPr lang="es-GT" sz="1600" dirty="0">
                <a:solidFill>
                  <a:schemeClr val="tx1"/>
                </a:solidFill>
                <a:latin typeface="Arial" panose="020B0604020202020204" pitchFamily="34" charset="0"/>
                <a:cs typeface="Arial" panose="020B0604020202020204" pitchFamily="34" charset="0"/>
              </a:rPr>
              <a:t> </a:t>
            </a:r>
            <a:r>
              <a:rPr lang="es-GT" sz="1600" b="0" dirty="0">
                <a:solidFill>
                  <a:schemeClr val="tx1"/>
                </a:solidFill>
                <a:latin typeface="Arial" panose="020B0604020202020204" pitchFamily="34" charset="0"/>
                <a:cs typeface="Arial" panose="020B0604020202020204" pitchFamily="34" charset="0"/>
              </a:rPr>
              <a:t>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105,885.00   </a:t>
            </a:r>
          </a:p>
          <a:p>
            <a:pPr marL="0" lvl="1" algn="just">
              <a:spcBef>
                <a:spcPct val="0"/>
              </a:spcBef>
            </a:pPr>
            <a:endParaRPr lang="es-GT" sz="900" b="1" dirty="0">
              <a:solidFill>
                <a:srgbClr val="0070C0"/>
              </a:solidFill>
              <a:latin typeface="Arial" panose="020B0604020202020204" pitchFamily="34" charset="0"/>
              <a:cs typeface="Arial" panose="020B0604020202020204" pitchFamily="34" charset="0"/>
            </a:endParaRPr>
          </a:p>
          <a:p>
            <a:pPr algn="just">
              <a:lnSpc>
                <a:spcPct val="150000"/>
              </a:lnSpc>
            </a:pPr>
            <a:endParaRPr lang="es-GT" sz="200" b="0" dirty="0">
              <a:solidFill>
                <a:schemeClr val="tx1"/>
              </a:solidFill>
              <a:latin typeface="Arial" panose="020B0604020202020204" pitchFamily="34" charset="0"/>
              <a:cs typeface="Arial" panose="020B0604020202020204" pitchFamily="34" charset="0"/>
            </a:endParaRPr>
          </a:p>
          <a:p>
            <a:pPr algn="just">
              <a:lnSpc>
                <a:spcPct val="100000"/>
              </a:lnSpc>
            </a:pPr>
            <a:r>
              <a:rPr lang="es-GT" sz="1600" b="0" dirty="0">
                <a:solidFill>
                  <a:schemeClr val="tx1"/>
                </a:solidFill>
                <a:latin typeface="Arial" panose="020B0604020202020204" pitchFamily="34" charset="0"/>
                <a:cs typeface="Arial" panose="020B0604020202020204" pitchFamily="34" charset="0"/>
              </a:rPr>
              <a:t>Presupuesto pendiente de utilizar para la inversión</a:t>
            </a:r>
          </a:p>
          <a:p>
            <a:pPr marL="0" lvl="1" algn="just">
              <a:spcBef>
                <a:spcPct val="0"/>
              </a:spcBef>
            </a:pPr>
            <a:r>
              <a:rPr lang="es-GT" sz="1600" b="1" dirty="0">
                <a:solidFill>
                  <a:schemeClr val="accent5">
                    <a:lumMod val="75000"/>
                  </a:schemeClr>
                </a:solidFill>
                <a:latin typeface="Arial" panose="020B0604020202020204" pitchFamily="34" charset="0"/>
                <a:cs typeface="Arial" panose="020B0604020202020204" pitchFamily="34" charset="0"/>
              </a:rPr>
              <a:t>Q. 24,306.00</a:t>
            </a:r>
          </a:p>
        </p:txBody>
      </p:sp>
      <p:sp>
        <p:nvSpPr>
          <p:cNvPr id="9" name="Título 1">
            <a:extLst>
              <a:ext uri="{FF2B5EF4-FFF2-40B4-BE49-F238E27FC236}">
                <a16:creationId xmlns:a16="http://schemas.microsoft.com/office/drawing/2014/main" id="{67D0DB10-AE31-47D2-A485-453D2186D26D}"/>
              </a:ext>
            </a:extLst>
          </p:cNvPr>
          <p:cNvSpPr txBox="1">
            <a:spLocks/>
          </p:cNvSpPr>
          <p:nvPr/>
        </p:nvSpPr>
        <p:spPr>
          <a:xfrm>
            <a:off x="456470" y="1698161"/>
            <a:ext cx="6257013" cy="32179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sp>
        <p:nvSpPr>
          <p:cNvPr id="10" name="Título 1">
            <a:extLst>
              <a:ext uri="{FF2B5EF4-FFF2-40B4-BE49-F238E27FC236}">
                <a16:creationId xmlns:a16="http://schemas.microsoft.com/office/drawing/2014/main" id="{67D0DB10-AE31-47D2-A485-453D2186D26D}"/>
              </a:ext>
            </a:extLst>
          </p:cNvPr>
          <p:cNvSpPr txBox="1">
            <a:spLocks/>
          </p:cNvSpPr>
          <p:nvPr/>
        </p:nvSpPr>
        <p:spPr>
          <a:xfrm>
            <a:off x="4845589" y="4180699"/>
            <a:ext cx="6257013" cy="321798"/>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spTree>
    <p:extLst>
      <p:ext uri="{BB962C8B-B14F-4D97-AF65-F5344CB8AC3E}">
        <p14:creationId xmlns:p14="http://schemas.microsoft.com/office/powerpoint/2010/main" val="362546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948873" y="726091"/>
            <a:ext cx="9408895"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¿QUÉ FINALIDADES ATIENDE </a:t>
            </a:r>
            <a:r>
              <a:rPr lang="es-MX" sz="2800" b="1" dirty="0">
                <a:latin typeface="Arial" panose="020B0604020202020204" pitchFamily="34" charset="0"/>
                <a:cs typeface="Arial" panose="020B0604020202020204" pitchFamily="34" charset="0"/>
              </a:rPr>
              <a:t>SECRETARÍA GENERAL DE LA PRESIDENCIA DE LA </a:t>
            </a:r>
            <a:r>
              <a:rPr lang="es-MX" sz="2800" b="1" dirty="0" smtClean="0">
                <a:latin typeface="Arial" panose="020B0604020202020204" pitchFamily="34" charset="0"/>
                <a:cs typeface="Arial" panose="020B0604020202020204" pitchFamily="34" charset="0"/>
              </a:rPr>
              <a:t>REPÚBLICA?</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8" name="Picture 2" descr="Target arm | Icono Gratis">
            <a:extLst>
              <a:ext uri="{FF2B5EF4-FFF2-40B4-BE49-F238E27FC236}">
                <a16:creationId xmlns:a16="http://schemas.microsoft.com/office/drawing/2014/main" id="{9D9C6369-DFBF-4BDA-9D46-5BC151878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4" y="313209"/>
            <a:ext cx="1477870" cy="147787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a:extLst>
              <a:ext uri="{FF2B5EF4-FFF2-40B4-BE49-F238E27FC236}">
                <a16:creationId xmlns:a16="http://schemas.microsoft.com/office/drawing/2014/main" id="{AE969403-F89B-4306-AA5A-257D80D16C24}"/>
              </a:ext>
            </a:extLst>
          </p:cNvPr>
          <p:cNvSpPr txBox="1">
            <a:spLocks/>
          </p:cNvSpPr>
          <p:nvPr/>
        </p:nvSpPr>
        <p:spPr>
          <a:xfrm>
            <a:off x="714511" y="1816459"/>
            <a:ext cx="10643257" cy="5238750"/>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50000"/>
              </a:lnSpc>
            </a:pPr>
            <a:r>
              <a:rPr lang="es-MX" sz="2000" b="0" dirty="0">
                <a:solidFill>
                  <a:schemeClr val="tx1"/>
                </a:solidFill>
                <a:latin typeface="Arial" panose="020B0604020202020204" pitchFamily="34" charset="0"/>
                <a:cs typeface="Arial" panose="020B0604020202020204" pitchFamily="34" charset="0"/>
              </a:rPr>
              <a:t>La Secretaría General de la Presidencia de la República tiene como función principal tramitar los asuntos de Gobierno del Despacho del Presidente de la República, y ser el órgano responsable del apoyo jurídico y administrativo de carácter constante e inmediato del Presidente de la República. Su presupuesto se encuentra en la finalidad de Servicios Públicos Generales de acuerdo al Manual de Clasificaciones Presupuestarias para el Sector Público de Guatemala.</a:t>
            </a:r>
          </a:p>
          <a:p>
            <a:pPr algn="just">
              <a:lnSpc>
                <a:spcPct val="150000"/>
              </a:lnSpc>
            </a:pPr>
            <a:endParaRPr lang="es-MX" sz="2000" b="0" dirty="0">
              <a:solidFill>
                <a:schemeClr val="tx1"/>
              </a:solidFill>
              <a:latin typeface="Arial" panose="020B0604020202020204" pitchFamily="34" charset="0"/>
              <a:cs typeface="Arial" panose="020B0604020202020204" pitchFamily="34" charset="0"/>
            </a:endParaRPr>
          </a:p>
          <a:p>
            <a:endParaRPr lang="es-GT" sz="2000" b="0" dirty="0">
              <a:solidFill>
                <a:schemeClr val="accent1">
                  <a:lumMod val="50000"/>
                </a:schemeClr>
              </a:solidFill>
              <a:latin typeface="Arial" panose="020B0604020202020204" pitchFamily="34" charset="0"/>
              <a:cs typeface="Arial" panose="020B0604020202020204" pitchFamily="34" charset="0"/>
            </a:endParaRPr>
          </a:p>
          <a:p>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21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03749" y="279815"/>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5" name="Gráfico 4">
            <a:extLst>
              <a:ext uri="{FF2B5EF4-FFF2-40B4-BE49-F238E27FC236}">
                <a16:creationId xmlns:a16="http://schemas.microsoft.com/office/drawing/2014/main" id="{767B6C65-0CD0-40A3-9416-69F7F35C8F6A}"/>
              </a:ext>
            </a:extLst>
          </p:cNvPr>
          <p:cNvGraphicFramePr/>
          <p:nvPr>
            <p:extLst>
              <p:ext uri="{D42A27DB-BD31-4B8C-83A1-F6EECF244321}">
                <p14:modId xmlns:p14="http://schemas.microsoft.com/office/powerpoint/2010/main" val="1645920122"/>
              </p:ext>
            </p:extLst>
          </p:nvPr>
        </p:nvGraphicFramePr>
        <p:xfrm>
          <a:off x="2130552" y="1618644"/>
          <a:ext cx="7882127" cy="4644996"/>
        </p:xfrm>
        <a:graphic>
          <a:graphicData uri="http://schemas.openxmlformats.org/drawingml/2006/chart">
            <c:chart xmlns:c="http://schemas.openxmlformats.org/drawingml/2006/chart" xmlns:r="http://schemas.openxmlformats.org/officeDocument/2006/relationships" r:id="rId4"/>
          </a:graphicData>
        </a:graphic>
      </p:graphicFrame>
      <p:sp>
        <p:nvSpPr>
          <p:cNvPr id="6" name="Título 1">
            <a:extLst>
              <a:ext uri="{FF2B5EF4-FFF2-40B4-BE49-F238E27FC236}">
                <a16:creationId xmlns:a16="http://schemas.microsoft.com/office/drawing/2014/main" id="{67D0DB10-AE31-47D2-A485-453D2186D26D}"/>
              </a:ext>
            </a:extLst>
          </p:cNvPr>
          <p:cNvSpPr txBox="1">
            <a:spLocks/>
          </p:cNvSpPr>
          <p:nvPr/>
        </p:nvSpPr>
        <p:spPr>
          <a:xfrm>
            <a:off x="2659724" y="1289991"/>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spTree>
    <p:extLst>
      <p:ext uri="{BB962C8B-B14F-4D97-AF65-F5344CB8AC3E}">
        <p14:creationId xmlns:p14="http://schemas.microsoft.com/office/powerpoint/2010/main" val="36455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DFDB85-8F6D-CC44-7271-0E53284AD93C}"/>
              </a:ext>
            </a:extLst>
          </p:cNvPr>
          <p:cNvSpPr txBox="1"/>
          <p:nvPr/>
        </p:nvSpPr>
        <p:spPr>
          <a:xfrm>
            <a:off x="1189609" y="523705"/>
            <a:ext cx="9641148" cy="954107"/>
          </a:xfrm>
          <a:prstGeom prst="rect">
            <a:avLst/>
          </a:prstGeom>
          <a:noFill/>
        </p:spPr>
        <p:txBody>
          <a:bodyPr wrap="square" rtlCol="0">
            <a:spAutoFit/>
          </a:bodyPr>
          <a:lstStyle/>
          <a:p>
            <a:pPr algn="ctr"/>
            <a:r>
              <a:rPr lang="es-GT" sz="2800" b="1" dirty="0">
                <a:latin typeface="Arial" panose="020B0604020202020204" pitchFamily="34" charset="0"/>
                <a:cs typeface="Arial" panose="020B0604020202020204" pitchFamily="34" charset="0"/>
              </a:rPr>
              <a:t>PRINCIPALES FUNCIONES DE </a:t>
            </a:r>
            <a:r>
              <a:rPr lang="es-MX" sz="2800" b="1" dirty="0">
                <a:latin typeface="Arial" panose="020B0604020202020204" pitchFamily="34" charset="0"/>
                <a:cs typeface="Arial" panose="020B0604020202020204" pitchFamily="34" charset="0"/>
              </a:rPr>
              <a:t>SECRETARÍA GENERAL DE LA PRESIDENCIA DE LA REPÚBLICA</a:t>
            </a:r>
          </a:p>
        </p:txBody>
      </p:sp>
      <p:sp>
        <p:nvSpPr>
          <p:cNvPr id="5" name="Marcador de contenido 6">
            <a:extLst>
              <a:ext uri="{FF2B5EF4-FFF2-40B4-BE49-F238E27FC236}">
                <a16:creationId xmlns:a16="http://schemas.microsoft.com/office/drawing/2014/main" id="{18262C89-C627-47B8-A075-7CF424768A2F}"/>
              </a:ext>
            </a:extLst>
          </p:cNvPr>
          <p:cNvSpPr txBox="1">
            <a:spLocks/>
          </p:cNvSpPr>
          <p:nvPr/>
        </p:nvSpPr>
        <p:spPr>
          <a:xfrm>
            <a:off x="790741" y="1783367"/>
            <a:ext cx="10646230" cy="4614170"/>
          </a:xfrm>
          <a:prstGeom prst="rect">
            <a:avLst/>
          </a:prstGeom>
          <a:noFill/>
          <a:ln>
            <a:noFill/>
          </a:ln>
        </p:spPr>
        <p:txBody>
          <a:bodyPr spcFirstLastPara="1" wrap="square" lIns="91425" tIns="45700" rIns="91425" bIns="45700" anchor="t" anchorCtr="0">
            <a:normAutofit fontScale="4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lvl="1" indent="0" algn="just">
              <a:lnSpc>
                <a:spcPct val="150000"/>
              </a:lnSpc>
              <a:buNone/>
              <a:tabLst>
                <a:tab pos="92075" algn="l"/>
              </a:tabLst>
            </a:pPr>
            <a:r>
              <a:rPr lang="es-GT" sz="2800" dirty="0">
                <a:solidFill>
                  <a:schemeClr val="tx1"/>
                </a:solidFill>
                <a:latin typeface="Arial" panose="020B0604020202020204" pitchFamily="34" charset="0"/>
                <a:cs typeface="Arial" panose="020B0604020202020204" pitchFamily="34" charset="0"/>
              </a:rPr>
              <a:t>De conformidad con las normas que regulan su funcionamiento, las principales funciones son:</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Dar fe administrativa de los Acuerdos Gubernativos y demás disposiciones del Presidente de la República, suscribiéndolos.</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Distribuir las consultas técnicas y legales a los órganos de asesoría de la Presidencia.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Revisar los expedientes que se sometan a conocimiento y aprobación del Presidente de la República.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Velar porque el despacho del Presidente se tramite con la prontitud necesaria.</a:t>
            </a: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Tramitar los asuntos de Gobierno del Despacho del Presidente de la República;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Garantizar la seguridad y certeza jurídica del accionar de la Presidencia de la República;</a:t>
            </a:r>
            <a:endParaRPr lang="es-GT" sz="2800" dirty="0">
              <a:solidFill>
                <a:schemeClr val="tx1"/>
              </a:solidFill>
              <a:latin typeface="Arial" panose="020B0604020202020204" pitchFamily="34" charset="0"/>
              <a:cs typeface="Arial" panose="020B0604020202020204" pitchFamily="34" charset="0"/>
            </a:endParaRP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Actuar como enlace entre la Presidencia de la República y demás entidades del Organismo Ejecutivo;</a:t>
            </a: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Emitir circulares a los Ministerios de Estado, Secretarías de la Presidencia de la República y demás entidades de la Administración Pública, para dar fluidez a los asuntos o procedimientos administrativos que le son propios;</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Ejercer, por delegación del Presidente de la República, el control de las entidades administrativas dependientes de la Presidencia de la República;</a:t>
            </a:r>
            <a:endParaRPr lang="es-GT" sz="2800" dirty="0">
              <a:solidFill>
                <a:schemeClr val="tx1"/>
              </a:solidFill>
              <a:latin typeface="Arial" panose="020B0604020202020204" pitchFamily="34" charset="0"/>
              <a:cs typeface="Arial" panose="020B0604020202020204" pitchFamily="34" charset="0"/>
            </a:endParaRPr>
          </a:p>
          <a:p>
            <a:pPr lvl="1" algn="just">
              <a:lnSpc>
                <a:spcPct val="150000"/>
              </a:lnSpc>
              <a:buClrTx/>
              <a:buFont typeface="Wingdings" panose="05000000000000000000" pitchFamily="2" charset="2"/>
              <a:buChar char="§"/>
            </a:pPr>
            <a:r>
              <a:rPr lang="es-GT" sz="2800" dirty="0">
                <a:solidFill>
                  <a:schemeClr val="tx1"/>
                </a:solidFill>
                <a:latin typeface="Arial" panose="020B0604020202020204" pitchFamily="34" charset="0"/>
                <a:cs typeface="Arial" panose="020B0604020202020204" pitchFamily="34" charset="0"/>
              </a:rPr>
              <a:t>Promover, por instrucciones del Presidente de la República, el régimen jurídico-administrativo del Estado que propicie la eficiencia y eficacia;</a:t>
            </a:r>
          </a:p>
          <a:p>
            <a:pPr lvl="1" algn="just">
              <a:lnSpc>
                <a:spcPct val="150000"/>
              </a:lnSpc>
              <a:buClrTx/>
              <a:buFont typeface="Wingdings" panose="05000000000000000000" pitchFamily="2" charset="2"/>
              <a:buChar char="§"/>
            </a:pPr>
            <a:r>
              <a:rPr lang="es-MX" sz="2800" dirty="0">
                <a:solidFill>
                  <a:schemeClr val="tx1"/>
                </a:solidFill>
                <a:latin typeface="Arial" panose="020B0604020202020204" pitchFamily="34" charset="0"/>
                <a:cs typeface="Arial" panose="020B0604020202020204" pitchFamily="34" charset="0"/>
              </a:rPr>
              <a:t>Coordinar, por instrucciones del Presidente de la República, porque la administración pública se desarrolle en armonía con los principios que la orientan.</a:t>
            </a:r>
            <a:endParaRPr lang="es-GT" sz="2800" dirty="0">
              <a:solidFill>
                <a:schemeClr val="tx1"/>
              </a:solidFill>
              <a:latin typeface="Arial" panose="020B0604020202020204" pitchFamily="34" charset="0"/>
              <a:cs typeface="Arial" panose="020B0604020202020204" pitchFamily="34" charset="0"/>
            </a:endParaRPr>
          </a:p>
          <a:p>
            <a:pPr lvl="1"/>
            <a:endParaRPr lang="es-GT"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2892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892552"/>
          </a:xfrm>
          <a:prstGeom prst="rect">
            <a:avLst/>
          </a:prstGeom>
          <a:noFill/>
        </p:spPr>
        <p:txBody>
          <a:bodyPr wrap="square" rtlCol="0">
            <a:spAutoFit/>
          </a:bodyPr>
          <a:lstStyle/>
          <a:p>
            <a:pPr lvl="0"/>
            <a:r>
              <a:rPr lang="es-GT" sz="2600" b="1" dirty="0">
                <a:latin typeface="Arial" panose="020B0604020202020204" pitchFamily="34" charset="0"/>
                <a:cs typeface="Arial" panose="020B0604020202020204" pitchFamily="34" charset="0"/>
              </a:rPr>
              <a:t>EJECUCIÓN PRESUPUESTARIA POR FINALIDAD AL TERCER CUATRIMESTRE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graphicFrame>
        <p:nvGraphicFramePr>
          <p:cNvPr id="4" name="Gráfico 3"/>
          <p:cNvGraphicFramePr/>
          <p:nvPr>
            <p:extLst>
              <p:ext uri="{D42A27DB-BD31-4B8C-83A1-F6EECF244321}">
                <p14:modId xmlns:p14="http://schemas.microsoft.com/office/powerpoint/2010/main" val="919434635"/>
              </p:ext>
            </p:extLst>
          </p:nvPr>
        </p:nvGraphicFramePr>
        <p:xfrm>
          <a:off x="748093" y="2763965"/>
          <a:ext cx="4601147" cy="29053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p:cNvGraphicFramePr/>
          <p:nvPr>
            <p:extLst>
              <p:ext uri="{D42A27DB-BD31-4B8C-83A1-F6EECF244321}">
                <p14:modId xmlns:p14="http://schemas.microsoft.com/office/powerpoint/2010/main" val="10839009"/>
              </p:ext>
            </p:extLst>
          </p:nvPr>
        </p:nvGraphicFramePr>
        <p:xfrm>
          <a:off x="6524370" y="2763965"/>
          <a:ext cx="4439286" cy="2905315"/>
        </p:xfrm>
        <a:graphic>
          <a:graphicData uri="http://schemas.openxmlformats.org/drawingml/2006/chart">
            <c:chart xmlns:c="http://schemas.openxmlformats.org/drawingml/2006/chart" xmlns:r="http://schemas.openxmlformats.org/officeDocument/2006/relationships" r:id="rId5"/>
          </a:graphicData>
        </a:graphic>
      </p:graphicFrame>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3558" y="1402156"/>
            <a:ext cx="1363338" cy="1248530"/>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0290" y="1571071"/>
            <a:ext cx="2166535" cy="1056497"/>
          </a:xfrm>
          <a:prstGeom prst="rect">
            <a:avLst/>
          </a:prstGeom>
        </p:spPr>
      </p:pic>
    </p:spTree>
    <p:extLst>
      <p:ext uri="{BB962C8B-B14F-4D97-AF65-F5344CB8AC3E}">
        <p14:creationId xmlns:p14="http://schemas.microsoft.com/office/powerpoint/2010/main" val="242740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375564" y="2274838"/>
            <a:ext cx="5965443" cy="2862322"/>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PARTE ESPECÍFICA</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 </a:t>
            </a:r>
          </a:p>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PRINCIPALES AVANCES Y RESULTADOS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46443" y="1061460"/>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2</a:t>
            </a:r>
          </a:p>
        </p:txBody>
      </p:sp>
    </p:spTree>
    <p:extLst>
      <p:ext uri="{BB962C8B-B14F-4D97-AF65-F5344CB8AC3E}">
        <p14:creationId xmlns:p14="http://schemas.microsoft.com/office/powerpoint/2010/main" val="102569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Rectángulo 6"/>
          <p:cNvSpPr/>
          <p:nvPr/>
        </p:nvSpPr>
        <p:spPr>
          <a:xfrm>
            <a:off x="697584" y="1397994"/>
            <a:ext cx="10558020" cy="4639732"/>
          </a:xfrm>
          <a:prstGeom prst="rect">
            <a:avLst/>
          </a:prstGeom>
        </p:spPr>
        <p:txBody>
          <a:bodyPr wrap="square">
            <a:spAutoFit/>
          </a:bodyPr>
          <a:lstStyle/>
          <a:p>
            <a:pPr marL="285750" indent="-285750" algn="just">
              <a:lnSpc>
                <a:spcPct val="150000"/>
              </a:lnSpc>
              <a:buClr>
                <a:schemeClr val="accent5">
                  <a:lumMod val="75000"/>
                </a:schemeClr>
              </a:buClr>
              <a:buFont typeface="Wingdings" panose="05000000000000000000" pitchFamily="2" charset="2"/>
              <a:buChar char="v"/>
            </a:pPr>
            <a:r>
              <a:rPr lang="es-MX" dirty="0" smtClean="0">
                <a:solidFill>
                  <a:schemeClr val="accent5">
                    <a:lumMod val="75000"/>
                  </a:schemeClr>
                </a:solidFill>
                <a:latin typeface="Arial" panose="020B0604020202020204" pitchFamily="34" charset="0"/>
                <a:cs typeface="Arial" panose="020B0604020202020204" pitchFamily="34" charset="0"/>
              </a:rPr>
              <a:t>Se </a:t>
            </a:r>
            <a:r>
              <a:rPr lang="es-MX" dirty="0">
                <a:solidFill>
                  <a:schemeClr val="accent5">
                    <a:lumMod val="75000"/>
                  </a:schemeClr>
                </a:solidFill>
                <a:latin typeface="Arial" panose="020B0604020202020204" pitchFamily="34" charset="0"/>
                <a:cs typeface="Arial" panose="020B0604020202020204" pitchFamily="34" charset="0"/>
              </a:rPr>
              <a:t>atendió un total de 65 solicitudes de información pública, correspondientes a la Secretaría General de la Presidencia de la </a:t>
            </a:r>
            <a:r>
              <a:rPr lang="es-MX" dirty="0" smtClean="0">
                <a:solidFill>
                  <a:schemeClr val="accent5">
                    <a:lumMod val="75000"/>
                  </a:schemeClr>
                </a:solidFill>
                <a:latin typeface="Arial" panose="020B0604020202020204" pitchFamily="34" charset="0"/>
                <a:cs typeface="Arial" panose="020B0604020202020204" pitchFamily="34" charset="0"/>
              </a:rPr>
              <a:t>República </a:t>
            </a:r>
            <a:r>
              <a:rPr lang="es-MX" dirty="0">
                <a:solidFill>
                  <a:schemeClr val="accent5">
                    <a:lumMod val="75000"/>
                  </a:schemeClr>
                </a:solidFill>
                <a:latin typeface="Arial" panose="020B0604020202020204" pitchFamily="34" charset="0"/>
                <a:cs typeface="Arial" panose="020B0604020202020204" pitchFamily="34" charset="0"/>
              </a:rPr>
              <a:t>y una solicitud correspondiente al Señor Presidente de la República.</a:t>
            </a:r>
          </a:p>
          <a:p>
            <a:pPr marL="285750" indent="-285750" algn="just">
              <a:lnSpc>
                <a:spcPct val="150000"/>
              </a:lnSpc>
              <a:buClr>
                <a:schemeClr val="accent5">
                  <a:lumMod val="75000"/>
                </a:schemeClr>
              </a:buClr>
              <a:buFont typeface="Wingdings" panose="05000000000000000000" pitchFamily="2" charset="2"/>
              <a:buChar char="v"/>
            </a:pPr>
            <a:r>
              <a:rPr lang="es-MX" dirty="0" smtClean="0">
                <a:solidFill>
                  <a:schemeClr val="accent5">
                    <a:lumMod val="75000"/>
                  </a:schemeClr>
                </a:solidFill>
                <a:latin typeface="Arial" panose="020B0604020202020204" pitchFamily="34" charset="0"/>
                <a:cs typeface="Arial" panose="020B0604020202020204" pitchFamily="34" charset="0"/>
              </a:rPr>
              <a:t>Se </a:t>
            </a:r>
            <a:r>
              <a:rPr lang="es-MX" dirty="0">
                <a:solidFill>
                  <a:schemeClr val="accent5">
                    <a:lumMod val="75000"/>
                  </a:schemeClr>
                </a:solidFill>
                <a:latin typeface="Arial" panose="020B0604020202020204" pitchFamily="34" charset="0"/>
                <a:cs typeface="Arial" panose="020B0604020202020204" pitchFamily="34" charset="0"/>
              </a:rPr>
              <a:t>brindó </a:t>
            </a:r>
            <a:r>
              <a:rPr lang="es-MX" dirty="0" smtClean="0">
                <a:solidFill>
                  <a:schemeClr val="accent5">
                    <a:lumMod val="75000"/>
                  </a:schemeClr>
                </a:solidFill>
                <a:latin typeface="Arial" panose="020B0604020202020204" pitchFamily="34" charset="0"/>
                <a:cs typeface="Arial" panose="020B0604020202020204" pitchFamily="34" charset="0"/>
              </a:rPr>
              <a:t>apoyo </a:t>
            </a:r>
            <a:r>
              <a:rPr lang="es-MX" dirty="0">
                <a:solidFill>
                  <a:schemeClr val="accent5">
                    <a:lumMod val="75000"/>
                  </a:schemeClr>
                </a:solidFill>
                <a:latin typeface="Arial" panose="020B0604020202020204" pitchFamily="34" charset="0"/>
                <a:cs typeface="Arial" panose="020B0604020202020204" pitchFamily="34" charset="0"/>
              </a:rPr>
              <a:t>con:</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Emisión de </a:t>
            </a:r>
            <a:r>
              <a:rPr lang="es-MX" sz="1300" dirty="0" smtClean="0">
                <a:solidFill>
                  <a:schemeClr val="accent5">
                    <a:lumMod val="75000"/>
                  </a:schemeClr>
                </a:solidFill>
                <a:latin typeface="Arial" panose="020B0604020202020204" pitchFamily="34" charset="0"/>
                <a:cs typeface="Arial" panose="020B0604020202020204" pitchFamily="34" charset="0"/>
              </a:rPr>
              <a:t>dictámenes </a:t>
            </a:r>
            <a:r>
              <a:rPr lang="es-MX" sz="1300" dirty="0">
                <a:solidFill>
                  <a:schemeClr val="accent5">
                    <a:lumMod val="75000"/>
                  </a:schemeClr>
                </a:solidFill>
                <a:latin typeface="Arial" panose="020B0604020202020204" pitchFamily="34" charset="0"/>
                <a:cs typeface="Arial" panose="020B0604020202020204" pitchFamily="34" charset="0"/>
              </a:rPr>
              <a:t>que permitieron facilitar al Presidente de la República la toma de decisiones, derivadas de los expedientes de índole administrativa sometidos a su consideración. </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Elaboración de Providencias que permitieron corregir aspectos sustanciales en los expedientes administrativos, para dotar de certeza jurídica las disposiciones emanadas del Presidente de la República, y que su actuar se realice con estricto apego a la legislación guatemalteca.</a:t>
            </a:r>
          </a:p>
          <a:p>
            <a:pPr marL="631825" lvl="2" indent="-285750" algn="just">
              <a:lnSpc>
                <a:spcPct val="150000"/>
              </a:lnSpc>
              <a:buClr>
                <a:schemeClr val="accent5">
                  <a:lumMod val="75000"/>
                </a:schemeClr>
              </a:buClr>
              <a:buFont typeface="Wingdings" panose="05000000000000000000" pitchFamily="2" charset="2"/>
              <a:buChar char="ü"/>
            </a:pPr>
            <a:r>
              <a:rPr lang="es-MX" sz="1300" dirty="0" smtClean="0">
                <a:solidFill>
                  <a:schemeClr val="accent5">
                    <a:lumMod val="75000"/>
                  </a:schemeClr>
                </a:solidFill>
                <a:latin typeface="Arial" panose="020B0604020202020204" pitchFamily="34" charset="0"/>
                <a:cs typeface="Arial" panose="020B0604020202020204" pitchFamily="34" charset="0"/>
              </a:rPr>
              <a:t>Audiencias </a:t>
            </a:r>
            <a:r>
              <a:rPr lang="es-MX" sz="1300" dirty="0">
                <a:solidFill>
                  <a:schemeClr val="accent5">
                    <a:lumMod val="75000"/>
                  </a:schemeClr>
                </a:solidFill>
                <a:latin typeface="Arial" panose="020B0604020202020204" pitchFamily="34" charset="0"/>
                <a:cs typeface="Arial" panose="020B0604020202020204" pitchFamily="34" charset="0"/>
              </a:rPr>
              <a:t>conferidas al Presidente de la República en las diferentes acciones constitucionales, a través de los memoriales respectivos diligenciados oportuna y eficientemente, en atención al derecho de defensa y el debido proceso.</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Asesoría y acompañamiento en actuaciones de índole judicial al personal de la Secretaría General. </a:t>
            </a:r>
          </a:p>
          <a:p>
            <a:pPr marL="631825" lvl="2" indent="-285750" algn="just">
              <a:lnSpc>
                <a:spcPct val="150000"/>
              </a:lnSpc>
              <a:buClr>
                <a:schemeClr val="accent5">
                  <a:lumMod val="75000"/>
                </a:schemeClr>
              </a:buClr>
              <a:buFont typeface="Wingdings" panose="05000000000000000000" pitchFamily="2" charset="2"/>
              <a:buChar char="ü"/>
            </a:pPr>
            <a:r>
              <a:rPr lang="es-MX" sz="1300" dirty="0">
                <a:solidFill>
                  <a:schemeClr val="accent5">
                    <a:lumMod val="75000"/>
                  </a:schemeClr>
                </a:solidFill>
                <a:latin typeface="Arial" panose="020B0604020202020204" pitchFamily="34" charset="0"/>
                <a:cs typeface="Arial" panose="020B0604020202020204" pitchFamily="34" charset="0"/>
              </a:rPr>
              <a:t>Emisión de dictámenes, opiniones y </a:t>
            </a:r>
            <a:r>
              <a:rPr lang="es-MX" sz="1300" dirty="0" smtClean="0">
                <a:solidFill>
                  <a:schemeClr val="accent5">
                    <a:lumMod val="75000"/>
                  </a:schemeClr>
                </a:solidFill>
                <a:latin typeface="Arial" panose="020B0604020202020204" pitchFamily="34" charset="0"/>
                <a:cs typeface="Arial" panose="020B0604020202020204" pitchFamily="34" charset="0"/>
              </a:rPr>
              <a:t>providencias </a:t>
            </a:r>
            <a:r>
              <a:rPr lang="es-MX" sz="1300" dirty="0">
                <a:solidFill>
                  <a:schemeClr val="accent5">
                    <a:lumMod val="75000"/>
                  </a:schemeClr>
                </a:solidFill>
                <a:latin typeface="Arial" panose="020B0604020202020204" pitchFamily="34" charset="0"/>
                <a:cs typeface="Arial" panose="020B0604020202020204" pitchFamily="34" charset="0"/>
              </a:rPr>
              <a:t>en proyectos de iniciativas de ley y solicitudes dirigidas al Presidente de la </a:t>
            </a:r>
            <a:r>
              <a:rPr lang="es-MX" sz="1300" dirty="0" smtClean="0">
                <a:solidFill>
                  <a:schemeClr val="accent5">
                    <a:lumMod val="75000"/>
                  </a:schemeClr>
                </a:solidFill>
                <a:latin typeface="Arial" panose="020B0604020202020204" pitchFamily="34" charset="0"/>
                <a:cs typeface="Arial" panose="020B0604020202020204" pitchFamily="34" charset="0"/>
              </a:rPr>
              <a:t>República, </a:t>
            </a:r>
            <a:r>
              <a:rPr lang="es-MX" sz="1300" dirty="0">
                <a:solidFill>
                  <a:schemeClr val="accent5">
                    <a:lumMod val="75000"/>
                  </a:schemeClr>
                </a:solidFill>
                <a:latin typeface="Arial" panose="020B0604020202020204" pitchFamily="34" charset="0"/>
                <a:cs typeface="Arial" panose="020B0604020202020204" pitchFamily="34" charset="0"/>
              </a:rPr>
              <a:t>mismas que fueron atendidas y remitidas a las instancias correspondientes, en observancia de las facultades conferidas en la Constitución Política de la República y demás leyes vigentes.</a:t>
            </a:r>
          </a:p>
          <a:p>
            <a:pPr algn="just">
              <a:lnSpc>
                <a:spcPct val="150000"/>
              </a:lnSpc>
            </a:pPr>
            <a:endParaRPr lang="es-MX" sz="1200" dirty="0"/>
          </a:p>
        </p:txBody>
      </p:sp>
    </p:spTree>
    <p:extLst>
      <p:ext uri="{BB962C8B-B14F-4D97-AF65-F5344CB8AC3E}">
        <p14:creationId xmlns:p14="http://schemas.microsoft.com/office/powerpoint/2010/main" val="1676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22037" y="726091"/>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 name="CuadroTexto 2">
            <a:extLst>
              <a:ext uri="{FF2B5EF4-FFF2-40B4-BE49-F238E27FC236}">
                <a16:creationId xmlns:a16="http://schemas.microsoft.com/office/drawing/2014/main" id="{76DFDB85-8F6D-CC44-7271-0E53284AD93C}"/>
              </a:ext>
            </a:extLst>
          </p:cNvPr>
          <p:cNvSpPr txBox="1"/>
          <p:nvPr/>
        </p:nvSpPr>
        <p:spPr>
          <a:xfrm>
            <a:off x="745953" y="1392744"/>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Gubernativos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974208" y="1954461"/>
            <a:ext cx="10383561" cy="3508653"/>
          </a:xfrm>
          <a:prstGeom prst="rect">
            <a:avLst/>
          </a:prstGeom>
          <a:ln>
            <a:noFill/>
          </a:ln>
        </p:spPr>
        <p:txBody>
          <a:bodyPr wrap="square">
            <a:spAutoFit/>
          </a:bodyPr>
          <a:lstStyle/>
          <a:p>
            <a:pPr algn="just">
              <a:lnSpc>
                <a:spcPct val="150000"/>
              </a:lnSpc>
            </a:pPr>
            <a:r>
              <a:rPr lang="es-MX" sz="2400" dirty="0">
                <a:solidFill>
                  <a:schemeClr val="accent5">
                    <a:lumMod val="75000"/>
                  </a:schemeClr>
                </a:solidFill>
                <a:latin typeface="Arial" panose="020B0604020202020204" pitchFamily="34" charset="0"/>
                <a:cs typeface="Arial" panose="020B0604020202020204" pitchFamily="34" charset="0"/>
              </a:rPr>
              <a:t>Se brindó apoyo jurídico en la emisión de </a:t>
            </a:r>
            <a:r>
              <a:rPr lang="es-MX" sz="2400" dirty="0" smtClean="0">
                <a:solidFill>
                  <a:schemeClr val="accent5">
                    <a:lumMod val="75000"/>
                  </a:schemeClr>
                </a:solidFill>
                <a:latin typeface="Arial" panose="020B0604020202020204" pitchFamily="34" charset="0"/>
                <a:cs typeface="Arial" panose="020B0604020202020204" pitchFamily="34" charset="0"/>
              </a:rPr>
              <a:t>919 </a:t>
            </a:r>
            <a:r>
              <a:rPr lang="es-MX" sz="2400" dirty="0">
                <a:solidFill>
                  <a:schemeClr val="accent5">
                    <a:lumMod val="75000"/>
                  </a:schemeClr>
                </a:solidFill>
                <a:latin typeface="Arial" panose="020B0604020202020204" pitchFamily="34" charset="0"/>
                <a:cs typeface="Arial" panose="020B0604020202020204" pitchFamily="34" charset="0"/>
              </a:rPr>
              <a:t>Acuerdos Gubernativos, entre los que se pueden mencionar:</a:t>
            </a:r>
          </a:p>
          <a:p>
            <a:pPr marL="285750" indent="-285750" algn="just">
              <a:lnSpc>
                <a:spcPct val="150000"/>
              </a:lnSpc>
              <a:buClr>
                <a:schemeClr val="accent5">
                  <a:lumMod val="75000"/>
                </a:schemeClr>
              </a:buClr>
              <a:buFont typeface="Wingdings" panose="05000000000000000000" pitchFamily="2" charset="2"/>
              <a:buChar char="v"/>
            </a:pPr>
            <a:r>
              <a:rPr lang="es-MX" sz="2000" dirty="0" smtClean="0">
                <a:solidFill>
                  <a:schemeClr val="accent5">
                    <a:lumMod val="75000"/>
                  </a:schemeClr>
                </a:solidFill>
                <a:latin typeface="Arial" panose="020B0604020202020204" pitchFamily="34" charset="0"/>
                <a:cs typeface="Arial" panose="020B0604020202020204" pitchFamily="34" charset="0"/>
              </a:rPr>
              <a:t>Adscripción </a:t>
            </a:r>
            <a:r>
              <a:rPr lang="es-MX" sz="2000" dirty="0">
                <a:solidFill>
                  <a:schemeClr val="accent5">
                    <a:lumMod val="75000"/>
                  </a:schemeClr>
                </a:solidFill>
                <a:latin typeface="Arial" panose="020B0604020202020204" pitchFamily="34" charset="0"/>
                <a:cs typeface="Arial" panose="020B0604020202020204" pitchFamily="34" charset="0"/>
              </a:rPr>
              <a:t>de Bienes Inmuebles.</a:t>
            </a:r>
          </a:p>
          <a:p>
            <a:pPr marL="285750" indent="-285750" algn="just">
              <a:lnSpc>
                <a:spcPct val="150000"/>
              </a:lnSpc>
              <a:buClr>
                <a:schemeClr val="accent5">
                  <a:lumMod val="75000"/>
                </a:schemeClr>
              </a:buClr>
              <a:buFont typeface="Wingdings" panose="05000000000000000000" pitchFamily="2" charset="2"/>
              <a:buChar char="v"/>
            </a:pPr>
            <a:r>
              <a:rPr lang="es-MX" sz="2000" dirty="0" smtClean="0">
                <a:solidFill>
                  <a:schemeClr val="accent5">
                    <a:lumMod val="75000"/>
                  </a:schemeClr>
                </a:solidFill>
                <a:latin typeface="Arial" panose="020B0604020202020204" pitchFamily="34" charset="0"/>
                <a:cs typeface="Arial" panose="020B0604020202020204" pitchFamily="34" charset="0"/>
              </a:rPr>
              <a:t>Política </a:t>
            </a:r>
            <a:r>
              <a:rPr lang="es-MX" sz="2000" dirty="0">
                <a:solidFill>
                  <a:schemeClr val="accent5">
                    <a:lumMod val="75000"/>
                  </a:schemeClr>
                </a:solidFill>
                <a:latin typeface="Arial" panose="020B0604020202020204" pitchFamily="34" charset="0"/>
                <a:cs typeface="Arial" panose="020B0604020202020204" pitchFamily="34" charset="0"/>
              </a:rPr>
              <a:t>Nacional de Eficiencia Energética 2022-2050.</a:t>
            </a:r>
          </a:p>
          <a:p>
            <a:pPr marL="285750" indent="-285750" algn="just">
              <a:lnSpc>
                <a:spcPct val="150000"/>
              </a:lnSpc>
              <a:buClr>
                <a:schemeClr val="accent5">
                  <a:lumMod val="75000"/>
                </a:schemeClr>
              </a:buClr>
              <a:buFont typeface="Wingdings" panose="05000000000000000000" pitchFamily="2" charset="2"/>
              <a:buChar char="v"/>
            </a:pPr>
            <a:r>
              <a:rPr lang="es-MX" sz="2000" dirty="0" smtClean="0">
                <a:solidFill>
                  <a:schemeClr val="accent5">
                    <a:lumMod val="75000"/>
                  </a:schemeClr>
                </a:solidFill>
                <a:latin typeface="Arial" panose="020B0604020202020204" pitchFamily="34" charset="0"/>
                <a:cs typeface="Arial" panose="020B0604020202020204" pitchFamily="34" charset="0"/>
              </a:rPr>
              <a:t>Política </a:t>
            </a:r>
            <a:r>
              <a:rPr lang="es-MX" sz="2000" dirty="0">
                <a:solidFill>
                  <a:schemeClr val="accent5">
                    <a:lumMod val="75000"/>
                  </a:schemeClr>
                </a:solidFill>
                <a:latin typeface="Arial" panose="020B0604020202020204" pitchFamily="34" charset="0"/>
                <a:cs typeface="Arial" panose="020B0604020202020204" pitchFamily="34" charset="0"/>
              </a:rPr>
              <a:t>Nacional para la Reducción </a:t>
            </a:r>
            <a:r>
              <a:rPr lang="es-MX" sz="2000" dirty="0" smtClean="0">
                <a:solidFill>
                  <a:schemeClr val="accent5">
                    <a:lumMod val="75000"/>
                  </a:schemeClr>
                </a:solidFill>
                <a:latin typeface="Arial" panose="020B0604020202020204" pitchFamily="34" charset="0"/>
                <a:cs typeface="Arial" panose="020B0604020202020204" pitchFamily="34" charset="0"/>
              </a:rPr>
              <a:t>del Riesgo de </a:t>
            </a:r>
            <a:r>
              <a:rPr lang="es-MX" sz="2000" dirty="0">
                <a:solidFill>
                  <a:schemeClr val="accent5">
                    <a:lumMod val="75000"/>
                  </a:schemeClr>
                </a:solidFill>
                <a:latin typeface="Arial" panose="020B0604020202020204" pitchFamily="34" charset="0"/>
                <a:cs typeface="Arial" panose="020B0604020202020204" pitchFamily="34" charset="0"/>
              </a:rPr>
              <a:t>Desastres </a:t>
            </a:r>
            <a:r>
              <a:rPr lang="es-MX" sz="2000" dirty="0" smtClean="0">
                <a:solidFill>
                  <a:schemeClr val="accent5">
                    <a:lumMod val="75000"/>
                  </a:schemeClr>
                </a:solidFill>
                <a:latin typeface="Arial" panose="020B0604020202020204" pitchFamily="34" charset="0"/>
                <a:cs typeface="Arial" panose="020B0604020202020204" pitchFamily="34" charset="0"/>
              </a:rPr>
              <a:t>de Guatemala -PNRRD-2024-2034.</a:t>
            </a:r>
            <a:endParaRPr lang="es-MX" sz="2000" dirty="0">
              <a:solidFill>
                <a:schemeClr val="accent5">
                  <a:lumMod val="75000"/>
                </a:schemeClr>
              </a:solidFill>
              <a:latin typeface="Arial" panose="020B0604020202020204" pitchFamily="34" charset="0"/>
              <a:cs typeface="Arial" panose="020B0604020202020204" pitchFamily="34" charset="0"/>
            </a:endParaRPr>
          </a:p>
          <a:p>
            <a:pPr marL="285750" indent="-285750" algn="just">
              <a:lnSpc>
                <a:spcPct val="150000"/>
              </a:lnSpc>
              <a:buClr>
                <a:schemeClr val="accent5">
                  <a:lumMod val="75000"/>
                </a:schemeClr>
              </a:buClr>
              <a:buFont typeface="Wingdings" panose="05000000000000000000" pitchFamily="2" charset="2"/>
              <a:buChar char="v"/>
            </a:pPr>
            <a:r>
              <a:rPr lang="es-MX" sz="2000" dirty="0" smtClean="0">
                <a:solidFill>
                  <a:schemeClr val="accent5">
                    <a:lumMod val="75000"/>
                  </a:schemeClr>
                </a:solidFill>
                <a:latin typeface="Arial" panose="020B0604020202020204" pitchFamily="34" charset="0"/>
                <a:cs typeface="Arial" panose="020B0604020202020204" pitchFamily="34" charset="0"/>
              </a:rPr>
              <a:t>Emisión </a:t>
            </a:r>
            <a:r>
              <a:rPr lang="es-MX" sz="2000" dirty="0">
                <a:solidFill>
                  <a:schemeClr val="accent5">
                    <a:lumMod val="75000"/>
                  </a:schemeClr>
                </a:solidFill>
                <a:latin typeface="Arial" panose="020B0604020202020204" pitchFamily="34" charset="0"/>
                <a:cs typeface="Arial" panose="020B0604020202020204" pitchFamily="34" charset="0"/>
              </a:rPr>
              <a:t>de Acuerdos Gubernativos que Aprueban o Reforman Reglamentos.</a:t>
            </a:r>
          </a:p>
        </p:txBody>
      </p:sp>
    </p:spTree>
    <p:extLst>
      <p:ext uri="{BB962C8B-B14F-4D97-AF65-F5344CB8AC3E}">
        <p14:creationId xmlns:p14="http://schemas.microsoft.com/office/powerpoint/2010/main" val="239825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745953" y="418080"/>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 name="CuadroTexto 2">
            <a:extLst>
              <a:ext uri="{FF2B5EF4-FFF2-40B4-BE49-F238E27FC236}">
                <a16:creationId xmlns:a16="http://schemas.microsoft.com/office/drawing/2014/main" id="{76DFDB85-8F6D-CC44-7271-0E53284AD93C}"/>
              </a:ext>
            </a:extLst>
          </p:cNvPr>
          <p:cNvSpPr txBox="1"/>
          <p:nvPr/>
        </p:nvSpPr>
        <p:spPr>
          <a:xfrm>
            <a:off x="745953" y="982653"/>
            <a:ext cx="10535732"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Acuerdos </a:t>
            </a:r>
            <a:r>
              <a:rPr lang="es-MX" sz="2600" b="1" dirty="0" smtClean="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Administrativos y Resoluciones de Delegación</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4" name="Rectángulo 3"/>
          <p:cNvSpPr/>
          <p:nvPr/>
        </p:nvSpPr>
        <p:spPr>
          <a:xfrm>
            <a:off x="745953" y="1554015"/>
            <a:ext cx="10383561" cy="1569660"/>
          </a:xfrm>
          <a:prstGeom prst="rect">
            <a:avLst/>
          </a:prstGeom>
          <a:ln>
            <a:noFill/>
          </a:ln>
        </p:spPr>
        <p:txBody>
          <a:bodyPr wrap="square">
            <a:spAutoFit/>
          </a:bodyPr>
          <a:lstStyle/>
          <a:p>
            <a:pPr algn="just">
              <a:lnSpc>
                <a:spcPct val="150000"/>
              </a:lnSpc>
              <a:buClr>
                <a:schemeClr val="accent1">
                  <a:lumMod val="75000"/>
                </a:schemeClr>
              </a:buClr>
            </a:pPr>
            <a:r>
              <a:rPr lang="es-MX" sz="1600" dirty="0" smtClean="0">
                <a:solidFill>
                  <a:schemeClr val="accent5">
                    <a:lumMod val="75000"/>
                  </a:schemeClr>
                </a:solidFill>
                <a:latin typeface="Arial" panose="020B0604020202020204" pitchFamily="34" charset="0"/>
                <a:cs typeface="Arial" panose="020B0604020202020204" pitchFamily="34" charset="0"/>
              </a:rPr>
              <a:t>Se </a:t>
            </a:r>
            <a:r>
              <a:rPr lang="es-MX" sz="1600" dirty="0">
                <a:solidFill>
                  <a:schemeClr val="accent5">
                    <a:lumMod val="75000"/>
                  </a:schemeClr>
                </a:solidFill>
                <a:latin typeface="Arial" panose="020B0604020202020204" pitchFamily="34" charset="0"/>
                <a:cs typeface="Arial" panose="020B0604020202020204" pitchFamily="34" charset="0"/>
              </a:rPr>
              <a:t>emitieron un total de </a:t>
            </a:r>
            <a:r>
              <a:rPr lang="es-MX" sz="1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1133 Acuerdos administrativos </a:t>
            </a:r>
            <a:r>
              <a:rPr lang="es-MX" sz="1600" dirty="0">
                <a:solidFill>
                  <a:schemeClr val="accent5">
                    <a:lumMod val="75000"/>
                  </a:schemeClr>
                </a:solidFill>
                <a:latin typeface="Arial" panose="020B0604020202020204" pitchFamily="34" charset="0"/>
                <a:cs typeface="Arial" panose="020B0604020202020204" pitchFamily="34" charset="0"/>
              </a:rPr>
              <a:t>de aprobación de contratos administrativos en general de las Secretarías y Dependencias adscritas a la Presidencia de la República  </a:t>
            </a:r>
            <a:r>
              <a:rPr lang="es-MX" sz="1600" dirty="0" smtClean="0">
                <a:solidFill>
                  <a:schemeClr val="accent5">
                    <a:lumMod val="75000"/>
                  </a:schemeClr>
                </a:solidFill>
                <a:latin typeface="Arial" panose="020B0604020202020204" pitchFamily="34" charset="0"/>
                <a:cs typeface="Arial" panose="020B0604020202020204" pitchFamily="34" charset="0"/>
              </a:rPr>
              <a:t>y </a:t>
            </a:r>
            <a:r>
              <a:rPr lang="es-GT" sz="1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1047 Resoluciones de Delegación</a:t>
            </a:r>
            <a:r>
              <a:rPr lang="es-GT" sz="1600" dirty="0">
                <a:solidFill>
                  <a:schemeClr val="accent5">
                    <a:lumMod val="75000"/>
                  </a:schemeClr>
                </a:solidFill>
                <a:latin typeface="Arial" panose="020B0604020202020204" pitchFamily="34" charset="0"/>
                <a:cs typeface="Arial" panose="020B0604020202020204" pitchFamily="34" charset="0"/>
              </a:rPr>
              <a:t> de la facultad para suscribir Contratos administrativos en general de las Secretarías y Dependencias adscritas a la Presidencia de la República</a:t>
            </a:r>
            <a:endParaRPr lang="es-MX" sz="1600" dirty="0">
              <a:solidFill>
                <a:schemeClr val="accent5">
                  <a:lumMod val="75000"/>
                </a:schemeClr>
              </a:solidFill>
              <a:latin typeface="Arial" panose="020B0604020202020204" pitchFamily="34" charset="0"/>
              <a:cs typeface="Arial" panose="020B0604020202020204" pitchFamily="34" charset="0"/>
            </a:endParaRPr>
          </a:p>
        </p:txBody>
      </p:sp>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3883" y="3411347"/>
            <a:ext cx="4125847" cy="2994032"/>
          </a:xfrm>
          <a:prstGeom prst="rect">
            <a:avLst/>
          </a:prstGeom>
          <a:noFill/>
        </p:spPr>
      </p:pic>
      <p:pic>
        <p:nvPicPr>
          <p:cNvPr id="6" name="Imagen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903" y="3411347"/>
            <a:ext cx="4443857" cy="2982468"/>
          </a:xfrm>
          <a:prstGeom prst="rect">
            <a:avLst/>
          </a:prstGeom>
          <a:noFill/>
        </p:spPr>
      </p:pic>
    </p:spTree>
    <p:extLst>
      <p:ext uri="{BB962C8B-B14F-4D97-AF65-F5344CB8AC3E}">
        <p14:creationId xmlns:p14="http://schemas.microsoft.com/office/powerpoint/2010/main" val="364237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475488" y="296977"/>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CuadroTexto 4">
            <a:extLst>
              <a:ext uri="{FF2B5EF4-FFF2-40B4-BE49-F238E27FC236}">
                <a16:creationId xmlns:a16="http://schemas.microsoft.com/office/drawing/2014/main" id="{76DFDB85-8F6D-CC44-7271-0E53284AD93C}"/>
              </a:ext>
            </a:extLst>
          </p:cNvPr>
          <p:cNvSpPr txBox="1"/>
          <p:nvPr/>
        </p:nvSpPr>
        <p:spPr>
          <a:xfrm>
            <a:off x="620325" y="933896"/>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Espacio Amigo de Lactancia Materna</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6" name="Rectángulo 5"/>
          <p:cNvSpPr/>
          <p:nvPr/>
        </p:nvSpPr>
        <p:spPr>
          <a:xfrm>
            <a:off x="475488" y="1582341"/>
            <a:ext cx="10808208" cy="1613519"/>
          </a:xfrm>
          <a:prstGeom prst="rect">
            <a:avLst/>
          </a:prstGeom>
        </p:spPr>
        <p:txBody>
          <a:bodyPr wrap="square">
            <a:spAutoFit/>
          </a:bodyPr>
          <a:lstStyle/>
          <a:p>
            <a:pPr lvl="1" algn="just">
              <a:lnSpc>
                <a:spcPct val="150000"/>
              </a:lnSpc>
              <a:spcAft>
                <a:spcPts val="0"/>
              </a:spcAft>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Se logró que la Secretaría General de la Presidencia de la República fuera certificada como Entidad Amiga de la Lactancia Materna, por el Ministerio de Trabajo y Previsión Social y el Fondo de las Naciones Unidas para la Infancia -UNICEF- y se implementara el Espacio Amigo de Lactancia Materna en la Secretaría General de la Presidencia de la República.</a:t>
            </a:r>
          </a:p>
        </p:txBody>
      </p:sp>
      <p:pic>
        <p:nvPicPr>
          <p:cNvPr id="7" name="image22.png"/>
          <p:cNvPicPr/>
          <p:nvPr/>
        </p:nvPicPr>
        <p:blipFill rotWithShape="1">
          <a:blip r:embed="rId4"/>
          <a:srcRect l="44648" t="73223" r="788" b="5319"/>
          <a:stretch/>
        </p:blipFill>
        <p:spPr bwMode="auto">
          <a:xfrm>
            <a:off x="1165479" y="3662758"/>
            <a:ext cx="3662554" cy="22808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8" name="image3.jpg"/>
          <p:cNvPicPr/>
          <p:nvPr/>
        </p:nvPicPr>
        <p:blipFill>
          <a:blip r:embed="rId5"/>
          <a:srcRect/>
          <a:stretch>
            <a:fillRect/>
          </a:stretch>
        </p:blipFill>
        <p:spPr>
          <a:xfrm>
            <a:off x="6254497" y="3108640"/>
            <a:ext cx="4246841" cy="2834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9198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475488" y="296977"/>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8" name="CuadroTexto 7">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Comité Bipartito de Salud y Seguridad Ocupacional </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2" name="Rectángulo 1"/>
          <p:cNvSpPr/>
          <p:nvPr/>
        </p:nvSpPr>
        <p:spPr>
          <a:xfrm>
            <a:off x="786383" y="2332849"/>
            <a:ext cx="4352545" cy="2839239"/>
          </a:xfrm>
          <a:prstGeom prst="rect">
            <a:avLst/>
          </a:prstGeom>
        </p:spPr>
        <p:txBody>
          <a:bodyPr wrap="square">
            <a:spAutoFit/>
          </a:bodyPr>
          <a:lstStyle/>
          <a:p>
            <a:pPr marL="285750" indent="-285750" algn="just">
              <a:lnSpc>
                <a:spcPct val="150000"/>
              </a:lnSpc>
              <a:buClr>
                <a:schemeClr val="accent1">
                  <a:lumMod val="75000"/>
                </a:schemeClr>
              </a:buClr>
              <a:buFont typeface="Wingdings" panose="05000000000000000000" pitchFamily="2" charset="2"/>
              <a:buChar char="v"/>
            </a:pPr>
            <a:r>
              <a:rPr lang="es-GT" sz="1700" dirty="0">
                <a:solidFill>
                  <a:srgbClr val="2F5496"/>
                </a:solidFill>
                <a:latin typeface="Arial" panose="020B0604020202020204" pitchFamily="34" charset="0"/>
                <a:ea typeface="Montserrat" panose="020B0604020202020204" charset="0"/>
                <a:cs typeface="Arial" panose="020B0604020202020204" pitchFamily="34" charset="0"/>
              </a:rPr>
              <a:t>Conformación del Comité Bipartito de Salud y Seguridad Ocupacional de la Secretaría General de la Presidencia de la </a:t>
            </a:r>
            <a:r>
              <a:rPr lang="es-GT" sz="1700" dirty="0" smtClean="0">
                <a:solidFill>
                  <a:srgbClr val="2F5496"/>
                </a:solidFill>
                <a:latin typeface="Arial" panose="020B0604020202020204" pitchFamily="34" charset="0"/>
                <a:ea typeface="Montserrat" panose="020B0604020202020204" charset="0"/>
                <a:cs typeface="Arial" panose="020B0604020202020204" pitchFamily="34" charset="0"/>
              </a:rPr>
              <a:t>República. </a:t>
            </a:r>
          </a:p>
          <a:p>
            <a:pPr algn="just">
              <a:lnSpc>
                <a:spcPct val="150000"/>
              </a:lnSpc>
              <a:buClr>
                <a:schemeClr val="accent1">
                  <a:lumMod val="75000"/>
                </a:schemeClr>
              </a:buClr>
            </a:pPr>
            <a:endParaRPr lang="es-GT" sz="1700" dirty="0" smtClean="0">
              <a:solidFill>
                <a:srgbClr val="2F5496"/>
              </a:solidFill>
              <a:latin typeface="Arial" panose="020B0604020202020204" pitchFamily="34" charset="0"/>
              <a:ea typeface="Montserrat" panose="020B0604020202020204" charset="0"/>
              <a:cs typeface="Arial" panose="020B0604020202020204" pitchFamily="34" charset="0"/>
            </a:endParaRPr>
          </a:p>
          <a:p>
            <a:pPr marL="285750" indent="-285750" algn="just">
              <a:lnSpc>
                <a:spcPct val="150000"/>
              </a:lnSpc>
              <a:buClr>
                <a:schemeClr val="accent1">
                  <a:lumMod val="75000"/>
                </a:schemeClr>
              </a:buClr>
              <a:buFont typeface="Wingdings" panose="05000000000000000000" pitchFamily="2" charset="2"/>
              <a:buChar char="v"/>
            </a:pPr>
            <a:r>
              <a:rPr lang="es-GT" sz="1700" dirty="0" smtClean="0">
                <a:solidFill>
                  <a:srgbClr val="2F5496"/>
                </a:solidFill>
                <a:latin typeface="Arial" panose="020B0604020202020204" pitchFamily="34" charset="0"/>
                <a:ea typeface="Montserrat" panose="020B0604020202020204" charset="0"/>
                <a:cs typeface="Arial" panose="020B0604020202020204" pitchFamily="34" charset="0"/>
              </a:rPr>
              <a:t>Certificación </a:t>
            </a:r>
            <a:r>
              <a:rPr lang="es-GT" sz="1700" dirty="0">
                <a:solidFill>
                  <a:srgbClr val="2F5496"/>
                </a:solidFill>
                <a:latin typeface="Arial" panose="020B0604020202020204" pitchFamily="34" charset="0"/>
                <a:ea typeface="Montserrat" panose="020B0604020202020204" charset="0"/>
                <a:cs typeface="Arial" panose="020B0604020202020204" pitchFamily="34" charset="0"/>
              </a:rPr>
              <a:t>de la Monitora de Salud y Seguridad Ocupacional.</a:t>
            </a:r>
          </a:p>
        </p:txBody>
      </p:sp>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5888191" y="2233802"/>
            <a:ext cx="5074919" cy="32251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8184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475488" y="296977"/>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CuadroTexto 5">
            <a:extLst>
              <a:ext uri="{FF2B5EF4-FFF2-40B4-BE49-F238E27FC236}">
                <a16:creationId xmlns:a16="http://schemas.microsoft.com/office/drawing/2014/main" id="{76DFDB85-8F6D-CC44-7271-0E53284AD93C}"/>
              </a:ext>
            </a:extLst>
          </p:cNvPr>
          <p:cNvSpPr txBox="1"/>
          <p:nvPr/>
        </p:nvSpPr>
        <p:spPr>
          <a:xfrm>
            <a:off x="328166" y="803944"/>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Desarrollo e implementación de:</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7" name="Rectángulo 6"/>
          <p:cNvSpPr/>
          <p:nvPr/>
        </p:nvSpPr>
        <p:spPr>
          <a:xfrm>
            <a:off x="328166" y="1785096"/>
            <a:ext cx="5564032" cy="3624069"/>
          </a:xfrm>
          <a:prstGeom prst="rect">
            <a:avLst/>
          </a:prstGeom>
        </p:spPr>
        <p:txBody>
          <a:bodyPr wrap="square">
            <a:spAutoFit/>
          </a:bodyPr>
          <a:lstStyle/>
          <a:p>
            <a:pPr marL="285750" lvl="0" indent="-285750" algn="just">
              <a:lnSpc>
                <a:spcPct val="150000"/>
              </a:lnSpc>
              <a:buClr>
                <a:schemeClr val="accent1">
                  <a:lumMod val="75000"/>
                </a:schemeClr>
              </a:buClr>
              <a:buFont typeface="Wingdings" panose="05000000000000000000" pitchFamily="2" charset="2"/>
              <a:buChar char="v"/>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Desarrollo y lanzamiento del nuevo portal web institucional, mejorando la accesibilidad de </a:t>
            </a: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información.</a:t>
            </a:r>
          </a:p>
          <a:p>
            <a:pPr marL="285750" lvl="0" indent="-285750" algn="just">
              <a:lnSpc>
                <a:spcPct val="150000"/>
              </a:lnSpc>
              <a:buClr>
                <a:schemeClr val="accent1">
                  <a:lumMod val="75000"/>
                </a:schemeClr>
              </a:buClr>
              <a:buFont typeface="Wingdings" panose="05000000000000000000" pitchFamily="2" charset="2"/>
              <a:buChar char="v"/>
            </a:pP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Implementación </a:t>
            </a:r>
            <a:r>
              <a:rPr lang="es-MX" sz="1700" dirty="0">
                <a:solidFill>
                  <a:srgbClr val="2F5496"/>
                </a:solidFill>
                <a:latin typeface="Arial" panose="020B0604020202020204" pitchFamily="34" charset="0"/>
                <a:ea typeface="Montserrat" panose="020B0604020202020204" charset="0"/>
                <a:cs typeface="Arial" panose="020B0604020202020204" pitchFamily="34" charset="0"/>
              </a:rPr>
              <a:t>de módulos como Gestión de Solicitudes de Información Pública, Exoneraciones, y Control de </a:t>
            </a: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Visitas.</a:t>
            </a:r>
          </a:p>
          <a:p>
            <a:pPr marL="285750" lvl="0" indent="-285750" algn="just">
              <a:lnSpc>
                <a:spcPct val="150000"/>
              </a:lnSpc>
              <a:buClr>
                <a:schemeClr val="accent1">
                  <a:lumMod val="75000"/>
                </a:schemeClr>
              </a:buClr>
              <a:buFont typeface="Wingdings" panose="05000000000000000000" pitchFamily="2" charset="2"/>
              <a:buChar char="v"/>
            </a:pP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Actualización </a:t>
            </a:r>
            <a:r>
              <a:rPr lang="es-MX" sz="1700" dirty="0">
                <a:solidFill>
                  <a:srgbClr val="2F5496"/>
                </a:solidFill>
                <a:latin typeface="Arial" panose="020B0604020202020204" pitchFamily="34" charset="0"/>
                <a:ea typeface="Montserrat" panose="020B0604020202020204" charset="0"/>
                <a:cs typeface="Arial" panose="020B0604020202020204" pitchFamily="34" charset="0"/>
              </a:rPr>
              <a:t>de funcionalidades en módulos existentes, incluyendo Gestión de Expedientes y Control de Almacén.</a:t>
            </a:r>
          </a:p>
        </p:txBody>
      </p:sp>
      <p:grpSp>
        <p:nvGrpSpPr>
          <p:cNvPr id="9" name="Google Shape;3974;p55"/>
          <p:cNvGrpSpPr/>
          <p:nvPr/>
        </p:nvGrpSpPr>
        <p:grpSpPr>
          <a:xfrm>
            <a:off x="4214907" y="1353085"/>
            <a:ext cx="2762250" cy="476249"/>
            <a:chOff x="0" y="0"/>
            <a:chExt cx="3370782" cy="721817"/>
          </a:xfrm>
        </p:grpSpPr>
        <p:sp>
          <p:nvSpPr>
            <p:cNvPr id="11" name="Google Shape;3975;p55"/>
            <p:cNvSpPr/>
            <p:nvPr/>
          </p:nvSpPr>
          <p:spPr>
            <a:xfrm>
              <a:off x="98237" y="128789"/>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endParaRPr lang="es-GT"/>
            </a:p>
          </p:txBody>
        </p:sp>
        <p:sp>
          <p:nvSpPr>
            <p:cNvPr id="13" name="Google Shape;3976;p55"/>
            <p:cNvSpPr/>
            <p:nvPr/>
          </p:nvSpPr>
          <p:spPr>
            <a:xfrm>
              <a:off x="1986972" y="360952"/>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endParaRPr lang="es-GT"/>
            </a:p>
          </p:txBody>
        </p:sp>
        <p:sp>
          <p:nvSpPr>
            <p:cNvPr id="14" name="Google Shape;3977;p55"/>
            <p:cNvSpPr/>
            <p:nvPr/>
          </p:nvSpPr>
          <p:spPr>
            <a:xfrm>
              <a:off x="1325074" y="0"/>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endParaRPr lang="es-GT"/>
            </a:p>
          </p:txBody>
        </p:sp>
        <p:sp>
          <p:nvSpPr>
            <p:cNvPr id="15" name="Google Shape;3978;p55"/>
            <p:cNvSpPr/>
            <p:nvPr/>
          </p:nvSpPr>
          <p:spPr>
            <a:xfrm>
              <a:off x="0" y="0"/>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endParaRPr lang="es-GT"/>
            </a:p>
          </p:txBody>
        </p:sp>
        <p:sp>
          <p:nvSpPr>
            <p:cNvPr id="16" name="Google Shape;3979;p55"/>
            <p:cNvSpPr/>
            <p:nvPr/>
          </p:nvSpPr>
          <p:spPr>
            <a:xfrm>
              <a:off x="662902" y="360952"/>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endParaRPr lang="es-GT"/>
            </a:p>
          </p:txBody>
        </p:sp>
        <p:sp>
          <p:nvSpPr>
            <p:cNvPr id="17" name="Google Shape;3980;p55"/>
            <p:cNvSpPr/>
            <p:nvPr/>
          </p:nvSpPr>
          <p:spPr>
            <a:xfrm>
              <a:off x="2648322" y="0"/>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endParaRPr lang="es-GT"/>
            </a:p>
          </p:txBody>
        </p:sp>
        <p:sp>
          <p:nvSpPr>
            <p:cNvPr id="18" name="Google Shape;3981;p55"/>
            <p:cNvSpPr/>
            <p:nvPr/>
          </p:nvSpPr>
          <p:spPr>
            <a:xfrm>
              <a:off x="760750" y="57089"/>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endParaRPr lang="es-GT"/>
            </a:p>
          </p:txBody>
        </p:sp>
        <p:sp>
          <p:nvSpPr>
            <p:cNvPr id="19" name="Google Shape;3982;p55"/>
            <p:cNvSpPr/>
            <p:nvPr/>
          </p:nvSpPr>
          <p:spPr>
            <a:xfrm>
              <a:off x="1423820" y="128789"/>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endParaRPr lang="es-GT"/>
            </a:p>
          </p:txBody>
        </p:sp>
        <p:sp>
          <p:nvSpPr>
            <p:cNvPr id="20" name="Google Shape;3983;p55"/>
            <p:cNvSpPr/>
            <p:nvPr/>
          </p:nvSpPr>
          <p:spPr>
            <a:xfrm>
              <a:off x="2086332" y="57089"/>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endParaRPr lang="es-GT"/>
            </a:p>
          </p:txBody>
        </p:sp>
        <p:sp>
          <p:nvSpPr>
            <p:cNvPr id="21" name="Google Shape;3984;p55"/>
            <p:cNvSpPr/>
            <p:nvPr/>
          </p:nvSpPr>
          <p:spPr>
            <a:xfrm>
              <a:off x="2752895" y="128789"/>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endParaRPr lang="es-GT"/>
            </a:p>
          </p:txBody>
        </p:sp>
      </p:grpSp>
      <p:pic>
        <p:nvPicPr>
          <p:cNvPr id="22" name="Imagen 21" descr="Interfaz de usuario gráfica, Sitio web&#10;&#10;Descripción generada automáticamente"/>
          <p:cNvPicPr/>
          <p:nvPr/>
        </p:nvPicPr>
        <p:blipFill>
          <a:blip r:embed="rId4"/>
          <a:stretch>
            <a:fillRect/>
          </a:stretch>
        </p:blipFill>
        <p:spPr>
          <a:xfrm>
            <a:off x="6138511" y="1935246"/>
            <a:ext cx="5191760" cy="4333875"/>
          </a:xfrm>
          <a:prstGeom prst="rect">
            <a:avLst/>
          </a:prstGeom>
        </p:spPr>
      </p:pic>
    </p:spTree>
    <p:extLst>
      <p:ext uri="{BB962C8B-B14F-4D97-AF65-F5344CB8AC3E}">
        <p14:creationId xmlns:p14="http://schemas.microsoft.com/office/powerpoint/2010/main" val="2341293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475488" y="296977"/>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3" name="CuadroTexto 2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Logros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24" name="Rectángulo 23"/>
          <p:cNvSpPr/>
          <p:nvPr/>
        </p:nvSpPr>
        <p:spPr>
          <a:xfrm>
            <a:off x="499808" y="1696730"/>
            <a:ext cx="11076496" cy="3624069"/>
          </a:xfrm>
          <a:prstGeom prst="rect">
            <a:avLst/>
          </a:prstGeom>
        </p:spPr>
        <p:txBody>
          <a:bodyPr wrap="square">
            <a:spAutoFit/>
          </a:bodyPr>
          <a:lstStyle/>
          <a:p>
            <a:pPr marL="285750" lvl="0" indent="-285750" algn="just">
              <a:lnSpc>
                <a:spcPct val="150000"/>
              </a:lnSpc>
              <a:spcAft>
                <a:spcPts val="0"/>
              </a:spcAft>
              <a:buClr>
                <a:schemeClr val="accent1">
                  <a:lumMod val="75000"/>
                </a:schemeClr>
              </a:buClr>
              <a:buFont typeface="Wingdings" panose="05000000000000000000" pitchFamily="2" charset="2"/>
              <a:buChar char="v"/>
            </a:pPr>
            <a:r>
              <a:rPr lang="es-MX" sz="1700" dirty="0">
                <a:solidFill>
                  <a:srgbClr val="2F5496"/>
                </a:solidFill>
                <a:latin typeface="Arial" panose="020B0604020202020204" pitchFamily="34" charset="0"/>
                <a:ea typeface="Montserrat" panose="020B0604020202020204" charset="0"/>
                <a:cs typeface="Arial" panose="020B0604020202020204" pitchFamily="34" charset="0"/>
              </a:rPr>
              <a:t>Se presentó el Anteproyecto de Presupuesto para el Ejercicio Fiscal 2024 y multianual 2024-2028 al Ministerio de Finanzas Públicas, en el plazo establecido en </a:t>
            </a: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ley.</a:t>
            </a:r>
          </a:p>
          <a:p>
            <a:pPr marL="285750" lvl="0" indent="-285750" algn="just">
              <a:lnSpc>
                <a:spcPct val="150000"/>
              </a:lnSpc>
              <a:spcAft>
                <a:spcPts val="0"/>
              </a:spcAft>
              <a:buClr>
                <a:schemeClr val="accent1">
                  <a:lumMod val="75000"/>
                </a:schemeClr>
              </a:buClr>
              <a:buFont typeface="Wingdings" panose="05000000000000000000" pitchFamily="2" charset="2"/>
              <a:buChar char="v"/>
            </a:pP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Se </a:t>
            </a:r>
            <a:r>
              <a:rPr lang="es-MX" sz="1700" dirty="0">
                <a:solidFill>
                  <a:srgbClr val="2F5496"/>
                </a:solidFill>
                <a:latin typeface="Arial" panose="020B0604020202020204" pitchFamily="34" charset="0"/>
                <a:ea typeface="Montserrat" panose="020B0604020202020204" charset="0"/>
                <a:cs typeface="Arial" panose="020B0604020202020204" pitchFamily="34" charset="0"/>
              </a:rPr>
              <a:t>dio cumplimiento a la entrega de los Planes Institucionales (PEI, POM, POA) de la Secretaría General de la Presidencia de la República para el período 2024-2028, ante la Secretaría de Planificación y Programación SEGEPLAN, quien evaluó los mismos a través de la Ficha de Opinión Técnica SPPD-001 20-2023, en la cual la nota obtenida fue de 100 </a:t>
            </a: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puntos.</a:t>
            </a:r>
          </a:p>
          <a:p>
            <a:pPr marL="285750" lvl="0" indent="-285750" algn="just">
              <a:lnSpc>
                <a:spcPct val="150000"/>
              </a:lnSpc>
              <a:spcAft>
                <a:spcPts val="0"/>
              </a:spcAft>
              <a:buClr>
                <a:schemeClr val="accent1">
                  <a:lumMod val="75000"/>
                </a:schemeClr>
              </a:buClr>
              <a:buFont typeface="Wingdings" panose="05000000000000000000" pitchFamily="2" charset="2"/>
              <a:buChar char="v"/>
            </a:pP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Se </a:t>
            </a:r>
            <a:r>
              <a:rPr lang="es-MX" sz="1700" dirty="0">
                <a:solidFill>
                  <a:srgbClr val="2F5496"/>
                </a:solidFill>
                <a:latin typeface="Arial" panose="020B0604020202020204" pitchFamily="34" charset="0"/>
                <a:ea typeface="Montserrat" panose="020B0604020202020204" charset="0"/>
                <a:cs typeface="Arial" panose="020B0604020202020204" pitchFamily="34" charset="0"/>
              </a:rPr>
              <a:t>suscribió el Convenio de Cooperación Interinstitucional para el fortalecimiento de la Gestión de solicitudes de exoneración presentadas al Presidente de la República de Guatemala entre la Secretaría General de la Presidencia de la República y la Superintendencia de Administración Tributaria</a:t>
            </a:r>
            <a:r>
              <a:rPr lang="es-MX" sz="1700" dirty="0" smtClean="0">
                <a:solidFill>
                  <a:srgbClr val="2F5496"/>
                </a:solidFill>
                <a:latin typeface="Arial" panose="020B0604020202020204" pitchFamily="34" charset="0"/>
                <a:ea typeface="Montserrat" panose="020B0604020202020204" charset="0"/>
                <a:cs typeface="Arial" panose="020B0604020202020204" pitchFamily="34" charset="0"/>
              </a:rPr>
              <a:t>.</a:t>
            </a:r>
            <a:endParaRPr lang="es-MX" sz="1700" dirty="0">
              <a:solidFill>
                <a:srgbClr val="2F5496"/>
              </a:solidFill>
              <a:latin typeface="Arial" panose="020B0604020202020204" pitchFamily="34" charset="0"/>
              <a:ea typeface="Montserrat" panose="020B0604020202020204" charset="0"/>
              <a:cs typeface="Arial" panose="020B0604020202020204" pitchFamily="34" charset="0"/>
            </a:endParaRPr>
          </a:p>
        </p:txBody>
      </p:sp>
    </p:spTree>
    <p:extLst>
      <p:ext uri="{BB962C8B-B14F-4D97-AF65-F5344CB8AC3E}">
        <p14:creationId xmlns:p14="http://schemas.microsoft.com/office/powerpoint/2010/main" val="24120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475488" y="296977"/>
            <a:ext cx="1053573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PRINCIPALES AVANCES Y </a:t>
            </a:r>
            <a:r>
              <a:rPr kumimoji="0" lang="es-GT" sz="2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sym typeface="Arial"/>
              </a:rPr>
              <a:t>RESULTADOS DEL</a:t>
            </a:r>
            <a:r>
              <a:rPr kumimoji="0" lang="es-GT" sz="2600" b="1"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sym typeface="Arial"/>
              </a:rPr>
              <a:t> 2023</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23" name="CuadroTexto 22">
            <a:extLst>
              <a:ext uri="{FF2B5EF4-FFF2-40B4-BE49-F238E27FC236}">
                <a16:creationId xmlns:a16="http://schemas.microsoft.com/office/drawing/2014/main" id="{76DFDB85-8F6D-CC44-7271-0E53284AD93C}"/>
              </a:ext>
            </a:extLst>
          </p:cNvPr>
          <p:cNvSpPr txBox="1"/>
          <p:nvPr/>
        </p:nvSpPr>
        <p:spPr>
          <a:xfrm>
            <a:off x="620325" y="1058881"/>
            <a:ext cx="10535732" cy="492443"/>
          </a:xfrm>
          <a:prstGeom prst="rect">
            <a:avLst/>
          </a:prstGeom>
          <a:noFill/>
        </p:spPr>
        <p:txBody>
          <a:bodyPr wrap="square" rtlCol="0">
            <a:spAutoFit/>
          </a:bodyPr>
          <a:lstStyle/>
          <a:p>
            <a:pPr lvl="0" algn="ctr">
              <a:defRPr/>
            </a:pPr>
            <a:r>
              <a:rPr lang="es-MX" sz="26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Otros Logros</a:t>
            </a:r>
            <a:endParaRPr kumimoji="0" lang="es-GT" sz="2600" b="1" i="0" u="none" strike="noStrike" kern="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sym typeface="Arial"/>
            </a:endParaRPr>
          </a:p>
        </p:txBody>
      </p:sp>
      <p:sp>
        <p:nvSpPr>
          <p:cNvPr id="24" name="Rectángulo 23"/>
          <p:cNvSpPr/>
          <p:nvPr/>
        </p:nvSpPr>
        <p:spPr>
          <a:xfrm>
            <a:off x="499808" y="2053346"/>
            <a:ext cx="10793032" cy="3416320"/>
          </a:xfrm>
          <a:prstGeom prst="rect">
            <a:avLst/>
          </a:prstGeom>
        </p:spPr>
        <p:txBody>
          <a:bodyPr wrap="square">
            <a:spAutoFit/>
          </a:bodyPr>
          <a:lstStyle/>
          <a:p>
            <a:pPr marL="285750" lvl="0" indent="-285750" algn="just">
              <a:lnSpc>
                <a:spcPct val="150000"/>
              </a:lnSpc>
              <a:buClr>
                <a:schemeClr val="accent1">
                  <a:lumMod val="75000"/>
                </a:schemeClr>
              </a:buClr>
              <a:buFont typeface="Wingdings" panose="05000000000000000000" pitchFamily="2" charset="2"/>
              <a:buChar char="v"/>
            </a:pP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Emisión de Políticas </a:t>
            </a:r>
            <a:r>
              <a:rPr lang="es-MX" sz="1800" dirty="0">
                <a:solidFill>
                  <a:srgbClr val="2F5496"/>
                </a:solidFill>
                <a:latin typeface="Arial" panose="020B0604020202020204" pitchFamily="34" charset="0"/>
                <a:ea typeface="Montserrat" panose="020B0604020202020204" charset="0"/>
                <a:cs typeface="Arial" panose="020B0604020202020204" pitchFamily="34" charset="0"/>
              </a:rPr>
              <a:t>para el Control y Uso de Formas Numeradas Autorizadas por Contraloría General de Cuentas y Políticas del Espacio Amigo de la Lactancia Materna de la Secretaría General de la Presidencia de la </a:t>
            </a: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República.</a:t>
            </a:r>
          </a:p>
          <a:p>
            <a:pPr marL="285750" lvl="0" indent="-285750" algn="just">
              <a:lnSpc>
                <a:spcPct val="150000"/>
              </a:lnSpc>
              <a:buClr>
                <a:schemeClr val="accent1">
                  <a:lumMod val="75000"/>
                </a:schemeClr>
              </a:buClr>
              <a:buFont typeface="Wingdings" panose="05000000000000000000" pitchFamily="2" charset="2"/>
              <a:buChar char="v"/>
            </a:pP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Aprobación del Manual </a:t>
            </a:r>
            <a:r>
              <a:rPr lang="es-MX" sz="1800" dirty="0">
                <a:solidFill>
                  <a:srgbClr val="2F5496"/>
                </a:solidFill>
                <a:latin typeface="Arial" panose="020B0604020202020204" pitchFamily="34" charset="0"/>
                <a:ea typeface="Montserrat" panose="020B0604020202020204" charset="0"/>
                <a:cs typeface="Arial" panose="020B0604020202020204" pitchFamily="34" charset="0"/>
              </a:rPr>
              <a:t>de Organización y </a:t>
            </a: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Funciones con base en la “Guía General para la Elaboración del Manual de Organización y Funciones para las instituciones del Organismo Ejecutivo”, emitido por la Oficina Nacional de Servicio Civil -ONSEC-.</a:t>
            </a:r>
            <a:endParaRPr lang="es-MX" sz="1800" dirty="0">
              <a:solidFill>
                <a:srgbClr val="2F5496"/>
              </a:solidFill>
              <a:latin typeface="Arial" panose="020B0604020202020204" pitchFamily="34" charset="0"/>
              <a:ea typeface="Montserrat" panose="020B0604020202020204" charset="0"/>
              <a:cs typeface="Arial" panose="020B0604020202020204" pitchFamily="34" charset="0"/>
            </a:endParaRPr>
          </a:p>
          <a:p>
            <a:pPr marL="285750" lvl="0" indent="-285750" algn="just">
              <a:lnSpc>
                <a:spcPct val="150000"/>
              </a:lnSpc>
              <a:buClr>
                <a:schemeClr val="accent1">
                  <a:lumMod val="75000"/>
                </a:schemeClr>
              </a:buClr>
              <a:buFont typeface="Wingdings" panose="05000000000000000000" pitchFamily="2" charset="2"/>
              <a:buChar char="v"/>
            </a:pP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Aprobación del Manual </a:t>
            </a:r>
            <a:r>
              <a:rPr lang="es-MX" sz="1800" dirty="0">
                <a:solidFill>
                  <a:srgbClr val="2F5496"/>
                </a:solidFill>
                <a:latin typeface="Arial" panose="020B0604020202020204" pitchFamily="34" charset="0"/>
                <a:ea typeface="Montserrat" panose="020B0604020202020204" charset="0"/>
                <a:cs typeface="Arial" panose="020B0604020202020204" pitchFamily="34" charset="0"/>
              </a:rPr>
              <a:t>de Normas y Procedimientos Tarjeta de Compras Institucional-TCI- de la Secretaría General de la Presidencia de la </a:t>
            </a:r>
            <a:r>
              <a:rPr lang="es-MX" sz="1800" dirty="0" smtClean="0">
                <a:solidFill>
                  <a:srgbClr val="2F5496"/>
                </a:solidFill>
                <a:latin typeface="Arial" panose="020B0604020202020204" pitchFamily="34" charset="0"/>
                <a:ea typeface="Montserrat" panose="020B0604020202020204" charset="0"/>
                <a:cs typeface="Arial" panose="020B0604020202020204" pitchFamily="34" charset="0"/>
              </a:rPr>
              <a:t>Republica.</a:t>
            </a:r>
          </a:p>
        </p:txBody>
      </p:sp>
    </p:spTree>
    <p:extLst>
      <p:ext uri="{BB962C8B-B14F-4D97-AF65-F5344CB8AC3E}">
        <p14:creationId xmlns:p14="http://schemas.microsoft.com/office/powerpoint/2010/main" val="229883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6DFDB85-8F6D-CC44-7271-0E53284AD93C}"/>
              </a:ext>
            </a:extLst>
          </p:cNvPr>
          <p:cNvSpPr txBox="1"/>
          <p:nvPr/>
        </p:nvSpPr>
        <p:spPr>
          <a:xfrm>
            <a:off x="878777" y="587193"/>
            <a:ext cx="9969622" cy="1384995"/>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a:t>
            </a:r>
            <a:r>
              <a:rPr lang="es-MX" sz="2800" b="1" dirty="0">
                <a:latin typeface="Arial" panose="020B0604020202020204" pitchFamily="34" charset="0"/>
                <a:cs typeface="Arial" panose="020B0604020202020204" pitchFamily="34" charset="0"/>
              </a:rPr>
              <a:t>SECRETARÍA GENERAL DE LA PRESIDENCIA DE LA REPÚBLICA</a:t>
            </a:r>
          </a:p>
          <a:p>
            <a:pPr lvl="0"/>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Marcador de contenido 6">
            <a:extLst>
              <a:ext uri="{FF2B5EF4-FFF2-40B4-BE49-F238E27FC236}">
                <a16:creationId xmlns:a16="http://schemas.microsoft.com/office/drawing/2014/main" id="{F9FD962A-766E-443B-8C79-B30580DFF835}"/>
              </a:ext>
            </a:extLst>
          </p:cNvPr>
          <p:cNvSpPr txBox="1">
            <a:spLocks/>
          </p:cNvSpPr>
          <p:nvPr/>
        </p:nvSpPr>
        <p:spPr>
          <a:xfrm>
            <a:off x="796481" y="1595061"/>
            <a:ext cx="10646230" cy="10788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1" indent="0" algn="just">
              <a:lnSpc>
                <a:spcPct val="150000"/>
              </a:lnSpc>
              <a:buNone/>
            </a:pPr>
            <a:r>
              <a:rPr lang="es-GT" sz="1600" dirty="0">
                <a:latin typeface="Arial" panose="020B0604020202020204" pitchFamily="34" charset="0"/>
                <a:cs typeface="Arial" panose="020B0604020202020204" pitchFamily="34" charset="0"/>
              </a:rPr>
              <a:t>Para el cumplimiento de sus funciones la Secretaría General de la Presidencia de la República definió los Objetivos Institucionales de Control Interno, siguientes:</a:t>
            </a:r>
          </a:p>
          <a:p>
            <a:pPr marL="571500" lvl="1" indent="0">
              <a:buNone/>
            </a:pPr>
            <a:endParaRPr lang="es-GT" sz="1400"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618266751"/>
              </p:ext>
            </p:extLst>
          </p:nvPr>
        </p:nvGraphicFramePr>
        <p:xfrm>
          <a:off x="792003" y="2830921"/>
          <a:ext cx="10650708" cy="2577017"/>
        </p:xfrm>
        <a:graphic>
          <a:graphicData uri="http://schemas.openxmlformats.org/drawingml/2006/table">
            <a:tbl>
              <a:tblPr firstRow="1" firstCol="1" bandRow="1"/>
              <a:tblGrid>
                <a:gridCol w="10650708">
                  <a:extLst>
                    <a:ext uri="{9D8B030D-6E8A-4147-A177-3AD203B41FA5}">
                      <a16:colId xmlns:a16="http://schemas.microsoft.com/office/drawing/2014/main" val="481451595"/>
                    </a:ext>
                  </a:extLst>
                </a:gridCol>
              </a:tblGrid>
              <a:tr h="271902">
                <a:tc>
                  <a:txBody>
                    <a:bodyPr/>
                    <a:lstStyle/>
                    <a:p>
                      <a:pPr marL="342900" lvl="0" indent="-342900" algn="ctr">
                        <a:lnSpc>
                          <a:spcPct val="107000"/>
                        </a:lnSpc>
                        <a:spcAft>
                          <a:spcPts val="0"/>
                        </a:spcAft>
                        <a:buFont typeface="+mj-lt"/>
                        <a:buAutoNum type="alphaLcParenR"/>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 Estratégico</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95246113"/>
                  </a:ext>
                </a:extLst>
              </a:tr>
              <a:tr h="508303">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las buenas prácticas de control interno y gobernanza, para que de manera eficiente, eficaz y transparente, se de fe administrativa, seguridad y certeza jurídica al accionar del Presidente de la República.</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831265"/>
                  </a:ext>
                </a:extLst>
              </a:tr>
              <a:tr h="271902">
                <a:tc>
                  <a:txBody>
                    <a:bodyPr/>
                    <a:lstStyle/>
                    <a:p>
                      <a:pPr marL="342900" lvl="0" indent="-342900" algn="ctr">
                        <a:lnSpc>
                          <a:spcPct val="107000"/>
                        </a:lnSpc>
                        <a:spcAft>
                          <a:spcPts val="0"/>
                        </a:spcAft>
                        <a:buFont typeface="+mj-lt"/>
                        <a:buAutoNum type="alphaLcParenR" startAt="2"/>
                      </a:pPr>
                      <a:r>
                        <a:rPr lang="es-GT" sz="1400" b="1" dirty="0">
                          <a:effectLst/>
                          <a:latin typeface="Arial" panose="020B0604020202020204" pitchFamily="34" charset="0"/>
                          <a:ea typeface="Calibri" panose="020F0502020204030204" pitchFamily="34" charset="0"/>
                          <a:cs typeface="Times New Roman" panose="02020603050405020304" pitchFamily="18" charset="0"/>
                        </a:rPr>
                        <a:t>Objetivos Operativos</a:t>
                      </a:r>
                      <a:endParaRPr lang="es-G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502513565"/>
                  </a:ext>
                </a:extLst>
              </a:tr>
              <a:tr h="1524910">
                <a:tc>
                  <a:txBody>
                    <a:bodyPr/>
                    <a:lstStyle/>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Ejercer de manera eficiente, eficaz y transparente, las atribuciones y funciones asignadas a las Unidades y Direcciones de la Secretaría General de la Presidencia de la República, de acuerdo al marco Constitucional y al ordenamiento jurídico vigente.</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Dar seguimiento a la ejecución de los recursos financieros, al uso de los recursos administrativos y al cumplimiento de las acciones definidas en los planes, para verificar de manera oportuna la consecución de las metas y resultados institucionales definidos.</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rabicPeriod"/>
                      </a:pPr>
                      <a:r>
                        <a:rPr lang="es-GT"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Promover el adecuado resguardo de los bienes muebles de la Secretaría General de la Presidencia de la República, a través del registro oportuno de los mismos y la emisión de las políticas que correspondan.</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107612"/>
                  </a:ext>
                </a:extLst>
              </a:tr>
            </a:tbl>
          </a:graphicData>
        </a:graphic>
      </p:graphicFrame>
    </p:spTree>
    <p:extLst>
      <p:ext uri="{BB962C8B-B14F-4D97-AF65-F5344CB8AC3E}">
        <p14:creationId xmlns:p14="http://schemas.microsoft.com/office/powerpoint/2010/main" val="2681300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196575" y="2551837"/>
            <a:ext cx="6995425" cy="175432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CONSOLIDADO DE LOGROS INSTITUCIONALES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8171940" y="1260227"/>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rPr>
              <a:t>3</a:t>
            </a:r>
          </a:p>
        </p:txBody>
      </p:sp>
    </p:spTree>
    <p:extLst>
      <p:ext uri="{BB962C8B-B14F-4D97-AF65-F5344CB8AC3E}">
        <p14:creationId xmlns:p14="http://schemas.microsoft.com/office/powerpoint/2010/main" val="2737058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03564" y="661436"/>
            <a:ext cx="9408895" cy="492443"/>
          </a:xfrm>
          <a:prstGeom prst="rect">
            <a:avLst/>
          </a:prstGeom>
          <a:noFill/>
        </p:spPr>
        <p:txBody>
          <a:bodyPr wrap="square" rtlCol="0">
            <a:spAutoFit/>
          </a:bodyPr>
          <a:lstStyle/>
          <a:p>
            <a:r>
              <a:rPr lang="es-MX" sz="2600" b="1" dirty="0">
                <a:latin typeface="Arial" panose="020B0604020202020204" pitchFamily="34" charset="0"/>
                <a:cs typeface="Arial" panose="020B0604020202020204" pitchFamily="34" charset="0"/>
              </a:rPr>
              <a:t>CONSOLIDADO DE LOGROS INSTITUCIONALES</a:t>
            </a:r>
            <a:endParaRPr lang="es-GT" sz="2600" b="1" dirty="0">
              <a:latin typeface="Arial" panose="020B0604020202020204" pitchFamily="34" charset="0"/>
              <a:cs typeface="Arial" panose="020B0604020202020204" pitchFamily="34" charset="0"/>
            </a:endParaRPr>
          </a:p>
        </p:txBody>
      </p:sp>
      <p:graphicFrame>
        <p:nvGraphicFramePr>
          <p:cNvPr id="7" name="Tabla 6">
            <a:extLst>
              <a:ext uri="{FF2B5EF4-FFF2-40B4-BE49-F238E27FC236}">
                <a16:creationId xmlns:a16="http://schemas.microsoft.com/office/drawing/2014/main" id="{FABC418E-4C28-447E-A8CA-D8C4E85D9B2A}"/>
              </a:ext>
            </a:extLst>
          </p:cNvPr>
          <p:cNvGraphicFramePr>
            <a:graphicFrameLocks noGrp="1"/>
          </p:cNvGraphicFramePr>
          <p:nvPr>
            <p:extLst>
              <p:ext uri="{D42A27DB-BD31-4B8C-83A1-F6EECF244321}">
                <p14:modId xmlns:p14="http://schemas.microsoft.com/office/powerpoint/2010/main" val="1586846653"/>
              </p:ext>
            </p:extLst>
          </p:nvPr>
        </p:nvGraphicFramePr>
        <p:xfrm>
          <a:off x="1219017" y="1542288"/>
          <a:ext cx="9753965" cy="3825239"/>
        </p:xfrm>
        <a:graphic>
          <a:graphicData uri="http://schemas.openxmlformats.org/drawingml/2006/table">
            <a:tbl>
              <a:tblPr firstRow="1" bandRow="1">
                <a:tableStyleId>{FABFCF23-3B69-468F-B69F-88F6DE6A72F2}</a:tableStyleId>
              </a:tblPr>
              <a:tblGrid>
                <a:gridCol w="9753965">
                  <a:extLst>
                    <a:ext uri="{9D8B030D-6E8A-4147-A177-3AD203B41FA5}">
                      <a16:colId xmlns:a16="http://schemas.microsoft.com/office/drawing/2014/main" val="3515177168"/>
                    </a:ext>
                  </a:extLst>
                </a:gridCol>
              </a:tblGrid>
              <a:tr h="901034">
                <a:tc>
                  <a:txBody>
                    <a:bodyPr/>
                    <a:lstStyle/>
                    <a:p>
                      <a:pPr algn="ctr"/>
                      <a:r>
                        <a:rPr lang="es-MX" sz="2800" dirty="0" smtClean="0">
                          <a:latin typeface="Arial" panose="020B0604020202020204" pitchFamily="34" charset="0"/>
                          <a:cs typeface="Arial" panose="020B0604020202020204" pitchFamily="34" charset="0"/>
                        </a:rPr>
                        <a:t>Logros </a:t>
                      </a:r>
                      <a:r>
                        <a:rPr lang="es-MX" sz="2800" dirty="0">
                          <a:latin typeface="Arial" panose="020B0604020202020204" pitchFamily="34" charset="0"/>
                          <a:cs typeface="Arial" panose="020B0604020202020204" pitchFamily="34" charset="0"/>
                        </a:rPr>
                        <a:t>institucionales</a:t>
                      </a:r>
                      <a:endParaRPr lang="es-GT" sz="2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004642520"/>
                  </a:ext>
                </a:extLst>
              </a:tr>
              <a:tr h="901034">
                <a:tc>
                  <a:txBody>
                    <a:bodyPr/>
                    <a:lstStyle/>
                    <a:p>
                      <a:pPr algn="just"/>
                      <a:r>
                        <a:rPr lang="es-MX" sz="2400" b="1" u="none" kern="1200" dirty="0" smtClean="0">
                          <a:solidFill>
                            <a:schemeClr val="tx1"/>
                          </a:solidFill>
                          <a:latin typeface="Arial" panose="020B0604020202020204" pitchFamily="34" charset="0"/>
                          <a:ea typeface="+mn-ea"/>
                          <a:cs typeface="Arial" panose="020B0604020202020204" pitchFamily="34" charset="0"/>
                        </a:rPr>
                        <a:t>12</a:t>
                      </a:r>
                      <a:r>
                        <a:rPr lang="es-MX" sz="2400" b="1" u="none" kern="1200" dirty="0" smtClean="0">
                          <a:solidFill>
                            <a:srgbClr val="0070C0"/>
                          </a:solidFill>
                          <a:latin typeface="Arial" panose="020B0604020202020204" pitchFamily="34" charset="0"/>
                          <a:ea typeface="+mn-ea"/>
                          <a:cs typeface="Arial" panose="020B0604020202020204" pitchFamily="34" charset="0"/>
                        </a:rPr>
                        <a:t> </a:t>
                      </a:r>
                      <a:r>
                        <a:rPr lang="es-MX" sz="2400" u="none" dirty="0" smtClean="0">
                          <a:latin typeface="Arial" panose="020B0604020202020204" pitchFamily="34" charset="0"/>
                          <a:cs typeface="Arial" panose="020B0604020202020204" pitchFamily="34" charset="0"/>
                        </a:rPr>
                        <a:t>Iniciativas de Ley presentadas al Congreso de la República.</a:t>
                      </a:r>
                      <a:endParaRPr lang="es-GT" sz="2400" u="none"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3283163"/>
                  </a:ext>
                </a:extLst>
              </a:tr>
              <a:tr h="901034">
                <a:tc>
                  <a:txBody>
                    <a:bodyPr/>
                    <a:lstStyle/>
                    <a:p>
                      <a:pPr algn="just"/>
                      <a:r>
                        <a:rPr lang="es-MX" sz="2400" b="1" u="none" kern="1200" dirty="0" smtClean="0">
                          <a:solidFill>
                            <a:schemeClr val="tx1"/>
                          </a:solidFill>
                          <a:latin typeface="Arial" panose="020B0604020202020204" pitchFamily="34" charset="0"/>
                          <a:ea typeface="+mn-ea"/>
                          <a:cs typeface="Arial" panose="020B0604020202020204" pitchFamily="34" charset="0"/>
                        </a:rPr>
                        <a:t>919 </a:t>
                      </a:r>
                      <a:r>
                        <a:rPr lang="es-MX" sz="2400" dirty="0" smtClean="0">
                          <a:latin typeface="Arial" panose="020B0604020202020204" pitchFamily="34" charset="0"/>
                          <a:cs typeface="Arial" panose="020B0604020202020204" pitchFamily="34" charset="0"/>
                        </a:rPr>
                        <a:t>Acuerdos Gubernativos suscritos.</a:t>
                      </a:r>
                      <a:endParaRPr lang="es-GT"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912561"/>
                  </a:ext>
                </a:extLst>
              </a:tr>
              <a:tr h="112213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2400" b="1" u="none" kern="1200" dirty="0" smtClean="0">
                          <a:solidFill>
                            <a:schemeClr val="tx1"/>
                          </a:solidFill>
                          <a:latin typeface="Arial" panose="020B0604020202020204" pitchFamily="34" charset="0"/>
                          <a:ea typeface="+mn-ea"/>
                          <a:cs typeface="Arial" panose="020B0604020202020204" pitchFamily="34" charset="0"/>
                        </a:rPr>
                        <a:t>7925</a:t>
                      </a:r>
                      <a:r>
                        <a:rPr lang="es-MX" sz="2400" b="1" kern="1200" baseline="0" dirty="0" smtClean="0">
                          <a:solidFill>
                            <a:srgbClr val="0070C0"/>
                          </a:solidFill>
                          <a:latin typeface="Arial" panose="020B0604020202020204" pitchFamily="34" charset="0"/>
                          <a:ea typeface="+mn-ea"/>
                          <a:cs typeface="Arial" panose="020B0604020202020204" pitchFamily="34" charset="0"/>
                        </a:rPr>
                        <a:t> </a:t>
                      </a:r>
                      <a:r>
                        <a:rPr lang="es-MX" sz="2400" kern="1200" dirty="0" smtClean="0">
                          <a:solidFill>
                            <a:schemeClr val="dk1"/>
                          </a:solidFill>
                          <a:latin typeface="Arial" panose="020B0604020202020204" pitchFamily="34" charset="0"/>
                          <a:ea typeface="+mn-ea"/>
                          <a:cs typeface="Arial" panose="020B0604020202020204" pitchFamily="34" charset="0"/>
                        </a:rPr>
                        <a:t>Expedientes tramitados en beneficio de entidades, personas jurídicas e individuales.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6203120"/>
                  </a:ext>
                </a:extLst>
              </a:tr>
            </a:tbl>
          </a:graphicData>
        </a:graphic>
      </p:graphicFrame>
    </p:spTree>
    <p:extLst>
      <p:ext uri="{BB962C8B-B14F-4D97-AF65-F5344CB8AC3E}">
        <p14:creationId xmlns:p14="http://schemas.microsoft.com/office/powerpoint/2010/main" val="565254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4844739" y="3008245"/>
            <a:ext cx="772685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lang="es-GT" sz="4000" b="1" dirty="0">
                <a:solidFill>
                  <a:prstClr val="white"/>
                </a:solidFill>
                <a:cs typeface="Arial" panose="020B0604020202020204" pitchFamily="34" charset="0"/>
              </a:rPr>
              <a:t>CONCLUSIONES</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774777" y="1761468"/>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GT" sz="6600" b="1" kern="1200" dirty="0">
                <a:solidFill>
                  <a:schemeClr val="accent4">
                    <a:lumMod val="75000"/>
                  </a:schemeClr>
                </a:solidFill>
                <a:latin typeface="Arial" panose="020B0604020202020204" pitchFamily="34" charset="0"/>
                <a:ea typeface="+mn-ea"/>
                <a:cs typeface="Arial" panose="020B0604020202020204" pitchFamily="34" charset="0"/>
              </a:rPr>
              <a:t>4</a:t>
            </a:r>
            <a:endPar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70576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89018" y="661436"/>
            <a:ext cx="8023441" cy="892552"/>
          </a:xfrm>
          <a:prstGeom prst="rect">
            <a:avLst/>
          </a:prstGeom>
          <a:noFill/>
        </p:spPr>
        <p:txBody>
          <a:bodyPr wrap="square" rtlCol="0">
            <a:spAutoFit/>
          </a:bodyPr>
          <a:lstStyle/>
          <a:p>
            <a:r>
              <a:rPr lang="es-GT" sz="2600" b="1" dirty="0">
                <a:latin typeface="Arial" panose="020B0604020202020204" pitchFamily="34" charset="0"/>
                <a:cs typeface="Arial" panose="020B0604020202020204" pitchFamily="34" charset="0"/>
              </a:rPr>
              <a:t>¿QUÉ TENDENCIA MUESTRA EL USO DE LOS</a:t>
            </a:r>
          </a:p>
          <a:p>
            <a:r>
              <a:rPr lang="es-GT" sz="2600" b="1" dirty="0">
                <a:latin typeface="Arial" panose="020B0604020202020204" pitchFamily="34" charset="0"/>
                <a:cs typeface="Arial" panose="020B0604020202020204" pitchFamily="34" charset="0"/>
              </a:rPr>
              <a:t>  RECURSOS PÚBLICOS?</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4" name="Picture 2" descr="7 TENDENCIAS TECNOLÓGICAS PARA EL EL 2021 | MQA">
            <a:extLst>
              <a:ext uri="{FF2B5EF4-FFF2-40B4-BE49-F238E27FC236}">
                <a16:creationId xmlns:a16="http://schemas.microsoft.com/office/drawing/2014/main" id="{917C53C8-656A-4193-A96D-93181679B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81" y="156140"/>
            <a:ext cx="2044538" cy="1534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56BE81C2-1A2C-22C0-7EAC-5C45765DE3F7}"/>
              </a:ext>
            </a:extLst>
          </p:cNvPr>
          <p:cNvGraphicFramePr>
            <a:graphicFrameLocks noGrp="1"/>
          </p:cNvGraphicFramePr>
          <p:nvPr>
            <p:extLst>
              <p:ext uri="{D42A27DB-BD31-4B8C-83A1-F6EECF244321}">
                <p14:modId xmlns:p14="http://schemas.microsoft.com/office/powerpoint/2010/main" val="2132986930"/>
              </p:ext>
            </p:extLst>
          </p:nvPr>
        </p:nvGraphicFramePr>
        <p:xfrm>
          <a:off x="874293" y="2162849"/>
          <a:ext cx="10443411" cy="903782"/>
        </p:xfrm>
        <a:graphic>
          <a:graphicData uri="http://schemas.openxmlformats.org/drawingml/2006/table">
            <a:tbl>
              <a:tblPr/>
              <a:tblGrid>
                <a:gridCol w="2682714">
                  <a:extLst>
                    <a:ext uri="{9D8B030D-6E8A-4147-A177-3AD203B41FA5}">
                      <a16:colId xmlns:a16="http://schemas.microsoft.com/office/drawing/2014/main" val="3569830651"/>
                    </a:ext>
                  </a:extLst>
                </a:gridCol>
                <a:gridCol w="2682714">
                  <a:extLst>
                    <a:ext uri="{9D8B030D-6E8A-4147-A177-3AD203B41FA5}">
                      <a16:colId xmlns:a16="http://schemas.microsoft.com/office/drawing/2014/main" val="2206739267"/>
                    </a:ext>
                  </a:extLst>
                </a:gridCol>
                <a:gridCol w="2682714">
                  <a:extLst>
                    <a:ext uri="{9D8B030D-6E8A-4147-A177-3AD203B41FA5}">
                      <a16:colId xmlns:a16="http://schemas.microsoft.com/office/drawing/2014/main" val="2068741833"/>
                    </a:ext>
                  </a:extLst>
                </a:gridCol>
                <a:gridCol w="2395269">
                  <a:extLst>
                    <a:ext uri="{9D8B030D-6E8A-4147-A177-3AD203B41FA5}">
                      <a16:colId xmlns:a16="http://schemas.microsoft.com/office/drawing/2014/main" val="3070797147"/>
                    </a:ext>
                  </a:extLst>
                </a:gridCol>
              </a:tblGrid>
              <a:tr h="179433">
                <a:tc rowSpan="2">
                  <a:txBody>
                    <a:bodyPr/>
                    <a:lstStyle/>
                    <a:p>
                      <a:pPr algn="ctr" rtl="0" fontAlgn="ctr"/>
                      <a:r>
                        <a:rPr lang="es-GT" sz="1100" b="1" i="0" u="none" strike="noStrike" dirty="0">
                          <a:solidFill>
                            <a:srgbClr val="FFFFFF"/>
                          </a:solidFill>
                          <a:effectLst/>
                          <a:latin typeface="+mj-lt"/>
                        </a:rPr>
                        <a:t>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a:txBody>
                    <a:bodyPr/>
                    <a:lstStyle/>
                    <a:p>
                      <a:pPr algn="ctr" rtl="0" fontAlgn="ctr"/>
                      <a:r>
                        <a:rPr lang="es-GT" sz="1100" b="1" i="0" u="none" strike="noStrike" dirty="0">
                          <a:solidFill>
                            <a:srgbClr val="FFFFFF"/>
                          </a:solidFill>
                          <a:effectLst/>
                          <a:latin typeface="+mj-lt"/>
                        </a:rPr>
                        <a:t>Presupuesto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dirty="0">
                          <a:solidFill>
                            <a:srgbClr val="FFFFFF"/>
                          </a:solidFill>
                          <a:effectLst/>
                          <a:latin typeface="+mj-lt"/>
                        </a:rPr>
                        <a:t>Ejecutado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a:solidFill>
                            <a:srgbClr val="FFFFFF"/>
                          </a:solidFill>
                          <a:effectLst/>
                          <a:latin typeface="+mj-lt"/>
                        </a:rPr>
                        <a:t>Porcentaje de ejecución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extLst>
                  <a:ext uri="{0D108BD9-81ED-4DB2-BD59-A6C34878D82A}">
                    <a16:rowId xmlns:a16="http://schemas.microsoft.com/office/drawing/2014/main" val="3575142358"/>
                  </a:ext>
                </a:extLst>
              </a:tr>
              <a:tr h="232589">
                <a:tc vMerge="1">
                  <a:txBody>
                    <a:bodyPr/>
                    <a:lstStyle/>
                    <a:p>
                      <a:endParaRPr lang="es-GT"/>
                    </a:p>
                  </a:txBody>
                  <a:tcPr/>
                </a:tc>
                <a:tc>
                  <a:txBody>
                    <a:bodyPr/>
                    <a:lstStyle/>
                    <a:p>
                      <a:pPr algn="ctr" rtl="0" fontAlgn="ctr"/>
                      <a:r>
                        <a:rPr lang="es-GT" sz="1100" b="1" i="0" u="none" strike="noStrike" dirty="0">
                          <a:solidFill>
                            <a:srgbClr val="FFFFFF"/>
                          </a:solidFill>
                          <a:effectLst/>
                          <a:latin typeface="+mj-lt"/>
                        </a:rPr>
                        <a:t>vigente*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3061410712"/>
                  </a:ext>
                </a:extLst>
              </a:tr>
              <a:tr h="245880">
                <a:tc>
                  <a:txBody>
                    <a:bodyPr/>
                    <a:lstStyle/>
                    <a:p>
                      <a:pPr algn="ctr" rtl="0" fontAlgn="ctr"/>
                      <a:r>
                        <a:rPr lang="es-GT" sz="1200" b="0" i="0" u="none" strike="noStrike" dirty="0">
                          <a:solidFill>
                            <a:srgbClr val="004C83"/>
                          </a:solidFill>
                          <a:effectLst/>
                          <a:latin typeface="+mj-lt"/>
                        </a:rPr>
                        <a:t>2022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24,408,191</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23,967,847.53</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98.20%</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940942235"/>
                  </a:ext>
                </a:extLst>
              </a:tr>
              <a:tr h="245880">
                <a:tc>
                  <a:txBody>
                    <a:bodyPr/>
                    <a:lstStyle/>
                    <a:p>
                      <a:pPr algn="ctr" rtl="0" fontAlgn="ctr"/>
                      <a:r>
                        <a:rPr lang="es-GT" sz="1200" b="0" i="0" u="none" strike="noStrike" dirty="0">
                          <a:solidFill>
                            <a:srgbClr val="004C83"/>
                          </a:solidFill>
                          <a:effectLst/>
                          <a:latin typeface="+mj-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23,622,745</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23,512,454.43</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99.53%</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2124461891"/>
                  </a:ext>
                </a:extLst>
              </a:tr>
            </a:tbl>
          </a:graphicData>
        </a:graphic>
      </p:graphicFrame>
      <p:graphicFrame>
        <p:nvGraphicFramePr>
          <p:cNvPr id="8" name="Tabla 7">
            <a:extLst>
              <a:ext uri="{FF2B5EF4-FFF2-40B4-BE49-F238E27FC236}">
                <a16:creationId xmlns:a16="http://schemas.microsoft.com/office/drawing/2014/main" id="{56BE81C2-1A2C-22C0-7EAC-5C45765DE3F7}"/>
              </a:ext>
            </a:extLst>
          </p:cNvPr>
          <p:cNvGraphicFramePr>
            <a:graphicFrameLocks noGrp="1"/>
          </p:cNvGraphicFramePr>
          <p:nvPr>
            <p:extLst>
              <p:ext uri="{D42A27DB-BD31-4B8C-83A1-F6EECF244321}">
                <p14:modId xmlns:p14="http://schemas.microsoft.com/office/powerpoint/2010/main" val="1743147775"/>
              </p:ext>
            </p:extLst>
          </p:nvPr>
        </p:nvGraphicFramePr>
        <p:xfrm>
          <a:off x="874294" y="5536582"/>
          <a:ext cx="10443411" cy="903782"/>
        </p:xfrm>
        <a:graphic>
          <a:graphicData uri="http://schemas.openxmlformats.org/drawingml/2006/table">
            <a:tbl>
              <a:tblPr/>
              <a:tblGrid>
                <a:gridCol w="2682714">
                  <a:extLst>
                    <a:ext uri="{9D8B030D-6E8A-4147-A177-3AD203B41FA5}">
                      <a16:colId xmlns:a16="http://schemas.microsoft.com/office/drawing/2014/main" val="3569830651"/>
                    </a:ext>
                  </a:extLst>
                </a:gridCol>
                <a:gridCol w="2682714">
                  <a:extLst>
                    <a:ext uri="{9D8B030D-6E8A-4147-A177-3AD203B41FA5}">
                      <a16:colId xmlns:a16="http://schemas.microsoft.com/office/drawing/2014/main" val="2206739267"/>
                    </a:ext>
                  </a:extLst>
                </a:gridCol>
                <a:gridCol w="2682714">
                  <a:extLst>
                    <a:ext uri="{9D8B030D-6E8A-4147-A177-3AD203B41FA5}">
                      <a16:colId xmlns:a16="http://schemas.microsoft.com/office/drawing/2014/main" val="2068741833"/>
                    </a:ext>
                  </a:extLst>
                </a:gridCol>
                <a:gridCol w="2395269">
                  <a:extLst>
                    <a:ext uri="{9D8B030D-6E8A-4147-A177-3AD203B41FA5}">
                      <a16:colId xmlns:a16="http://schemas.microsoft.com/office/drawing/2014/main" val="3070797147"/>
                    </a:ext>
                  </a:extLst>
                </a:gridCol>
              </a:tblGrid>
              <a:tr h="179433">
                <a:tc rowSpan="2">
                  <a:txBody>
                    <a:bodyPr/>
                    <a:lstStyle/>
                    <a:p>
                      <a:pPr algn="ctr" rtl="0" fontAlgn="ctr"/>
                      <a:r>
                        <a:rPr lang="es-GT" sz="1100" b="1" i="0" u="none" strike="noStrike" dirty="0">
                          <a:solidFill>
                            <a:srgbClr val="FFFFFF"/>
                          </a:solidFill>
                          <a:effectLst/>
                          <a:latin typeface="+mj-lt"/>
                        </a:rPr>
                        <a:t>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a:txBody>
                    <a:bodyPr/>
                    <a:lstStyle/>
                    <a:p>
                      <a:pPr algn="ctr" rtl="0" fontAlgn="ctr"/>
                      <a:r>
                        <a:rPr lang="es-GT" sz="1100" b="1" i="0" u="none" strike="noStrike" dirty="0">
                          <a:solidFill>
                            <a:srgbClr val="FFFFFF"/>
                          </a:solidFill>
                          <a:effectLst/>
                          <a:latin typeface="+mj-lt"/>
                        </a:rPr>
                        <a:t>Presupuesto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dirty="0">
                          <a:solidFill>
                            <a:srgbClr val="FFFFFF"/>
                          </a:solidFill>
                          <a:effectLst/>
                          <a:latin typeface="+mj-lt"/>
                        </a:rPr>
                        <a:t>Ejecutado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a:solidFill>
                            <a:srgbClr val="FFFFFF"/>
                          </a:solidFill>
                          <a:effectLst/>
                          <a:latin typeface="+mj-lt"/>
                        </a:rPr>
                        <a:t>Porcentaje de ejecución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extLst>
                  <a:ext uri="{0D108BD9-81ED-4DB2-BD59-A6C34878D82A}">
                    <a16:rowId xmlns:a16="http://schemas.microsoft.com/office/drawing/2014/main" val="3575142358"/>
                  </a:ext>
                </a:extLst>
              </a:tr>
              <a:tr h="232589">
                <a:tc vMerge="1">
                  <a:txBody>
                    <a:bodyPr/>
                    <a:lstStyle/>
                    <a:p>
                      <a:endParaRPr lang="es-GT"/>
                    </a:p>
                  </a:txBody>
                  <a:tcPr/>
                </a:tc>
                <a:tc>
                  <a:txBody>
                    <a:bodyPr/>
                    <a:lstStyle/>
                    <a:p>
                      <a:pPr algn="ctr" rtl="0" fontAlgn="ctr"/>
                      <a:r>
                        <a:rPr lang="es-GT" sz="1100" b="1" i="0" u="none" strike="noStrike" dirty="0">
                          <a:solidFill>
                            <a:srgbClr val="FFFFFF"/>
                          </a:solidFill>
                          <a:effectLst/>
                          <a:latin typeface="+mj-lt"/>
                        </a:rPr>
                        <a:t>vigente*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3061410712"/>
                  </a:ext>
                </a:extLst>
              </a:tr>
              <a:tr h="245880">
                <a:tc>
                  <a:txBody>
                    <a:bodyPr/>
                    <a:lstStyle/>
                    <a:p>
                      <a:pPr algn="ctr" rtl="0" fontAlgn="ctr"/>
                      <a:r>
                        <a:rPr lang="es-GT" sz="1200" b="0" i="0" u="none" strike="noStrike" dirty="0">
                          <a:solidFill>
                            <a:srgbClr val="004C83"/>
                          </a:solidFill>
                          <a:effectLst/>
                          <a:latin typeface="+mj-lt"/>
                        </a:rPr>
                        <a:t>2022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4,539,867</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4,342,795.30</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95.66%</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940942235"/>
                  </a:ext>
                </a:extLst>
              </a:tr>
              <a:tr h="245880">
                <a:tc>
                  <a:txBody>
                    <a:bodyPr/>
                    <a:lstStyle/>
                    <a:p>
                      <a:pPr algn="ctr" rtl="0" fontAlgn="ctr"/>
                      <a:r>
                        <a:rPr lang="es-GT" sz="1200" b="0" i="0" u="none" strike="noStrike" dirty="0">
                          <a:solidFill>
                            <a:srgbClr val="004C83"/>
                          </a:solidFill>
                          <a:effectLst/>
                          <a:latin typeface="+mj-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4,634,838</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4,513,919.36</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97.39%</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2124461891"/>
                  </a:ext>
                </a:extLst>
              </a:tr>
            </a:tbl>
          </a:graphicData>
        </a:graphic>
      </p:graphicFrame>
      <p:graphicFrame>
        <p:nvGraphicFramePr>
          <p:cNvPr id="9" name="Tabla 8">
            <a:extLst>
              <a:ext uri="{FF2B5EF4-FFF2-40B4-BE49-F238E27FC236}">
                <a16:creationId xmlns:a16="http://schemas.microsoft.com/office/drawing/2014/main" id="{56BE81C2-1A2C-22C0-7EAC-5C45765DE3F7}"/>
              </a:ext>
            </a:extLst>
          </p:cNvPr>
          <p:cNvGraphicFramePr>
            <a:graphicFrameLocks noGrp="1"/>
          </p:cNvGraphicFramePr>
          <p:nvPr>
            <p:extLst>
              <p:ext uri="{D42A27DB-BD31-4B8C-83A1-F6EECF244321}">
                <p14:modId xmlns:p14="http://schemas.microsoft.com/office/powerpoint/2010/main" val="3819641714"/>
              </p:ext>
            </p:extLst>
          </p:nvPr>
        </p:nvGraphicFramePr>
        <p:xfrm>
          <a:off x="874294" y="3844670"/>
          <a:ext cx="10443411" cy="903782"/>
        </p:xfrm>
        <a:graphic>
          <a:graphicData uri="http://schemas.openxmlformats.org/drawingml/2006/table">
            <a:tbl>
              <a:tblPr/>
              <a:tblGrid>
                <a:gridCol w="2682714">
                  <a:extLst>
                    <a:ext uri="{9D8B030D-6E8A-4147-A177-3AD203B41FA5}">
                      <a16:colId xmlns:a16="http://schemas.microsoft.com/office/drawing/2014/main" val="3569830651"/>
                    </a:ext>
                  </a:extLst>
                </a:gridCol>
                <a:gridCol w="2682714">
                  <a:extLst>
                    <a:ext uri="{9D8B030D-6E8A-4147-A177-3AD203B41FA5}">
                      <a16:colId xmlns:a16="http://schemas.microsoft.com/office/drawing/2014/main" val="2206739267"/>
                    </a:ext>
                  </a:extLst>
                </a:gridCol>
                <a:gridCol w="2682714">
                  <a:extLst>
                    <a:ext uri="{9D8B030D-6E8A-4147-A177-3AD203B41FA5}">
                      <a16:colId xmlns:a16="http://schemas.microsoft.com/office/drawing/2014/main" val="2068741833"/>
                    </a:ext>
                  </a:extLst>
                </a:gridCol>
                <a:gridCol w="2395269">
                  <a:extLst>
                    <a:ext uri="{9D8B030D-6E8A-4147-A177-3AD203B41FA5}">
                      <a16:colId xmlns:a16="http://schemas.microsoft.com/office/drawing/2014/main" val="3070797147"/>
                    </a:ext>
                  </a:extLst>
                </a:gridCol>
              </a:tblGrid>
              <a:tr h="179433">
                <a:tc rowSpan="2">
                  <a:txBody>
                    <a:bodyPr/>
                    <a:lstStyle/>
                    <a:p>
                      <a:pPr algn="ctr" rtl="0" fontAlgn="ctr"/>
                      <a:r>
                        <a:rPr lang="es-GT" sz="1100" b="1" i="0" u="none" strike="noStrike" dirty="0">
                          <a:solidFill>
                            <a:srgbClr val="FFFFFF"/>
                          </a:solidFill>
                          <a:effectLst/>
                          <a:latin typeface="+mj-lt"/>
                        </a:rPr>
                        <a:t>Año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a:txBody>
                    <a:bodyPr/>
                    <a:lstStyle/>
                    <a:p>
                      <a:pPr algn="ctr" rtl="0" fontAlgn="ctr"/>
                      <a:r>
                        <a:rPr lang="es-GT" sz="1100" b="1" i="0" u="none" strike="noStrike" dirty="0">
                          <a:solidFill>
                            <a:srgbClr val="FFFFFF"/>
                          </a:solidFill>
                          <a:effectLst/>
                          <a:latin typeface="+mj-lt"/>
                        </a:rPr>
                        <a:t>Presupuesto</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dirty="0">
                          <a:solidFill>
                            <a:srgbClr val="FFFFFF"/>
                          </a:solidFill>
                          <a:effectLst/>
                          <a:latin typeface="+mj-lt"/>
                        </a:rPr>
                        <a:t>Ejecutado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tc rowSpan="2">
                  <a:txBody>
                    <a:bodyPr/>
                    <a:lstStyle/>
                    <a:p>
                      <a:pPr algn="ctr" rtl="0" fontAlgn="ctr"/>
                      <a:r>
                        <a:rPr lang="es-GT" sz="1100" b="1" i="0" u="none" strike="noStrike">
                          <a:solidFill>
                            <a:srgbClr val="FFFFFF"/>
                          </a:solidFill>
                          <a:effectLst/>
                          <a:latin typeface="+mj-lt"/>
                        </a:rPr>
                        <a:t>Porcentaje de ejecución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EFE"/>
                    </a:solidFill>
                  </a:tcPr>
                </a:tc>
                <a:extLst>
                  <a:ext uri="{0D108BD9-81ED-4DB2-BD59-A6C34878D82A}">
                    <a16:rowId xmlns:a16="http://schemas.microsoft.com/office/drawing/2014/main" val="3575142358"/>
                  </a:ext>
                </a:extLst>
              </a:tr>
              <a:tr h="232589">
                <a:tc vMerge="1">
                  <a:txBody>
                    <a:bodyPr/>
                    <a:lstStyle/>
                    <a:p>
                      <a:endParaRPr lang="es-GT"/>
                    </a:p>
                  </a:txBody>
                  <a:tcPr/>
                </a:tc>
                <a:tc>
                  <a:txBody>
                    <a:bodyPr/>
                    <a:lstStyle/>
                    <a:p>
                      <a:pPr algn="ctr" rtl="0" fontAlgn="ctr"/>
                      <a:r>
                        <a:rPr lang="es-GT" sz="1100" b="1" i="0" u="none" strike="noStrike" dirty="0">
                          <a:solidFill>
                            <a:srgbClr val="FFFFFF"/>
                          </a:solidFill>
                          <a:effectLst/>
                          <a:latin typeface="+mj-lt"/>
                        </a:rPr>
                        <a:t>vigente*</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BEFE"/>
                    </a:solidFill>
                  </a:tcPr>
                </a:tc>
                <a:tc vMerge="1">
                  <a:txBody>
                    <a:bodyPr/>
                    <a:lstStyle/>
                    <a:p>
                      <a:endParaRPr lang="es-GT"/>
                    </a:p>
                  </a:txBody>
                  <a:tcPr/>
                </a:tc>
                <a:tc vMerge="1">
                  <a:txBody>
                    <a:bodyPr/>
                    <a:lstStyle/>
                    <a:p>
                      <a:endParaRPr lang="es-GT"/>
                    </a:p>
                  </a:txBody>
                  <a:tcPr/>
                </a:tc>
                <a:extLst>
                  <a:ext uri="{0D108BD9-81ED-4DB2-BD59-A6C34878D82A}">
                    <a16:rowId xmlns:a16="http://schemas.microsoft.com/office/drawing/2014/main" val="3061410712"/>
                  </a:ext>
                </a:extLst>
              </a:tr>
              <a:tr h="245880">
                <a:tc>
                  <a:txBody>
                    <a:bodyPr/>
                    <a:lstStyle/>
                    <a:p>
                      <a:pPr algn="ctr" rtl="0" fontAlgn="ctr"/>
                      <a:r>
                        <a:rPr lang="es-GT" sz="1200" b="0" i="0" u="none" strike="noStrike" dirty="0">
                          <a:solidFill>
                            <a:srgbClr val="004C83"/>
                          </a:solidFill>
                          <a:effectLst/>
                          <a:latin typeface="+mj-lt"/>
                        </a:rPr>
                        <a:t>2022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10,090,399</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9,76,190.14</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96.59%</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940942235"/>
                  </a:ext>
                </a:extLst>
              </a:tr>
              <a:tr h="245880">
                <a:tc>
                  <a:txBody>
                    <a:bodyPr/>
                    <a:lstStyle/>
                    <a:p>
                      <a:pPr algn="ctr" rtl="0" fontAlgn="ctr"/>
                      <a:r>
                        <a:rPr lang="es-GT" sz="1200" b="0" i="0" u="none" strike="noStrike" dirty="0">
                          <a:solidFill>
                            <a:srgbClr val="004C83"/>
                          </a:solidFill>
                          <a:effectLst/>
                          <a:latin typeface="+mj-lt"/>
                        </a:rPr>
                        <a:t>2023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10,493,585</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10,381,515.5</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tc>
                  <a:txBody>
                    <a:bodyPr/>
                    <a:lstStyle/>
                    <a:p>
                      <a:pPr algn="ctr" rtl="0" fontAlgn="ctr"/>
                      <a:r>
                        <a:rPr lang="es-GT" sz="1200" b="0" i="0" u="none" strike="noStrike" dirty="0" smtClean="0">
                          <a:solidFill>
                            <a:srgbClr val="004C83"/>
                          </a:solidFill>
                          <a:effectLst/>
                          <a:latin typeface="+mj-lt"/>
                        </a:rPr>
                        <a:t>98.93%</a:t>
                      </a:r>
                      <a:endParaRPr lang="es-GT" sz="1200" b="0" i="0" u="none" strike="noStrike" dirty="0">
                        <a:solidFill>
                          <a:srgbClr val="004C83"/>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3F3"/>
                    </a:solidFill>
                  </a:tcPr>
                </a:tc>
                <a:extLst>
                  <a:ext uri="{0D108BD9-81ED-4DB2-BD59-A6C34878D82A}">
                    <a16:rowId xmlns:a16="http://schemas.microsoft.com/office/drawing/2014/main" val="2124461891"/>
                  </a:ext>
                </a:extLst>
              </a:tr>
            </a:tbl>
          </a:graphicData>
        </a:graphic>
      </p:graphicFrame>
      <p:sp>
        <p:nvSpPr>
          <p:cNvPr id="14" name="Título 1">
            <a:extLst>
              <a:ext uri="{FF2B5EF4-FFF2-40B4-BE49-F238E27FC236}">
                <a16:creationId xmlns:a16="http://schemas.microsoft.com/office/drawing/2014/main" id="{67D0DB10-AE31-47D2-A485-453D2186D26D}"/>
              </a:ext>
            </a:extLst>
          </p:cNvPr>
          <p:cNvSpPr txBox="1">
            <a:spLocks/>
          </p:cNvSpPr>
          <p:nvPr/>
        </p:nvSpPr>
        <p:spPr>
          <a:xfrm>
            <a:off x="2919153" y="3373927"/>
            <a:ext cx="6563170" cy="427806"/>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sp>
        <p:nvSpPr>
          <p:cNvPr id="20" name="Título 1">
            <a:extLst>
              <a:ext uri="{FF2B5EF4-FFF2-40B4-BE49-F238E27FC236}">
                <a16:creationId xmlns:a16="http://schemas.microsoft.com/office/drawing/2014/main" id="{67D0DB10-AE31-47D2-A485-453D2186D26D}"/>
              </a:ext>
            </a:extLst>
          </p:cNvPr>
          <p:cNvSpPr txBox="1">
            <a:spLocks/>
          </p:cNvSpPr>
          <p:nvPr/>
        </p:nvSpPr>
        <p:spPr>
          <a:xfrm>
            <a:off x="2919153" y="5025224"/>
            <a:ext cx="6563170" cy="427806"/>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sp>
        <p:nvSpPr>
          <p:cNvPr id="22" name="Título 1">
            <a:extLst>
              <a:ext uri="{FF2B5EF4-FFF2-40B4-BE49-F238E27FC236}">
                <a16:creationId xmlns:a16="http://schemas.microsoft.com/office/drawing/2014/main" id="{67D0DB10-AE31-47D2-A485-453D2186D26D}"/>
              </a:ext>
            </a:extLst>
          </p:cNvPr>
          <p:cNvSpPr txBox="1">
            <a:spLocks/>
          </p:cNvSpPr>
          <p:nvPr/>
        </p:nvSpPr>
        <p:spPr>
          <a:xfrm>
            <a:off x="2919153" y="1690256"/>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spTree>
    <p:extLst>
      <p:ext uri="{BB962C8B-B14F-4D97-AF65-F5344CB8AC3E}">
        <p14:creationId xmlns:p14="http://schemas.microsoft.com/office/powerpoint/2010/main" val="2756736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482929" y="661436"/>
            <a:ext cx="10062526" cy="461665"/>
          </a:xfrm>
          <a:prstGeom prst="rect">
            <a:avLst/>
          </a:prstGeom>
          <a:noFill/>
        </p:spPr>
        <p:txBody>
          <a:bodyPr wrap="square" rtlCol="0">
            <a:spAutoFit/>
          </a:bodyPr>
          <a:lstStyle/>
          <a:p>
            <a:r>
              <a:rPr lang="es-GT" sz="2400" dirty="0">
                <a:latin typeface="Arial" panose="020B0604020202020204" pitchFamily="34" charset="0"/>
                <a:cs typeface="Arial" panose="020B0604020202020204" pitchFamily="34" charset="0"/>
              </a:rPr>
              <a:t>¿</a:t>
            </a:r>
            <a:r>
              <a:rPr lang="es-GT" sz="2400" b="1" dirty="0">
                <a:latin typeface="Arial" panose="020B0604020202020204" pitchFamily="34" charset="0"/>
                <a:cs typeface="Arial" panose="020B0604020202020204" pitchFamily="34" charset="0"/>
              </a:rPr>
              <a:t>QUÉ RESULTADOS SE OBTUVIERON EN EL MARCO DE LA PGG?</a:t>
            </a:r>
            <a:endParaRPr lang="es-GT" sz="2400" b="1" dirty="0">
              <a:solidFill>
                <a:schemeClr val="accent1">
                  <a:lumMod val="50000"/>
                </a:schemeClr>
              </a:solidFill>
              <a:latin typeface="Arial" panose="020B0604020202020204" pitchFamily="34" charset="0"/>
              <a:cs typeface="Arial" panose="020B0604020202020204" pitchFamily="34" charset="0"/>
            </a:endParaRPr>
          </a:p>
        </p:txBody>
      </p:sp>
      <p:pic>
        <p:nvPicPr>
          <p:cNvPr id="7" name="Picture 6" descr="Noticias de Canción de Abril - TuneCore">
            <a:extLst>
              <a:ext uri="{FF2B5EF4-FFF2-40B4-BE49-F238E27FC236}">
                <a16:creationId xmlns:a16="http://schemas.microsoft.com/office/drawing/2014/main" id="{2AE6E717-3690-46C5-B7B7-D7B8A68373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2303"/>
            <a:ext cx="1482929" cy="1475868"/>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E40743F2-234A-4544-BBAC-8877FB423F76}"/>
              </a:ext>
            </a:extLst>
          </p:cNvPr>
          <p:cNvSpPr txBox="1">
            <a:spLocks/>
          </p:cNvSpPr>
          <p:nvPr/>
        </p:nvSpPr>
        <p:spPr>
          <a:xfrm>
            <a:off x="206556" y="1939525"/>
            <a:ext cx="3279594" cy="2772047"/>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1600" b="0" dirty="0">
                <a:solidFill>
                  <a:srgbClr val="2F5496"/>
                </a:solidFill>
                <a:latin typeface="Arial" panose="020B0604020202020204" pitchFamily="34" charset="0"/>
                <a:cs typeface="Arial" panose="020B0604020202020204" pitchFamily="34" charset="0"/>
              </a:rPr>
              <a:t/>
            </a:r>
            <a:br>
              <a:rPr lang="es-GT" sz="1600" b="0" dirty="0">
                <a:solidFill>
                  <a:srgbClr val="2F5496"/>
                </a:solidFill>
                <a:latin typeface="Arial" panose="020B0604020202020204" pitchFamily="34" charset="0"/>
                <a:cs typeface="Arial" panose="020B0604020202020204" pitchFamily="34" charset="0"/>
              </a:rPr>
            </a:br>
            <a:r>
              <a:rPr lang="es-GT" sz="1600" b="0" dirty="0">
                <a:solidFill>
                  <a:srgbClr val="2F5496"/>
                </a:solidFill>
                <a:latin typeface="Arial" panose="020B0604020202020204" pitchFamily="34" charset="0"/>
                <a:cs typeface="Arial" panose="020B0604020202020204" pitchFamily="34" charset="0"/>
              </a:rPr>
              <a:t>Se contribuyó con el pilar </a:t>
            </a:r>
            <a:r>
              <a:rPr lang="es-MX" sz="1600" dirty="0">
                <a:solidFill>
                  <a:srgbClr val="2F54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Estado responsable, transparente y efectivo.</a:t>
            </a:r>
            <a:endParaRPr lang="es-GT" sz="1600" dirty="0">
              <a:solidFill>
                <a:srgbClr val="2F549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Título 1">
            <a:extLst>
              <a:ext uri="{FF2B5EF4-FFF2-40B4-BE49-F238E27FC236}">
                <a16:creationId xmlns:a16="http://schemas.microsoft.com/office/drawing/2014/main" id="{E40743F2-234A-4544-BBAC-8877FB423F76}"/>
              </a:ext>
            </a:extLst>
          </p:cNvPr>
          <p:cNvSpPr txBox="1">
            <a:spLocks/>
          </p:cNvSpPr>
          <p:nvPr/>
        </p:nvSpPr>
        <p:spPr>
          <a:xfrm>
            <a:off x="3486150" y="1678171"/>
            <a:ext cx="8401050" cy="3964032"/>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gn="just">
              <a:lnSpc>
                <a:spcPct val="100000"/>
              </a:lnSpc>
            </a:pPr>
            <a:r>
              <a:rPr lang="es-GT" sz="1500" b="0" dirty="0">
                <a:solidFill>
                  <a:srgbClr val="2F5496"/>
                </a:solidFill>
                <a:latin typeface="Arial" panose="020B0604020202020204" pitchFamily="34" charset="0"/>
                <a:cs typeface="Arial" panose="020B0604020202020204" pitchFamily="34" charset="0"/>
              </a:rPr>
              <a:t>La Secretaría General de la Presidencia de la República, tiene participación en una de las metas establecidas en la Política General de Gobierno 2020-2024, siendo la siguiente:</a:t>
            </a:r>
          </a:p>
          <a:p>
            <a:pPr algn="just">
              <a:lnSpc>
                <a:spcPct val="100000"/>
              </a:lnSpc>
            </a:pPr>
            <a:r>
              <a:rPr lang="es-GT" sz="1500" b="0" i="1" dirty="0">
                <a:solidFill>
                  <a:srgbClr val="2F5496"/>
                </a:solidFill>
                <a:latin typeface="Arial" panose="020B0604020202020204" pitchFamily="34" charset="0"/>
                <a:cs typeface="Arial" panose="020B0604020202020204" pitchFamily="34" charset="0"/>
              </a:rPr>
              <a:t> </a:t>
            </a:r>
            <a:endParaRPr lang="es-GT" sz="1500" b="0" dirty="0">
              <a:solidFill>
                <a:srgbClr val="2F5496"/>
              </a:solidFill>
              <a:latin typeface="Arial" panose="020B0604020202020204" pitchFamily="34" charset="0"/>
              <a:cs typeface="Arial" panose="020B0604020202020204" pitchFamily="34" charset="0"/>
            </a:endParaRPr>
          </a:p>
          <a:p>
            <a:pPr>
              <a:lnSpc>
                <a:spcPct val="100000"/>
              </a:lnSpc>
            </a:pPr>
            <a:r>
              <a:rPr lang="es-GT" sz="1500" i="1" dirty="0">
                <a:solidFill>
                  <a:srgbClr val="2F5496"/>
                </a:solidFill>
                <a:latin typeface="Arial" panose="020B0604020202020204" pitchFamily="34" charset="0"/>
                <a:cs typeface="Arial" panose="020B0604020202020204" pitchFamily="34" charset="0"/>
              </a:rPr>
              <a:t>“Para el año 2023 se ha implementado la agenda legislativa en apoyo a la Política General de Gobierno 2020-2024 (58 iniciativas de ley presentadas al Congreso de la República).”</a:t>
            </a:r>
            <a:endParaRPr lang="es-GT" sz="1500" dirty="0">
              <a:solidFill>
                <a:srgbClr val="2F5496"/>
              </a:solidFill>
              <a:latin typeface="Arial" panose="020B0604020202020204" pitchFamily="34" charset="0"/>
              <a:cs typeface="Arial" panose="020B0604020202020204" pitchFamily="34" charset="0"/>
            </a:endParaRPr>
          </a:p>
          <a:p>
            <a:pPr algn="just">
              <a:lnSpc>
                <a:spcPct val="100000"/>
              </a:lnSpc>
            </a:pPr>
            <a:r>
              <a:rPr lang="es-GT" sz="1500" b="0" dirty="0">
                <a:solidFill>
                  <a:srgbClr val="2F5496"/>
                </a:solidFill>
                <a:latin typeface="Arial" panose="020B0604020202020204" pitchFamily="34" charset="0"/>
                <a:cs typeface="Arial" panose="020B0604020202020204" pitchFamily="34" charset="0"/>
              </a:rPr>
              <a:t> </a:t>
            </a:r>
          </a:p>
          <a:p>
            <a:pPr algn="just">
              <a:lnSpc>
                <a:spcPct val="100000"/>
              </a:lnSpc>
            </a:pPr>
            <a:r>
              <a:rPr lang="es-GT" sz="1500" b="0" dirty="0">
                <a:solidFill>
                  <a:srgbClr val="2F5496"/>
                </a:solidFill>
                <a:latin typeface="Arial" panose="020B0604020202020204" pitchFamily="34" charset="0"/>
                <a:cs typeface="Arial" panose="020B0604020202020204" pitchFamily="34" charset="0"/>
              </a:rPr>
              <a:t>Esta meta tiene como responsable al Gabinete de Gobierno; sin embargo, a través de la Secretaría General de la Presidencia de la República se realiza la remisión al Congreso de la República de Guatemala de las iniciativas de ley a que hace referencia la meta en mención, por lo que a continuación se muestra el avance de esta meta durante </a:t>
            </a:r>
            <a:r>
              <a:rPr lang="es-GT" sz="1500" b="0" dirty="0" smtClean="0">
                <a:solidFill>
                  <a:srgbClr val="2F5496"/>
                </a:solidFill>
                <a:latin typeface="Arial" panose="020B0604020202020204" pitchFamily="34" charset="0"/>
                <a:cs typeface="Arial" panose="020B0604020202020204" pitchFamily="34" charset="0"/>
              </a:rPr>
              <a:t>el </a:t>
            </a:r>
            <a:r>
              <a:rPr lang="es-GT" sz="1500" b="0" dirty="0">
                <a:solidFill>
                  <a:srgbClr val="2F5496"/>
                </a:solidFill>
                <a:latin typeface="Arial" panose="020B0604020202020204" pitchFamily="34" charset="0"/>
                <a:cs typeface="Arial" panose="020B0604020202020204" pitchFamily="34" charset="0"/>
              </a:rPr>
              <a:t>2023:</a:t>
            </a:r>
          </a:p>
          <a:p>
            <a:pPr>
              <a:lnSpc>
                <a:spcPct val="100000"/>
              </a:lnSpc>
            </a:pPr>
            <a:endParaRPr lang="es-GT" sz="1500" b="0" dirty="0">
              <a:solidFill>
                <a:srgbClr val="2F5496"/>
              </a:solidFill>
              <a:latin typeface="Arial" panose="020B0604020202020204" pitchFamily="34" charset="0"/>
              <a:cs typeface="Arial" panose="020B0604020202020204" pitchFamily="34" charset="0"/>
            </a:endParaRPr>
          </a:p>
          <a:p>
            <a:pPr>
              <a:lnSpc>
                <a:spcPct val="100000"/>
              </a:lnSpc>
            </a:pPr>
            <a:r>
              <a:rPr lang="es-GT" sz="1500" b="0" dirty="0">
                <a:solidFill>
                  <a:srgbClr val="2F5496"/>
                </a:solidFill>
                <a:latin typeface="Arial" panose="020B0604020202020204" pitchFamily="34" charset="0"/>
                <a:cs typeface="Arial" panose="020B0604020202020204" pitchFamily="34" charset="0"/>
              </a:rPr>
              <a:t/>
            </a:r>
            <a:br>
              <a:rPr lang="es-GT" sz="1500" b="0" dirty="0">
                <a:solidFill>
                  <a:srgbClr val="2F5496"/>
                </a:solidFill>
                <a:latin typeface="Arial" panose="020B0604020202020204" pitchFamily="34" charset="0"/>
                <a:cs typeface="Arial" panose="020B0604020202020204" pitchFamily="34" charset="0"/>
              </a:rPr>
            </a:br>
            <a:endParaRPr lang="es-GT" sz="1500" b="0" dirty="0">
              <a:solidFill>
                <a:srgbClr val="2F5496"/>
              </a:solidFill>
              <a:latin typeface="Arial" panose="020B0604020202020204" pitchFamily="34" charset="0"/>
              <a:cs typeface="Arial" panose="020B0604020202020204" pitchFamily="34" charset="0"/>
            </a:endParaRPr>
          </a:p>
        </p:txBody>
      </p:sp>
      <p:sp>
        <p:nvSpPr>
          <p:cNvPr id="2" name="Rectángulo 1"/>
          <p:cNvSpPr/>
          <p:nvPr/>
        </p:nvSpPr>
        <p:spPr>
          <a:xfrm>
            <a:off x="886206" y="5458609"/>
            <a:ext cx="10223754" cy="738664"/>
          </a:xfrm>
          <a:prstGeom prst="rect">
            <a:avLst/>
          </a:prstGeom>
        </p:spPr>
        <p:txBody>
          <a:bodyPr wrap="square">
            <a:spAutoFit/>
          </a:bodyPr>
          <a:lstStyle/>
          <a:p>
            <a:pPr algn="just"/>
            <a:r>
              <a:rPr lang="es-GT" b="1" dirty="0" smtClean="0">
                <a:solidFill>
                  <a:srgbClr val="595959"/>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Nota: </a:t>
            </a:r>
            <a:r>
              <a:rPr lang="es-GT" dirty="0" smtClean="0">
                <a:solidFill>
                  <a:srgbClr val="595959"/>
                </a:solidFill>
                <a:latin typeface="Times New Roman" panose="02020603050405020304" pitchFamily="18" charset="0"/>
                <a:ea typeface="Calibri" panose="020F0502020204030204" pitchFamily="34" charset="0"/>
              </a:rPr>
              <a:t>Del ejercicio fiscal 2020, 2021 y 2022 se presentaron 14, 13 y 23 Iniciativas de Ley, respectivamente. Adicionalmente, de enero al 20 de diciembre de 2023 se presentaron un total de 12 iniciativas de ley, para hacer un total de 62 del periodo 2020-2023, superando la meta establecida en la PGG 2020-2024.</a:t>
            </a:r>
            <a:endParaRPr lang="es-GT" dirty="0"/>
          </a:p>
        </p:txBody>
      </p:sp>
      <p:pic>
        <p:nvPicPr>
          <p:cNvPr id="13" name="Imagen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150" y="4620204"/>
            <a:ext cx="11449050" cy="646438"/>
          </a:xfrm>
          <a:prstGeom prst="rect">
            <a:avLst/>
          </a:prstGeom>
          <a:noFill/>
          <a:ln>
            <a:noFill/>
          </a:ln>
        </p:spPr>
      </p:pic>
    </p:spTree>
    <p:extLst>
      <p:ext uri="{BB962C8B-B14F-4D97-AF65-F5344CB8AC3E}">
        <p14:creationId xmlns:p14="http://schemas.microsoft.com/office/powerpoint/2010/main" val="92666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1780859" y="661436"/>
            <a:ext cx="97645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MEDIDAS DE TRANSPARENCIA SE HAN APLICADO?</a:t>
            </a:r>
            <a:endParaRPr kumimoji="0" lang="es-GT" sz="24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10" name="Picture 10" descr="Iconos de Transparencia - 450 iconos vectoriales gratis">
            <a:extLst>
              <a:ext uri="{FF2B5EF4-FFF2-40B4-BE49-F238E27FC236}">
                <a16:creationId xmlns:a16="http://schemas.microsoft.com/office/drawing/2014/main" id="{0EC9FEFC-AF84-476E-99DE-70CA9EAB0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54" y="165777"/>
            <a:ext cx="1471205" cy="147120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upo 6"/>
          <p:cNvGrpSpPr/>
          <p:nvPr/>
        </p:nvGrpSpPr>
        <p:grpSpPr>
          <a:xfrm>
            <a:off x="714375" y="1999404"/>
            <a:ext cx="10831080" cy="3099927"/>
            <a:chOff x="714375" y="1631760"/>
            <a:chExt cx="10734676" cy="2656988"/>
          </a:xfrm>
        </p:grpSpPr>
        <p:sp>
          <p:nvSpPr>
            <p:cNvPr id="8" name="Título 1">
              <a:extLst>
                <a:ext uri="{FF2B5EF4-FFF2-40B4-BE49-F238E27FC236}">
                  <a16:creationId xmlns:a16="http://schemas.microsoft.com/office/drawing/2014/main" id="{E40743F2-234A-4544-BBAC-8877FB423F76}"/>
                </a:ext>
              </a:extLst>
            </p:cNvPr>
            <p:cNvSpPr txBox="1">
              <a:spLocks/>
            </p:cNvSpPr>
            <p:nvPr/>
          </p:nvSpPr>
          <p:spPr>
            <a:xfrm>
              <a:off x="714375" y="1631760"/>
              <a:ext cx="10734676" cy="99505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marL="342900" indent="-342900" algn="just">
                <a:lnSpc>
                  <a:spcPct val="150000"/>
                </a:lnSpc>
                <a:buClr>
                  <a:schemeClr val="accent5">
                    <a:lumMod val="75000"/>
                  </a:schemeClr>
                </a:buClr>
                <a:buFont typeface="Wingdings" panose="05000000000000000000" pitchFamily="2" charset="2"/>
                <a:buChar char="v"/>
              </a:pPr>
              <a:r>
                <a:rPr lang="es-MX" sz="2400" b="0" dirty="0">
                  <a:solidFill>
                    <a:schemeClr val="accent5">
                      <a:lumMod val="75000"/>
                    </a:schemeClr>
                  </a:solidFill>
                  <a:latin typeface="Arial" panose="020B0604020202020204" pitchFamily="34" charset="0"/>
                  <a:cs typeface="Arial" panose="020B0604020202020204" pitchFamily="34" charset="0"/>
                </a:rPr>
                <a:t>Se han implementado controles internos para la reducción de gastos. </a:t>
              </a:r>
            </a:p>
            <a:p>
              <a:pPr marL="342900" indent="-342900" algn="just">
                <a:lnSpc>
                  <a:spcPct val="150000"/>
                </a:lnSpc>
                <a:buClr>
                  <a:schemeClr val="accent5">
                    <a:lumMod val="75000"/>
                  </a:schemeClr>
                </a:buClr>
                <a:buFont typeface="Wingdings" panose="05000000000000000000" pitchFamily="2" charset="2"/>
                <a:buChar char="v"/>
              </a:pPr>
              <a:r>
                <a:rPr lang="es-MX" sz="2400" b="0" dirty="0">
                  <a:solidFill>
                    <a:schemeClr val="accent5">
                      <a:lumMod val="75000"/>
                    </a:schemeClr>
                  </a:solidFill>
                  <a:latin typeface="Arial" panose="020B0604020202020204" pitchFamily="34" charset="0"/>
                  <a:cs typeface="Arial" panose="020B0604020202020204" pitchFamily="34" charset="0"/>
                </a:rPr>
                <a:t>Se publicó dentro del portal web, la información siguiente:</a:t>
              </a:r>
            </a:p>
          </p:txBody>
        </p:sp>
        <p:sp>
          <p:nvSpPr>
            <p:cNvPr id="9" name="Rectángulo 8"/>
            <p:cNvSpPr/>
            <p:nvPr/>
          </p:nvSpPr>
          <p:spPr>
            <a:xfrm>
              <a:off x="1115504" y="2626813"/>
              <a:ext cx="9979843" cy="1661935"/>
            </a:xfrm>
            <a:prstGeom prst="rect">
              <a:avLst/>
            </a:prstGeom>
          </p:spPr>
          <p:txBody>
            <a:bodyPr wrap="square">
              <a:spAutoFit/>
            </a:bodyPr>
            <a:lstStyle/>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Tableros de Rendición de Cuentas del Organismo Ejecutivo.</a:t>
              </a:r>
            </a:p>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Rendición de cuentas de la gestión institucional.</a:t>
              </a:r>
            </a:p>
            <a:p>
              <a:pPr marL="285750" indent="-285750" algn="just">
                <a:lnSpc>
                  <a:spcPct val="150000"/>
                </a:lnSpc>
                <a:buClr>
                  <a:schemeClr val="accent5">
                    <a:lumMod val="75000"/>
                  </a:schemeClr>
                </a:buClr>
                <a:buFont typeface="Arial" panose="020B0604020202020204" pitchFamily="34" charset="0"/>
                <a:buChar char="•"/>
              </a:pPr>
              <a:r>
                <a:rPr lang="es-MX" sz="1600" dirty="0">
                  <a:solidFill>
                    <a:schemeClr val="accent5">
                      <a:lumMod val="75000"/>
                    </a:schemeClr>
                  </a:solidFill>
                  <a:latin typeface="Arial" panose="020B0604020202020204" pitchFamily="34" charset="0"/>
                  <a:cs typeface="Arial" panose="020B0604020202020204" pitchFamily="34" charset="0"/>
                </a:rPr>
                <a:t>Relacionada con Ley de Acceso a la Información Pública, Ley del Presupuesto General de Ingresos y Egresos del Estado para el Ejercicio Fiscal 2023, Decreto Número 54-2022 y Ley Orgánica del Presupuesto.</a:t>
              </a:r>
            </a:p>
          </p:txBody>
        </p:sp>
      </p:grpSp>
    </p:spTree>
    <p:extLst>
      <p:ext uri="{BB962C8B-B14F-4D97-AF65-F5344CB8AC3E}">
        <p14:creationId xmlns:p14="http://schemas.microsoft.com/office/powerpoint/2010/main" val="1127204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2124363" y="661436"/>
            <a:ext cx="94210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GT"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QUÉ </a:t>
            </a:r>
            <a:r>
              <a:rPr lang="es-GT" sz="2200" b="1" dirty="0">
                <a:latin typeface="Arial" panose="020B0604020202020204" pitchFamily="34" charset="0"/>
                <a:cs typeface="Arial" panose="020B0604020202020204" pitchFamily="34" charset="0"/>
              </a:rPr>
              <a:t>DESAFÍOS INSTITUCIONALES SE ESPERAN</a:t>
            </a:r>
            <a:r>
              <a:rPr kumimoji="0" lang="es-GT" sz="22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a:t>
            </a:r>
            <a:endParaRPr kumimoji="0" lang="es-GT" sz="22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pic>
        <p:nvPicPr>
          <p:cNvPr id="7" name="Picture 2" descr="Icono-Comprensión-Desafio Neurolectura | Desafío Neurolectura">
            <a:extLst>
              <a:ext uri="{FF2B5EF4-FFF2-40B4-BE49-F238E27FC236}">
                <a16:creationId xmlns:a16="http://schemas.microsoft.com/office/drawing/2014/main" id="{7E54CCD3-45BB-424D-B5B5-A885179A9D35}"/>
              </a:ext>
            </a:extLst>
          </p:cNvPr>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54406" y="133797"/>
            <a:ext cx="1796960" cy="181484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914400" y="2413338"/>
            <a:ext cx="10303496" cy="3159839"/>
          </a:xfrm>
          <a:prstGeom prst="rect">
            <a:avLst/>
          </a:prstGeom>
        </p:spPr>
        <p:txBody>
          <a:bodyPr wrap="square">
            <a:spAutoFit/>
          </a:bodyPr>
          <a:lstStyle/>
          <a:p>
            <a:pPr algn="just">
              <a:lnSpc>
                <a:spcPct val="150000"/>
              </a:lnSpc>
              <a:spcAft>
                <a:spcPts val="800"/>
              </a:spcAft>
              <a:buSzPts val="1300"/>
            </a:pPr>
            <a:r>
              <a:rPr lang="es-CR"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Fortalecimiento Institucional:</a:t>
            </a:r>
            <a:endParaRPr lang="es-GT" sz="24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Clr>
                <a:schemeClr val="accent5">
                  <a:lumMod val="75000"/>
                </a:schemeClr>
              </a:buClr>
              <a:buSzPts val="1300"/>
              <a:buFont typeface="Wingdings" panose="05000000000000000000" pitchFamily="2" charset="2"/>
              <a:buChar char="v"/>
            </a:pPr>
            <a:r>
              <a:rPr lang="es-CR" sz="2000" dirty="0">
                <a:solidFill>
                  <a:schemeClr val="accent5">
                    <a:lumMod val="75000"/>
                  </a:schemeClr>
                </a:solidFill>
                <a:latin typeface="Arial" panose="020B0604020202020204" pitchFamily="34" charset="0"/>
                <a:ea typeface="Montserrat" panose="020B0604020202020204" charset="0"/>
                <a:cs typeface="Arial" panose="020B0604020202020204" pitchFamily="34" charset="0"/>
              </a:rPr>
              <a:t>Continuar con la capacitación constante del personal, la cual es de gran importancia para el fortalecimiento de las capacidades del recurso humano.</a:t>
            </a:r>
          </a:p>
          <a:p>
            <a:pPr marL="342900" lvl="0" indent="-342900" algn="just">
              <a:lnSpc>
                <a:spcPct val="150000"/>
              </a:lnSpc>
              <a:spcAft>
                <a:spcPts val="800"/>
              </a:spcAft>
              <a:buClr>
                <a:schemeClr val="accent5">
                  <a:lumMod val="75000"/>
                </a:schemeClr>
              </a:buClr>
              <a:buSzPts val="1300"/>
              <a:buFont typeface="Wingdings" panose="05000000000000000000" pitchFamily="2" charset="2"/>
              <a:buChar char="v"/>
            </a:pPr>
            <a:r>
              <a:rPr lang="es-CR" sz="2000" dirty="0">
                <a:solidFill>
                  <a:schemeClr val="accent5">
                    <a:lumMod val="75000"/>
                  </a:schemeClr>
                </a:solidFill>
                <a:latin typeface="Arial" panose="020B0604020202020204" pitchFamily="34" charset="0"/>
                <a:ea typeface="Montserrat" panose="020B0604020202020204" charset="0"/>
                <a:cs typeface="Arial" panose="020B0604020202020204" pitchFamily="34" charset="0"/>
              </a:rPr>
              <a:t>Contar con el equipo, mobiliario y los sistemas informáticos adecuados, que cuenten con los estándares de manejo y seguridad de la información de la Secretaría General de la Presidencia de la República. </a:t>
            </a:r>
          </a:p>
        </p:txBody>
      </p:sp>
    </p:spTree>
    <p:extLst>
      <p:ext uri="{BB962C8B-B14F-4D97-AF65-F5344CB8AC3E}">
        <p14:creationId xmlns:p14="http://schemas.microsoft.com/office/powerpoint/2010/main" val="1889281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4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755284" y="1433525"/>
            <a:ext cx="10894496" cy="4737003"/>
          </a:xfrm>
          <a:prstGeom prst="rect">
            <a:avLst/>
          </a:prstGeom>
        </p:spPr>
      </p:pic>
      <p:sp>
        <p:nvSpPr>
          <p:cNvPr id="5" name="CuadroTexto 4">
            <a:extLst>
              <a:ext uri="{FF2B5EF4-FFF2-40B4-BE49-F238E27FC236}">
                <a16:creationId xmlns:a16="http://schemas.microsoft.com/office/drawing/2014/main" id="{76DFDB85-8F6D-CC44-7271-0E53284AD93C}"/>
              </a:ext>
            </a:extLst>
          </p:cNvPr>
          <p:cNvSpPr txBox="1"/>
          <p:nvPr/>
        </p:nvSpPr>
        <p:spPr>
          <a:xfrm>
            <a:off x="885772" y="413457"/>
            <a:ext cx="10633519" cy="1384995"/>
          </a:xfrm>
          <a:prstGeom prst="rect">
            <a:avLst/>
          </a:prstGeom>
          <a:noFill/>
        </p:spPr>
        <p:txBody>
          <a:bodyPr wrap="square" rtlCol="0">
            <a:spAutoFit/>
          </a:bodyPr>
          <a:lstStyle/>
          <a:p>
            <a:pPr lvl="0" algn="ctr"/>
            <a:r>
              <a:rPr lang="es-GT" sz="2800" b="1" dirty="0">
                <a:latin typeface="Arial" panose="020B0604020202020204" pitchFamily="34" charset="0"/>
                <a:cs typeface="Arial" panose="020B0604020202020204" pitchFamily="34" charset="0"/>
              </a:rPr>
              <a:t>OBJETIVOS</a:t>
            </a:r>
            <a:r>
              <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 DE </a:t>
            </a:r>
            <a:r>
              <a:rPr lang="es-MX" sz="2800" b="1" dirty="0">
                <a:latin typeface="Arial" panose="020B0604020202020204" pitchFamily="34" charset="0"/>
                <a:cs typeface="Arial" panose="020B0604020202020204" pitchFamily="34" charset="0"/>
              </a:rPr>
              <a:t>SECRETARÍA GENERAL DE LA PRESIDENCIA DE LA REPÚBLICA</a:t>
            </a:r>
          </a:p>
          <a:p>
            <a:pPr lvl="0"/>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56924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57146A67-C081-2534-FEB1-BC7819A31A7A}"/>
              </a:ext>
            </a:extLst>
          </p:cNvPr>
          <p:cNvSpPr txBox="1"/>
          <p:nvPr/>
        </p:nvSpPr>
        <p:spPr>
          <a:xfrm>
            <a:off x="5430982" y="2828835"/>
            <a:ext cx="6172132" cy="1754326"/>
          </a:xfrm>
          <a:prstGeom prst="rect">
            <a:avLst/>
          </a:prstGeom>
          <a:noFill/>
        </p:spPr>
        <p:txBody>
          <a:bodyPr wrap="square" rtlCol="0">
            <a:spAutoFit/>
          </a:bodyPr>
          <a:lstStyle/>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PARTE GENERAL </a:t>
            </a:r>
          </a:p>
          <a:p>
            <a:pPr marL="0" lvl="0" indent="0" algn="ctr" fontAlgn="auto">
              <a:lnSpc>
                <a:spcPct val="90000"/>
              </a:lnSpc>
              <a:spcBef>
                <a:spcPct val="0"/>
              </a:spcBef>
              <a:buSzTx/>
              <a:tabLst/>
              <a:defRPr/>
            </a:pPr>
            <a:r>
              <a:rPr lang="es-GT" sz="4000" b="1" dirty="0">
                <a:solidFill>
                  <a:schemeClr val="bg1"/>
                </a:solidFill>
                <a:cs typeface="Arial" panose="020B0604020202020204" pitchFamily="34" charset="0"/>
              </a:rPr>
              <a:t>EJECUCIÓN PRESUPUESTARIA</a:t>
            </a:r>
          </a:p>
        </p:txBody>
      </p:sp>
      <p:sp>
        <p:nvSpPr>
          <p:cNvPr id="3" name="CuadroTexto 2">
            <a:extLst>
              <a:ext uri="{FF2B5EF4-FFF2-40B4-BE49-F238E27FC236}">
                <a16:creationId xmlns:a16="http://schemas.microsoft.com/office/drawing/2014/main" id="{00231819-0FD0-B724-E882-F7581BE32522}"/>
              </a:ext>
            </a:extLst>
          </p:cNvPr>
          <p:cNvSpPr txBox="1"/>
          <p:nvPr/>
        </p:nvSpPr>
        <p:spPr>
          <a:xfrm>
            <a:off x="7682414" y="1447433"/>
            <a:ext cx="145809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6600" b="1" i="0" u="none" strike="noStrike" kern="1200" cap="none" spc="0" normalizeH="0" baseline="0" noProof="0" dirty="0">
                <a:ln>
                  <a:noFill/>
                </a:ln>
                <a:solidFill>
                  <a:schemeClr val="accent4">
                    <a:lumMod val="75000"/>
                  </a:schemeClr>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68400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6DFDB85-8F6D-CC44-7271-0E53284AD93C}"/>
              </a:ext>
            </a:extLst>
          </p:cNvPr>
          <p:cNvSpPr txBox="1"/>
          <p:nvPr/>
        </p:nvSpPr>
        <p:spPr>
          <a:xfrm>
            <a:off x="861135" y="1128840"/>
            <a:ext cx="9969622" cy="954107"/>
          </a:xfrm>
          <a:prstGeom prst="rect">
            <a:avLst/>
          </a:prstGeom>
          <a:noFill/>
        </p:spPr>
        <p:txBody>
          <a:bodyPr wrap="square" rtlCol="0">
            <a:spAutoFit/>
          </a:bodyPr>
          <a:lstStyle/>
          <a:p>
            <a:pPr lvl="0"/>
            <a:r>
              <a:rPr lang="es-GT" sz="2800" b="1" dirty="0">
                <a:latin typeface="Arial" panose="020B0604020202020204" pitchFamily="34" charset="0"/>
                <a:cs typeface="Arial" panose="020B0604020202020204" pitchFamily="34" charset="0"/>
              </a:rPr>
              <a:t>CIFRAS GENERALES DEL PRESUPUESTO AL TERCER CUATRIMESTRE 2023</a:t>
            </a:r>
            <a:endParaRPr kumimoji="0" lang="es-GT"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Marcador de contenido 6">
            <a:extLst>
              <a:ext uri="{FF2B5EF4-FFF2-40B4-BE49-F238E27FC236}">
                <a16:creationId xmlns:a16="http://schemas.microsoft.com/office/drawing/2014/main" id="{DE1E81AB-5FA8-4BD2-B982-A83C68EE5C08}"/>
              </a:ext>
            </a:extLst>
          </p:cNvPr>
          <p:cNvSpPr txBox="1">
            <a:spLocks/>
          </p:cNvSpPr>
          <p:nvPr/>
        </p:nvSpPr>
        <p:spPr>
          <a:xfrm>
            <a:off x="818605" y="2082946"/>
            <a:ext cx="4585065" cy="435348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vigente </a:t>
            </a:r>
            <a:r>
              <a:rPr lang="es-GT" b="1" dirty="0">
                <a:latin typeface="Arial" panose="020B0604020202020204" pitchFamily="34" charset="0"/>
                <a:cs typeface="Arial" panose="020B0604020202020204" pitchFamily="34" charset="0"/>
              </a:rPr>
              <a:t>total:</a:t>
            </a:r>
          </a:p>
          <a:p>
            <a:pPr marL="457200" lvl="1"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 </a:t>
            </a: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dirty="0">
                <a:latin typeface="Arial" panose="020B0604020202020204" pitchFamily="34" charset="0"/>
                <a:cs typeface="Arial" panose="020B0604020202020204" pitchFamily="34" charset="0"/>
              </a:rPr>
              <a:t>Presupuesto </a:t>
            </a:r>
            <a:r>
              <a:rPr lang="es-GT" b="1" dirty="0">
                <a:latin typeface="Arial" panose="020B0604020202020204" pitchFamily="34" charset="0"/>
                <a:cs typeface="Arial" panose="020B0604020202020204" pitchFamily="34" charset="0"/>
              </a:rPr>
              <a:t>ejecutado</a:t>
            </a:r>
            <a:r>
              <a:rPr lang="es-GT" dirty="0">
                <a:latin typeface="Arial" panose="020B0604020202020204" pitchFamily="34" charset="0"/>
                <a:cs typeface="Arial" panose="020B0604020202020204" pitchFamily="34" charset="0"/>
              </a:rPr>
              <a:t> (utilizado):</a:t>
            </a:r>
            <a:br>
              <a:rPr lang="es-GT" dirty="0">
                <a:latin typeface="Arial" panose="020B0604020202020204" pitchFamily="34" charset="0"/>
                <a:cs typeface="Arial" panose="020B0604020202020204" pitchFamily="34" charset="0"/>
              </a:rPr>
            </a:b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endParaRPr lang="es-GT" dirty="0">
              <a:latin typeface="Arial" panose="020B0604020202020204" pitchFamily="34" charset="0"/>
              <a:cs typeface="Arial" panose="020B0604020202020204" pitchFamily="34" charset="0"/>
            </a:endParaRPr>
          </a:p>
          <a:p>
            <a:pPr marL="457200" lvl="1" indent="0">
              <a:buFont typeface="Arial"/>
              <a:buNone/>
            </a:pPr>
            <a:r>
              <a:rPr lang="es-GT" b="1" dirty="0">
                <a:latin typeface="Arial" panose="020B0604020202020204" pitchFamily="34" charset="0"/>
                <a:cs typeface="Arial" panose="020B0604020202020204" pitchFamily="34" charset="0"/>
              </a:rPr>
              <a:t>Saldo:</a:t>
            </a:r>
            <a:r>
              <a:rPr lang="es-GT" dirty="0">
                <a:latin typeface="Arial" panose="020B0604020202020204" pitchFamily="34" charset="0"/>
                <a:cs typeface="Arial" panose="020B0604020202020204" pitchFamily="34" charset="0"/>
              </a:rPr>
              <a:t/>
            </a:r>
            <a:br>
              <a:rPr lang="es-GT" dirty="0">
                <a:latin typeface="Arial" panose="020B0604020202020204" pitchFamily="34" charset="0"/>
                <a:cs typeface="Arial" panose="020B0604020202020204" pitchFamily="34" charset="0"/>
              </a:rPr>
            </a:br>
            <a:endParaRPr lang="es-GT" sz="4000" b="1" dirty="0">
              <a:solidFill>
                <a:srgbClr val="0070C0"/>
              </a:solidFill>
              <a:latin typeface="Arial" panose="020B0604020202020204" pitchFamily="34" charset="0"/>
              <a:cs typeface="Arial" panose="020B0604020202020204" pitchFamily="34" charset="0"/>
            </a:endParaRPr>
          </a:p>
          <a:p>
            <a:pPr lvl="1"/>
            <a:endParaRPr lang="es-GT" dirty="0">
              <a:latin typeface="Arial" panose="020B0604020202020204" pitchFamily="34" charset="0"/>
              <a:cs typeface="Arial" panose="020B0604020202020204" pitchFamily="34" charset="0"/>
            </a:endParaRPr>
          </a:p>
        </p:txBody>
      </p:sp>
      <p:sp>
        <p:nvSpPr>
          <p:cNvPr id="5" name="Marcador de contenido 6">
            <a:extLst>
              <a:ext uri="{FF2B5EF4-FFF2-40B4-BE49-F238E27FC236}">
                <a16:creationId xmlns:a16="http://schemas.microsoft.com/office/drawing/2014/main" id="{A7FF1A2F-745D-4743-A6A2-84A34EECD569}"/>
              </a:ext>
            </a:extLst>
          </p:cNvPr>
          <p:cNvSpPr txBox="1">
            <a:spLocks/>
          </p:cNvSpPr>
          <p:nvPr/>
        </p:nvSpPr>
        <p:spPr>
          <a:xfrm>
            <a:off x="4727229" y="1979720"/>
            <a:ext cx="5969726" cy="37494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23,622,745.00 </a:t>
            </a:r>
            <a:endParaRPr lang="es-GT" sz="4500" b="1" dirty="0" smtClean="0">
              <a:solidFill>
                <a:srgbClr val="0070C0"/>
              </a:solidFill>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a:t>
            </a:r>
            <a:r>
              <a:rPr lang="es-GT" sz="4500" b="1" dirty="0" smtClean="0">
                <a:solidFill>
                  <a:srgbClr val="0070C0"/>
                </a:solidFill>
                <a:latin typeface="Arial" panose="020B0604020202020204" pitchFamily="34" charset="0"/>
                <a:cs typeface="Arial" panose="020B0604020202020204" pitchFamily="34" charset="0"/>
              </a:rPr>
              <a:t>23,512,452.43</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r>
              <a:rPr lang="es-GT" sz="4500" b="1" dirty="0">
                <a:solidFill>
                  <a:srgbClr val="0070C0"/>
                </a:solidFill>
                <a:latin typeface="Arial" panose="020B0604020202020204" pitchFamily="34" charset="0"/>
                <a:cs typeface="Arial" panose="020B0604020202020204" pitchFamily="34" charset="0"/>
              </a:rPr>
              <a:t>Q. 110,292.57</a:t>
            </a: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02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DFDB85-8F6D-CC44-7271-0E53284AD93C}"/>
              </a:ext>
            </a:extLst>
          </p:cNvPr>
          <p:cNvSpPr txBox="1"/>
          <p:nvPr/>
        </p:nvSpPr>
        <p:spPr>
          <a:xfrm>
            <a:off x="726540" y="269635"/>
            <a:ext cx="10763795" cy="1077218"/>
          </a:xfrm>
          <a:prstGeom prst="rect">
            <a:avLst/>
          </a:prstGeom>
          <a:noFill/>
        </p:spPr>
        <p:txBody>
          <a:bodyPr wrap="square" rtlCol="0">
            <a:spAutoFit/>
          </a:bodyPr>
          <a:lstStyle/>
          <a:p>
            <a:pPr lvl="0" algn="ctr"/>
            <a:r>
              <a:rPr lang="es-GT" sz="3200" b="1" dirty="0">
                <a:solidFill>
                  <a:schemeClr val="tx1"/>
                </a:solidFill>
                <a:latin typeface="Arial" panose="020B0604020202020204" pitchFamily="34" charset="0"/>
                <a:cs typeface="Arial" panose="020B0604020202020204" pitchFamily="34" charset="0"/>
              </a:rPr>
              <a:t>CIFRAS GENERALES DEL PRESUPUESTO AL SEGUNDO CUATRIMESTRE 2023</a:t>
            </a:r>
            <a:endParaRPr kumimoji="0" lang="es-GT" sz="3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
        <p:nvSpPr>
          <p:cNvPr id="7" name="Marcador de contenido 6">
            <a:extLst>
              <a:ext uri="{FF2B5EF4-FFF2-40B4-BE49-F238E27FC236}">
                <a16:creationId xmlns:a16="http://schemas.microsoft.com/office/drawing/2014/main" id="{A7FF1A2F-745D-4743-A6A2-84A34EECD569}"/>
              </a:ext>
            </a:extLst>
          </p:cNvPr>
          <p:cNvSpPr txBox="1">
            <a:spLocks/>
          </p:cNvSpPr>
          <p:nvPr/>
        </p:nvSpPr>
        <p:spPr>
          <a:xfrm>
            <a:off x="4730414" y="1709393"/>
            <a:ext cx="5969726" cy="37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8" name="Marcador de contenido 6">
            <a:extLst>
              <a:ext uri="{FF2B5EF4-FFF2-40B4-BE49-F238E27FC236}">
                <a16:creationId xmlns:a16="http://schemas.microsoft.com/office/drawing/2014/main" id="{0246042C-1ABA-4355-A47C-701F270E798C}"/>
              </a:ext>
            </a:extLst>
          </p:cNvPr>
          <p:cNvSpPr txBox="1">
            <a:spLocks/>
          </p:cNvSpPr>
          <p:nvPr/>
        </p:nvSpPr>
        <p:spPr>
          <a:xfrm>
            <a:off x="4059708" y="1453326"/>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endParaRPr lang="es-GT" sz="20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9" name="Grupo 8"/>
          <p:cNvGrpSpPr/>
          <p:nvPr/>
        </p:nvGrpSpPr>
        <p:grpSpPr>
          <a:xfrm>
            <a:off x="3778868" y="4320440"/>
            <a:ext cx="6703605" cy="3750158"/>
            <a:chOff x="4088307" y="4059274"/>
            <a:chExt cx="6703605" cy="3750158"/>
          </a:xfrm>
        </p:grpSpPr>
        <p:sp>
          <p:nvSpPr>
            <p:cNvPr id="10" name="Marcador de contenido 6">
              <a:extLst>
                <a:ext uri="{FF2B5EF4-FFF2-40B4-BE49-F238E27FC236}">
                  <a16:creationId xmlns:a16="http://schemas.microsoft.com/office/drawing/2014/main" id="{0246042C-1ABA-4355-A47C-701F270E798C}"/>
                </a:ext>
              </a:extLst>
            </p:cNvPr>
            <p:cNvSpPr txBox="1">
              <a:spLocks/>
            </p:cNvSpPr>
            <p:nvPr/>
          </p:nvSpPr>
          <p:spPr>
            <a:xfrm>
              <a:off x="4621849" y="4059274"/>
              <a:ext cx="6170063" cy="225303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MX" sz="2000" b="1"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endParaRPr lang="es-GT" sz="2000" dirty="0">
                <a:solidFill>
                  <a:schemeClr val="accent5">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Marcador de contenido 6">
              <a:extLst>
                <a:ext uri="{FF2B5EF4-FFF2-40B4-BE49-F238E27FC236}">
                  <a16:creationId xmlns:a16="http://schemas.microsoft.com/office/drawing/2014/main" id="{0246042C-1ABA-4355-A47C-701F270E798C}"/>
                </a:ext>
              </a:extLst>
            </p:cNvPr>
            <p:cNvSpPr txBox="1">
              <a:spLocks/>
            </p:cNvSpPr>
            <p:nvPr/>
          </p:nvSpPr>
          <p:spPr>
            <a:xfrm>
              <a:off x="4088307" y="4069462"/>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vigente </a:t>
              </a:r>
              <a:r>
                <a:rPr lang="es-GT" sz="2000" b="1" dirty="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 </a:t>
              </a: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a:t>
              </a:r>
              <a:r>
                <a:rPr lang="es-GT" sz="2000" b="1" dirty="0">
                  <a:solidFill>
                    <a:srgbClr val="000000"/>
                  </a:solidFill>
                  <a:latin typeface="Arial" panose="020B0604020202020204" pitchFamily="34" charset="0"/>
                  <a:cs typeface="Arial" panose="020B0604020202020204" pitchFamily="34" charset="0"/>
                </a:rPr>
                <a:t>ejecutado</a:t>
              </a:r>
              <a:r>
                <a:rPr lang="es-GT" sz="2000" dirty="0">
                  <a:solidFill>
                    <a:srgbClr val="000000"/>
                  </a:solidFill>
                  <a:latin typeface="Arial" panose="020B0604020202020204" pitchFamily="34" charset="0"/>
                  <a:cs typeface="Arial" panose="020B0604020202020204" pitchFamily="34" charset="0"/>
                </a:rPr>
                <a:t>:</a:t>
              </a:r>
              <a:br>
                <a:rPr lang="es-GT" sz="2000" dirty="0">
                  <a:solidFill>
                    <a:srgbClr val="000000"/>
                  </a:solidFill>
                  <a:latin typeface="Arial" panose="020B0604020202020204" pitchFamily="34" charset="0"/>
                  <a:cs typeface="Arial" panose="020B0604020202020204" pitchFamily="34" charset="0"/>
                </a:rPr>
              </a:b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Saldo</a:t>
              </a:r>
              <a:r>
                <a:rPr lang="es-GT" sz="2000" dirty="0">
                  <a:solidFill>
                    <a:srgbClr val="000000"/>
                  </a:solidFill>
                  <a:latin typeface="Arial" panose="020B0604020202020204" pitchFamily="34" charset="0"/>
                  <a:cs typeface="Arial" panose="020B0604020202020204" pitchFamily="34" charset="0"/>
                </a:rPr>
                <a:t> por ejecutar:</a:t>
              </a:r>
              <a:endParaRPr lang="es-GT" dirty="0">
                <a:solidFill>
                  <a:srgbClr val="000000"/>
                </a:solidFill>
                <a:latin typeface="Arial" panose="020B0604020202020204" pitchFamily="34" charset="0"/>
                <a:cs typeface="Arial" panose="020B0604020202020204" pitchFamily="34" charset="0"/>
              </a:endParaRPr>
            </a:p>
          </p:txBody>
        </p:sp>
      </p:gr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16" y="1613247"/>
            <a:ext cx="2732388" cy="2502292"/>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665" y="4942802"/>
            <a:ext cx="2568918" cy="1252717"/>
          </a:xfrm>
          <a:prstGeom prst="rect">
            <a:avLst/>
          </a:prstGeom>
        </p:spPr>
      </p:pic>
      <p:sp>
        <p:nvSpPr>
          <p:cNvPr id="15" name="Marcador de contenido 6">
            <a:extLst>
              <a:ext uri="{FF2B5EF4-FFF2-40B4-BE49-F238E27FC236}">
                <a16:creationId xmlns:a16="http://schemas.microsoft.com/office/drawing/2014/main" id="{0246042C-1ABA-4355-A47C-701F270E798C}"/>
              </a:ext>
            </a:extLst>
          </p:cNvPr>
          <p:cNvSpPr txBox="1">
            <a:spLocks/>
          </p:cNvSpPr>
          <p:nvPr/>
        </p:nvSpPr>
        <p:spPr>
          <a:xfrm>
            <a:off x="3778868" y="1736019"/>
            <a:ext cx="4754880" cy="37399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vigente </a:t>
            </a:r>
            <a:r>
              <a:rPr lang="es-GT" sz="2000" b="1" dirty="0">
                <a:solidFill>
                  <a:srgbClr val="000000"/>
                </a:solidFill>
                <a:latin typeface="Arial" panose="020B0604020202020204" pitchFamily="34" charset="0"/>
                <a:cs typeface="Arial" panose="020B0604020202020204" pitchFamily="34" charset="0"/>
              </a:rPr>
              <a:t>total:</a:t>
            </a: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 </a:t>
            </a: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dirty="0">
                <a:solidFill>
                  <a:srgbClr val="000000"/>
                </a:solidFill>
                <a:latin typeface="Arial" panose="020B0604020202020204" pitchFamily="34" charset="0"/>
                <a:cs typeface="Arial" panose="020B0604020202020204" pitchFamily="34" charset="0"/>
              </a:rPr>
              <a:t>Presupuesto </a:t>
            </a:r>
            <a:r>
              <a:rPr lang="es-GT" sz="2000" b="1" dirty="0">
                <a:solidFill>
                  <a:srgbClr val="000000"/>
                </a:solidFill>
                <a:latin typeface="Arial" panose="020B0604020202020204" pitchFamily="34" charset="0"/>
                <a:cs typeface="Arial" panose="020B0604020202020204" pitchFamily="34" charset="0"/>
              </a:rPr>
              <a:t>ejecutado</a:t>
            </a:r>
            <a:r>
              <a:rPr lang="es-GT" sz="2000" dirty="0">
                <a:solidFill>
                  <a:srgbClr val="000000"/>
                </a:solidFill>
                <a:latin typeface="Arial" panose="020B0604020202020204" pitchFamily="34" charset="0"/>
                <a:cs typeface="Arial" panose="020B0604020202020204" pitchFamily="34" charset="0"/>
              </a:rPr>
              <a:t>:</a:t>
            </a:r>
            <a:br>
              <a:rPr lang="es-GT" sz="2000" dirty="0">
                <a:solidFill>
                  <a:srgbClr val="000000"/>
                </a:solidFill>
                <a:latin typeface="Arial" panose="020B0604020202020204" pitchFamily="34" charset="0"/>
                <a:cs typeface="Arial" panose="020B0604020202020204" pitchFamily="34" charset="0"/>
              </a:rPr>
            </a:br>
            <a:endParaRPr lang="es-GT" sz="2000" dirty="0">
              <a:solidFill>
                <a:srgbClr val="000000"/>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000" b="1" dirty="0">
                <a:solidFill>
                  <a:srgbClr val="000000"/>
                </a:solidFill>
                <a:latin typeface="Arial" panose="020B0604020202020204" pitchFamily="34" charset="0"/>
                <a:cs typeface="Arial" panose="020B0604020202020204" pitchFamily="34" charset="0"/>
              </a:rPr>
              <a:t>Saldo</a:t>
            </a:r>
            <a:r>
              <a:rPr lang="es-GT" sz="2000" dirty="0">
                <a:solidFill>
                  <a:srgbClr val="000000"/>
                </a:solidFill>
                <a:latin typeface="Arial" panose="020B0604020202020204" pitchFamily="34" charset="0"/>
                <a:cs typeface="Arial" panose="020B0604020202020204" pitchFamily="34" charset="0"/>
              </a:rPr>
              <a:t> por ejecutar:</a:t>
            </a:r>
            <a:endParaRPr lang="es-GT" dirty="0">
              <a:solidFill>
                <a:srgbClr val="000000"/>
              </a:solidFill>
              <a:latin typeface="Arial" panose="020B0604020202020204" pitchFamily="34" charset="0"/>
              <a:cs typeface="Arial" panose="020B0604020202020204" pitchFamily="34" charset="0"/>
            </a:endParaRPr>
          </a:p>
        </p:txBody>
      </p:sp>
      <p:sp>
        <p:nvSpPr>
          <p:cNvPr id="16" name="Marcador de contenido 6">
            <a:extLst>
              <a:ext uri="{FF2B5EF4-FFF2-40B4-BE49-F238E27FC236}">
                <a16:creationId xmlns:a16="http://schemas.microsoft.com/office/drawing/2014/main" id="{0246042C-1ABA-4355-A47C-701F270E798C}"/>
              </a:ext>
            </a:extLst>
          </p:cNvPr>
          <p:cNvSpPr txBox="1">
            <a:spLocks/>
          </p:cNvSpPr>
          <p:nvPr/>
        </p:nvSpPr>
        <p:spPr>
          <a:xfrm>
            <a:off x="7144739" y="2191566"/>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spcBef>
                <a:spcPts val="1000"/>
              </a:spcBef>
              <a:buNone/>
            </a:pPr>
            <a:r>
              <a:rPr lang="es-GT" sz="2000" b="1" dirty="0">
                <a:solidFill>
                  <a:schemeClr val="accent5">
                    <a:lumMod val="75000"/>
                  </a:schemeClr>
                </a:solidFill>
                <a:latin typeface="Arial" panose="020B0604020202020204" pitchFamily="34" charset="0"/>
                <a:cs typeface="Arial" panose="020B0604020202020204" pitchFamily="34" charset="0"/>
              </a:rPr>
              <a:t>Q.10,493,585.00 </a:t>
            </a:r>
            <a:endParaRPr lang="es-GT" sz="2000" b="1" dirty="0" smtClean="0">
              <a:solidFill>
                <a:schemeClr val="accent5">
                  <a:lumMod val="75000"/>
                </a:schemeClr>
              </a:solidFill>
              <a:latin typeface="Arial" panose="020B0604020202020204" pitchFamily="34" charset="0"/>
              <a:cs typeface="Arial" panose="020B0604020202020204" pitchFamily="34" charset="0"/>
            </a:endParaRPr>
          </a:p>
          <a:p>
            <a:pPr marL="0" lvl="1" indent="0" algn="r">
              <a:spcBef>
                <a:spcPts val="1000"/>
              </a:spcBef>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r>
              <a:rPr lang="es-MX" sz="2000" b="1" dirty="0" smtClean="0">
                <a:solidFill>
                  <a:schemeClr val="accent5">
                    <a:lumMod val="75000"/>
                  </a:schemeClr>
                </a:solidFill>
                <a:latin typeface="Arial" panose="020B0604020202020204" pitchFamily="34" charset="0"/>
                <a:cs typeface="Arial" panose="020B0604020202020204" pitchFamily="34" charset="0"/>
              </a:rPr>
              <a:t>Q.10,381,515.50</a:t>
            </a:r>
            <a:endParaRPr lang="es-MX" sz="2000" b="1" dirty="0">
              <a:solidFill>
                <a:schemeClr val="accent5">
                  <a:lumMod val="75000"/>
                </a:schemeClr>
              </a:solidFill>
              <a:latin typeface="Arial" panose="020B0604020202020204" pitchFamily="34" charset="0"/>
              <a:cs typeface="Arial" panose="020B0604020202020204" pitchFamily="34" charset="0"/>
            </a:endParaRPr>
          </a:p>
          <a:p>
            <a:pPr marL="914400" lvl="1" indent="-457200" algn="r">
              <a:buFont typeface="Arial" panose="020B0604020202020204" pitchFamily="34" charset="0"/>
              <a:buAutoNum type="alphaUcPeriod" startAt="17"/>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r>
              <a:rPr lang="es-GT" sz="2000" b="1" dirty="0">
                <a:solidFill>
                  <a:schemeClr val="accent5">
                    <a:lumMod val="75000"/>
                  </a:schemeClr>
                </a:solidFill>
                <a:latin typeface="Arial" panose="020B0604020202020204" pitchFamily="34" charset="0"/>
                <a:cs typeface="Arial" panose="020B0604020202020204" pitchFamily="34" charset="0"/>
              </a:rPr>
              <a:t>Q. 112,069.50</a:t>
            </a:r>
          </a:p>
          <a:p>
            <a:pPr marL="457200" lvl="1" indent="0" algn="r">
              <a:buFont typeface="Arial" panose="020B0604020202020204" pitchFamily="34" charset="0"/>
              <a:buNone/>
            </a:pPr>
            <a:r>
              <a:rPr lang="es-GT" sz="2000" b="1" dirty="0" smtClean="0">
                <a:solidFill>
                  <a:schemeClr val="accent5">
                    <a:lumMod val="75000"/>
                  </a:schemeClr>
                </a:solidFill>
                <a:latin typeface="Arial" panose="020B0604020202020204" pitchFamily="34" charset="0"/>
                <a:cs typeface="Arial" panose="020B0604020202020204" pitchFamily="34" charset="0"/>
              </a:rPr>
              <a:t>   </a:t>
            </a:r>
            <a:endParaRPr lang="es-GT" sz="2000" b="1" dirty="0">
              <a:solidFill>
                <a:schemeClr val="accent5">
                  <a:lumMod val="75000"/>
                </a:schemeClr>
              </a:solidFill>
              <a:latin typeface="Arial" panose="020B0604020202020204" pitchFamily="34" charset="0"/>
              <a:cs typeface="Arial" panose="020B0604020202020204" pitchFamily="34" charset="0"/>
            </a:endParaRPr>
          </a:p>
        </p:txBody>
      </p:sp>
      <p:sp>
        <p:nvSpPr>
          <p:cNvPr id="17" name="Marcador de contenido 6">
            <a:extLst>
              <a:ext uri="{FF2B5EF4-FFF2-40B4-BE49-F238E27FC236}">
                <a16:creationId xmlns:a16="http://schemas.microsoft.com/office/drawing/2014/main" id="{0246042C-1ABA-4355-A47C-701F270E798C}"/>
              </a:ext>
            </a:extLst>
          </p:cNvPr>
          <p:cNvSpPr txBox="1">
            <a:spLocks/>
          </p:cNvSpPr>
          <p:nvPr/>
        </p:nvSpPr>
        <p:spPr>
          <a:xfrm>
            <a:off x="7144739" y="4416745"/>
            <a:ext cx="2679962" cy="15414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r>
              <a:rPr lang="es-GT" sz="2000" b="1" dirty="0">
                <a:solidFill>
                  <a:schemeClr val="accent5">
                    <a:lumMod val="75000"/>
                  </a:schemeClr>
                </a:solidFill>
                <a:latin typeface="Arial" panose="020B0604020202020204" pitchFamily="34" charset="0"/>
                <a:cs typeface="Arial" panose="020B0604020202020204" pitchFamily="34" charset="0"/>
              </a:rPr>
              <a:t>Q. </a:t>
            </a:r>
            <a:r>
              <a:rPr lang="es-GT" sz="2000" b="1" dirty="0" smtClean="0">
                <a:solidFill>
                  <a:schemeClr val="accent5">
                    <a:lumMod val="75000"/>
                  </a:schemeClr>
                </a:solidFill>
                <a:latin typeface="Arial" panose="020B0604020202020204" pitchFamily="34" charset="0"/>
                <a:cs typeface="Arial" panose="020B0604020202020204" pitchFamily="34" charset="0"/>
              </a:rPr>
              <a:t>4,634,838.00</a:t>
            </a:r>
          </a:p>
          <a:p>
            <a:pPr marL="457200" lvl="1" indent="0" algn="r">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r>
              <a:rPr lang="es-GT" sz="2000" b="1" dirty="0">
                <a:solidFill>
                  <a:schemeClr val="accent5">
                    <a:lumMod val="75000"/>
                  </a:schemeClr>
                </a:solidFill>
                <a:latin typeface="Arial" panose="020B0604020202020204" pitchFamily="34" charset="0"/>
                <a:cs typeface="Arial" panose="020B0604020202020204" pitchFamily="34" charset="0"/>
              </a:rPr>
              <a:t>Q. </a:t>
            </a:r>
            <a:r>
              <a:rPr lang="es-GT" sz="2000" b="1" dirty="0" smtClean="0">
                <a:solidFill>
                  <a:schemeClr val="accent5">
                    <a:lumMod val="75000"/>
                  </a:schemeClr>
                </a:solidFill>
                <a:latin typeface="Arial" panose="020B0604020202020204" pitchFamily="34" charset="0"/>
                <a:cs typeface="Arial" panose="020B0604020202020204" pitchFamily="34" charset="0"/>
              </a:rPr>
              <a:t>4,513,919.36</a:t>
            </a:r>
          </a:p>
          <a:p>
            <a:pPr marL="457200" lvl="1" indent="0" algn="r">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r>
              <a:rPr lang="es-GT" sz="2000" b="1" dirty="0">
                <a:solidFill>
                  <a:schemeClr val="accent5">
                    <a:lumMod val="75000"/>
                  </a:schemeClr>
                </a:solidFill>
                <a:latin typeface="Arial" panose="020B0604020202020204" pitchFamily="34" charset="0"/>
                <a:cs typeface="Arial" panose="020B0604020202020204" pitchFamily="34" charset="0"/>
              </a:rPr>
              <a:t>Q. 120,918.64</a:t>
            </a:r>
          </a:p>
          <a:p>
            <a:pPr marL="457200" lvl="1" indent="0" algn="r">
              <a:buFont typeface="Arial" panose="020B0604020202020204" pitchFamily="34" charset="0"/>
              <a:buNone/>
            </a:pPr>
            <a:r>
              <a:rPr lang="es-GT" sz="2000" b="1" dirty="0" smtClean="0">
                <a:solidFill>
                  <a:schemeClr val="accent5">
                    <a:lumMod val="75000"/>
                  </a:schemeClr>
                </a:solidFill>
                <a:latin typeface="Arial" panose="020B0604020202020204" pitchFamily="34" charset="0"/>
                <a:cs typeface="Arial" panose="020B0604020202020204" pitchFamily="34" charset="0"/>
              </a:rPr>
              <a:t> </a:t>
            </a: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Font typeface="Arial" panose="020B0604020202020204" pitchFamily="34" charset="0"/>
              <a:buNone/>
            </a:pPr>
            <a:endParaRPr lang="es-GT" sz="20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47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A7FF1A2F-745D-4743-A6A2-84A34EECD569}"/>
              </a:ext>
            </a:extLst>
          </p:cNvPr>
          <p:cNvSpPr txBox="1">
            <a:spLocks/>
          </p:cNvSpPr>
          <p:nvPr/>
        </p:nvSpPr>
        <p:spPr>
          <a:xfrm>
            <a:off x="4730414" y="1709393"/>
            <a:ext cx="5969726" cy="3749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endParaRPr lang="es-GT" sz="45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grpSp>
        <p:nvGrpSpPr>
          <p:cNvPr id="19" name="Grupo 18"/>
          <p:cNvGrpSpPr/>
          <p:nvPr/>
        </p:nvGrpSpPr>
        <p:grpSpPr>
          <a:xfrm>
            <a:off x="2003658" y="3257696"/>
            <a:ext cx="8023331" cy="1783898"/>
            <a:chOff x="1942346" y="2168452"/>
            <a:chExt cx="8023331" cy="1783898"/>
          </a:xfrm>
        </p:grpSpPr>
        <p:sp>
          <p:nvSpPr>
            <p:cNvPr id="20" name="Marcador de contenido 6">
              <a:extLst>
                <a:ext uri="{FF2B5EF4-FFF2-40B4-BE49-F238E27FC236}">
                  <a16:creationId xmlns:a16="http://schemas.microsoft.com/office/drawing/2014/main" id="{0246042C-1ABA-4355-A47C-701F270E798C}"/>
                </a:ext>
              </a:extLst>
            </p:cNvPr>
            <p:cNvSpPr txBox="1">
              <a:spLocks/>
            </p:cNvSpPr>
            <p:nvPr/>
          </p:nvSpPr>
          <p:spPr>
            <a:xfrm>
              <a:off x="3146446" y="2506926"/>
              <a:ext cx="4585065" cy="14454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21" name="Marcador de contenido 6">
              <a:extLst>
                <a:ext uri="{FF2B5EF4-FFF2-40B4-BE49-F238E27FC236}">
                  <a16:creationId xmlns:a16="http://schemas.microsoft.com/office/drawing/2014/main" id="{0246042C-1ABA-4355-A47C-701F270E798C}"/>
                </a:ext>
              </a:extLst>
            </p:cNvPr>
            <p:cNvSpPr txBox="1">
              <a:spLocks/>
            </p:cNvSpPr>
            <p:nvPr/>
          </p:nvSpPr>
          <p:spPr>
            <a:xfrm>
              <a:off x="7081474" y="2940595"/>
              <a:ext cx="2884203" cy="789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r">
                <a:buNone/>
              </a:pPr>
              <a:r>
                <a:rPr lang="es-GT" sz="5000" b="1" dirty="0" smtClean="0">
                  <a:solidFill>
                    <a:schemeClr val="accent5">
                      <a:lumMod val="75000"/>
                    </a:schemeClr>
                  </a:solidFill>
                  <a:latin typeface="Arial" panose="020B0604020202020204" pitchFamily="34" charset="0"/>
                  <a:cs typeface="Arial" panose="020B0604020202020204" pitchFamily="34" charset="0"/>
                </a:rPr>
                <a:t>98.93%</a:t>
              </a:r>
              <a:endParaRPr lang="es-GT" sz="5000" b="1" dirty="0">
                <a:solidFill>
                  <a:schemeClr val="accent5">
                    <a:lumMod val="75000"/>
                  </a:schemeClr>
                </a:solidFill>
                <a:latin typeface="Arial" panose="020B0604020202020204" pitchFamily="34" charset="0"/>
                <a:cs typeface="Arial" panose="020B0604020202020204" pitchFamily="34" charset="0"/>
              </a:endParaRPr>
            </a:p>
          </p:txBody>
        </p:sp>
        <p:sp>
          <p:nvSpPr>
            <p:cNvPr id="22" name="Título 1">
              <a:extLst>
                <a:ext uri="{FF2B5EF4-FFF2-40B4-BE49-F238E27FC236}">
                  <a16:creationId xmlns:a16="http://schemas.microsoft.com/office/drawing/2014/main" id="{67D0DB10-AE31-47D2-A485-453D2186D26D}"/>
                </a:ext>
              </a:extLst>
            </p:cNvPr>
            <p:cNvSpPr txBox="1">
              <a:spLocks/>
            </p:cNvSpPr>
            <p:nvPr/>
          </p:nvSpPr>
          <p:spPr>
            <a:xfrm>
              <a:off x="3402507" y="2249674"/>
              <a:ext cx="6563170" cy="427806"/>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Contra la Corrupción</a:t>
              </a:r>
            </a:p>
          </p:txBody>
        </p:sp>
        <p:pic>
          <p:nvPicPr>
            <p:cNvPr id="23" name="Imagen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2346" y="2168452"/>
              <a:ext cx="1189404" cy="1089244"/>
            </a:xfrm>
            <a:prstGeom prst="rect">
              <a:avLst/>
            </a:prstGeom>
          </p:spPr>
        </p:pic>
      </p:grpSp>
      <p:grpSp>
        <p:nvGrpSpPr>
          <p:cNvPr id="24" name="Grupo 23"/>
          <p:cNvGrpSpPr/>
          <p:nvPr/>
        </p:nvGrpSpPr>
        <p:grpSpPr>
          <a:xfrm>
            <a:off x="1727902" y="5018855"/>
            <a:ext cx="8366515" cy="1376590"/>
            <a:chOff x="1671590" y="4035700"/>
            <a:chExt cx="8366515" cy="1376590"/>
          </a:xfrm>
        </p:grpSpPr>
        <p:sp>
          <p:nvSpPr>
            <p:cNvPr id="25" name="Marcador de contenido 6">
              <a:extLst>
                <a:ext uri="{FF2B5EF4-FFF2-40B4-BE49-F238E27FC236}">
                  <a16:creationId xmlns:a16="http://schemas.microsoft.com/office/drawing/2014/main" id="{0246042C-1ABA-4355-A47C-701F270E798C}"/>
                </a:ext>
              </a:extLst>
            </p:cNvPr>
            <p:cNvSpPr txBox="1">
              <a:spLocks/>
            </p:cNvSpPr>
            <p:nvPr/>
          </p:nvSpPr>
          <p:spPr>
            <a:xfrm>
              <a:off x="7142785" y="4292539"/>
              <a:ext cx="2884203" cy="11197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chemeClr val="accent5">
                      <a:lumMod val="75000"/>
                    </a:schemeClr>
                  </a:solidFill>
                  <a:latin typeface="Arial" panose="020B0604020202020204" pitchFamily="34" charset="0"/>
                  <a:cs typeface="Arial" panose="020B0604020202020204" pitchFamily="34" charset="0"/>
                </a:rPr>
                <a:t>97.39%</a:t>
              </a:r>
              <a:endParaRPr lang="es-GT" sz="5000" b="1" dirty="0">
                <a:solidFill>
                  <a:schemeClr val="accent5">
                    <a:lumMod val="75000"/>
                  </a:schemeClr>
                </a:solidFill>
                <a:latin typeface="Arial" panose="020B0604020202020204" pitchFamily="34" charset="0"/>
                <a:cs typeface="Arial" panose="020B0604020202020204" pitchFamily="34" charset="0"/>
              </a:endParaRPr>
            </a:p>
          </p:txBody>
        </p:sp>
        <p:grpSp>
          <p:nvGrpSpPr>
            <p:cNvPr id="26" name="Grupo 25"/>
            <p:cNvGrpSpPr/>
            <p:nvPr/>
          </p:nvGrpSpPr>
          <p:grpSpPr>
            <a:xfrm>
              <a:off x="1671590" y="4035700"/>
              <a:ext cx="8366515" cy="1225971"/>
              <a:chOff x="1671590" y="4035700"/>
              <a:chExt cx="8366515" cy="1225971"/>
            </a:xfrm>
          </p:grpSpPr>
          <p:sp>
            <p:nvSpPr>
              <p:cNvPr id="27" name="Marcador de contenido 6">
                <a:extLst>
                  <a:ext uri="{FF2B5EF4-FFF2-40B4-BE49-F238E27FC236}">
                    <a16:creationId xmlns:a16="http://schemas.microsoft.com/office/drawing/2014/main" id="{0246042C-1ABA-4355-A47C-701F270E798C}"/>
                  </a:ext>
                </a:extLst>
              </p:cNvPr>
              <p:cNvSpPr txBox="1">
                <a:spLocks/>
              </p:cNvSpPr>
              <p:nvPr/>
            </p:nvSpPr>
            <p:spPr>
              <a:xfrm>
                <a:off x="2990150" y="4276939"/>
                <a:ext cx="4585065" cy="984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buFont typeface="Arial" panose="020B0604020202020204" pitchFamily="34" charset="0"/>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lvl="1"/>
                <a:endParaRPr lang="es-GT" dirty="0">
                  <a:latin typeface="Arial" panose="020B0604020202020204" pitchFamily="34" charset="0"/>
                  <a:cs typeface="Arial" panose="020B0604020202020204" pitchFamily="34" charset="0"/>
                </a:endParaRPr>
              </a:p>
            </p:txBody>
          </p:sp>
          <p:sp>
            <p:nvSpPr>
              <p:cNvPr id="28" name="Título 1">
                <a:extLst>
                  <a:ext uri="{FF2B5EF4-FFF2-40B4-BE49-F238E27FC236}">
                    <a16:creationId xmlns:a16="http://schemas.microsoft.com/office/drawing/2014/main" id="{67D0DB10-AE31-47D2-A485-453D2186D26D}"/>
                  </a:ext>
                </a:extLst>
              </p:cNvPr>
              <p:cNvSpPr txBox="1">
                <a:spLocks/>
              </p:cNvSpPr>
              <p:nvPr/>
            </p:nvSpPr>
            <p:spPr>
              <a:xfrm>
                <a:off x="3474935" y="4039485"/>
                <a:ext cx="6563170" cy="427806"/>
              </a:xfrm>
              <a:prstGeom prst="rect">
                <a:avLst/>
              </a:prstGeom>
              <a:solidFill>
                <a:srgbClr val="00B0F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Comisión Presidencial de Asuntos Municipales</a:t>
                </a:r>
              </a:p>
            </p:txBody>
          </p:sp>
          <p:pic>
            <p:nvPicPr>
              <p:cNvPr id="29" name="Imagen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590" y="4035700"/>
                <a:ext cx="1730917" cy="844071"/>
              </a:xfrm>
              <a:prstGeom prst="rect">
                <a:avLst/>
              </a:prstGeom>
            </p:spPr>
          </p:pic>
        </p:grpSp>
      </p:grpSp>
      <p:sp>
        <p:nvSpPr>
          <p:cNvPr id="30" name="Título 1">
            <a:extLst>
              <a:ext uri="{FF2B5EF4-FFF2-40B4-BE49-F238E27FC236}">
                <a16:creationId xmlns:a16="http://schemas.microsoft.com/office/drawing/2014/main" id="{67D0DB10-AE31-47D2-A485-453D2186D26D}"/>
              </a:ext>
            </a:extLst>
          </p:cNvPr>
          <p:cNvSpPr txBox="1">
            <a:spLocks/>
          </p:cNvSpPr>
          <p:nvPr/>
        </p:nvSpPr>
        <p:spPr>
          <a:xfrm>
            <a:off x="3458819" y="1600121"/>
            <a:ext cx="6563170" cy="427806"/>
          </a:xfrm>
          <a:prstGeom prst="rect">
            <a:avLst/>
          </a:prstGeom>
          <a:solidFill>
            <a:schemeClr val="accent4">
              <a:lumMod val="7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r>
              <a:rPr lang="es-GT"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Secretaría General de la Presidencia de la República</a:t>
            </a:r>
          </a:p>
        </p:txBody>
      </p:sp>
      <p:pic>
        <p:nvPicPr>
          <p:cNvPr id="31" name="Imagen 30"/>
          <p:cNvPicPr>
            <a:picLocks noChangeAspect="1"/>
          </p:cNvPicPr>
          <p:nvPr/>
        </p:nvPicPr>
        <p:blipFill rotWithShape="1">
          <a:blip r:embed="rId6">
            <a:extLst>
              <a:ext uri="{28A0092B-C50C-407E-A947-70E740481C1C}">
                <a14:useLocalDpi xmlns:a14="http://schemas.microsoft.com/office/drawing/2010/main" val="0"/>
              </a:ext>
            </a:extLst>
          </a:blip>
          <a:srcRect b="18914"/>
          <a:stretch/>
        </p:blipFill>
        <p:spPr>
          <a:xfrm>
            <a:off x="2003658" y="1702252"/>
            <a:ext cx="1256832" cy="943000"/>
          </a:xfrm>
          <a:prstGeom prst="rect">
            <a:avLst/>
          </a:prstGeom>
        </p:spPr>
      </p:pic>
      <p:sp>
        <p:nvSpPr>
          <p:cNvPr id="32" name="Marcador de contenido 6">
            <a:extLst>
              <a:ext uri="{FF2B5EF4-FFF2-40B4-BE49-F238E27FC236}">
                <a16:creationId xmlns:a16="http://schemas.microsoft.com/office/drawing/2014/main" id="{3AC485ED-8EFF-15DC-3BE8-DB94256C0DC6}"/>
              </a:ext>
            </a:extLst>
          </p:cNvPr>
          <p:cNvSpPr txBox="1">
            <a:spLocks/>
          </p:cNvSpPr>
          <p:nvPr/>
        </p:nvSpPr>
        <p:spPr>
          <a:xfrm>
            <a:off x="7142786" y="1795841"/>
            <a:ext cx="2884203" cy="11374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b="1" dirty="0">
              <a:latin typeface="Arial" panose="020B0604020202020204" pitchFamily="34" charset="0"/>
              <a:cs typeface="Arial" panose="020B0604020202020204" pitchFamily="34" charset="0"/>
            </a:endParaRPr>
          </a:p>
          <a:p>
            <a:pPr marL="457200" lvl="1" indent="0" algn="r">
              <a:buNone/>
            </a:pPr>
            <a:r>
              <a:rPr lang="es-GT" sz="5000" b="1" dirty="0" smtClean="0">
                <a:solidFill>
                  <a:schemeClr val="accent5">
                    <a:lumMod val="75000"/>
                  </a:schemeClr>
                </a:solidFill>
                <a:latin typeface="Arial" panose="020B0604020202020204" pitchFamily="34" charset="0"/>
                <a:cs typeface="Arial" panose="020B0604020202020204" pitchFamily="34" charset="0"/>
              </a:rPr>
              <a:t>99.53%</a:t>
            </a:r>
            <a:endParaRPr lang="es-GT" sz="5000" b="1" dirty="0">
              <a:solidFill>
                <a:schemeClr val="accent5">
                  <a:lumMod val="75000"/>
                </a:schemeClr>
              </a:solidFill>
              <a:latin typeface="Arial" panose="020B0604020202020204" pitchFamily="34" charset="0"/>
              <a:cs typeface="Arial" panose="020B0604020202020204" pitchFamily="34" charset="0"/>
            </a:endParaRPr>
          </a:p>
          <a:p>
            <a:pPr marL="457200" lvl="1" indent="0" algn="r">
              <a:buNone/>
            </a:pPr>
            <a:endParaRPr lang="es-GT" sz="4000" b="1" dirty="0">
              <a:solidFill>
                <a:srgbClr val="0070C0"/>
              </a:solidFill>
              <a:latin typeface="Arial" panose="020B0604020202020204" pitchFamily="34" charset="0"/>
              <a:cs typeface="Arial" panose="020B0604020202020204" pitchFamily="34" charset="0"/>
            </a:endParaRPr>
          </a:p>
        </p:txBody>
      </p:sp>
      <p:sp>
        <p:nvSpPr>
          <p:cNvPr id="33" name="Marcador de contenido 6">
            <a:extLst>
              <a:ext uri="{FF2B5EF4-FFF2-40B4-BE49-F238E27FC236}">
                <a16:creationId xmlns:a16="http://schemas.microsoft.com/office/drawing/2014/main" id="{0246042C-1ABA-4355-A47C-701F270E798C}"/>
              </a:ext>
            </a:extLst>
          </p:cNvPr>
          <p:cNvSpPr txBox="1">
            <a:spLocks/>
          </p:cNvSpPr>
          <p:nvPr/>
        </p:nvSpPr>
        <p:spPr>
          <a:xfrm>
            <a:off x="3207758" y="1641863"/>
            <a:ext cx="4585065" cy="14454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endParaRPr lang="es-GT" b="1" dirty="0">
              <a:latin typeface="Arial" panose="020B0604020202020204" pitchFamily="34" charset="0"/>
              <a:cs typeface="Arial" panose="020B0604020202020204" pitchFamily="34" charset="0"/>
            </a:endParaRPr>
          </a:p>
          <a:p>
            <a:pPr marL="457200" lvl="1" indent="0">
              <a:buFont typeface="Arial"/>
              <a:buNone/>
            </a:pPr>
            <a:r>
              <a:rPr lang="es-GT" sz="2600" b="1" dirty="0">
                <a:latin typeface="Arial" panose="020B0604020202020204" pitchFamily="34" charset="0"/>
                <a:cs typeface="Arial" panose="020B0604020202020204" pitchFamily="34" charset="0"/>
              </a:rPr>
              <a:t>Porcentaje de ejecución</a:t>
            </a:r>
            <a:r>
              <a:rPr lang="es-GT" b="1" dirty="0">
                <a:latin typeface="Arial" panose="020B0604020202020204" pitchFamily="34" charset="0"/>
                <a:cs typeface="Arial" panose="020B0604020202020204" pitchFamily="34" charset="0"/>
              </a:rPr>
              <a:t>:</a:t>
            </a:r>
          </a:p>
          <a:p>
            <a:pPr marL="457200" lvl="1" indent="0">
              <a:buFont typeface="Arial"/>
              <a:buNone/>
            </a:pPr>
            <a:r>
              <a:rPr lang="es-GT" b="1" dirty="0">
                <a:latin typeface="Arial" panose="020B0604020202020204" pitchFamily="34" charset="0"/>
                <a:cs typeface="Arial" panose="020B0604020202020204" pitchFamily="34" charset="0"/>
              </a:rPr>
              <a:t> </a:t>
            </a:r>
          </a:p>
          <a:p>
            <a:pPr lvl="1"/>
            <a:endParaRPr lang="es-GT"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76DFDB85-8F6D-CC44-7271-0E53284AD93C}"/>
              </a:ext>
            </a:extLst>
          </p:cNvPr>
          <p:cNvSpPr txBox="1"/>
          <p:nvPr/>
        </p:nvSpPr>
        <p:spPr>
          <a:xfrm>
            <a:off x="726540" y="269635"/>
            <a:ext cx="10763795" cy="1077218"/>
          </a:xfrm>
          <a:prstGeom prst="rect">
            <a:avLst/>
          </a:prstGeom>
          <a:noFill/>
        </p:spPr>
        <p:txBody>
          <a:bodyPr wrap="square" rtlCol="0">
            <a:spAutoFit/>
          </a:bodyPr>
          <a:lstStyle/>
          <a:p>
            <a:pPr lvl="0" algn="ctr"/>
            <a:r>
              <a:rPr lang="es-GT" sz="3200" b="1" dirty="0">
                <a:solidFill>
                  <a:schemeClr val="tx1"/>
                </a:solidFill>
                <a:latin typeface="Arial" panose="020B0604020202020204" pitchFamily="34" charset="0"/>
                <a:cs typeface="Arial" panose="020B0604020202020204" pitchFamily="34" charset="0"/>
              </a:rPr>
              <a:t>CIFRAS GENERALES DEL PRESUPUESTO AL SEGUNDO CUATRIMESTRE 2023</a:t>
            </a:r>
            <a:endParaRPr kumimoji="0" lang="es-GT" sz="32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6950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6DFDB85-8F6D-CC44-7271-0E53284AD93C}"/>
              </a:ext>
            </a:extLst>
          </p:cNvPr>
          <p:cNvSpPr txBox="1"/>
          <p:nvPr/>
        </p:nvSpPr>
        <p:spPr>
          <a:xfrm>
            <a:off x="861134" y="678526"/>
            <a:ext cx="10377995" cy="892552"/>
          </a:xfrm>
          <a:prstGeom prst="rect">
            <a:avLst/>
          </a:prstGeom>
          <a:noFill/>
        </p:spPr>
        <p:txBody>
          <a:bodyPr wrap="square" rtlCol="0">
            <a:spAutoFit/>
          </a:bodyPr>
          <a:lstStyle/>
          <a:p>
            <a:pPr lvl="0" algn="ctr"/>
            <a:r>
              <a:rPr lang="es-GT" sz="2600" b="1" dirty="0">
                <a:latin typeface="Arial" panose="020B0604020202020204" pitchFamily="34" charset="0"/>
                <a:cs typeface="Arial" panose="020B0604020202020204" pitchFamily="34" charset="0"/>
              </a:rPr>
              <a:t>¿EN QUÉ UTILIZA EL PRESUPUESTO LA </a:t>
            </a:r>
            <a:r>
              <a:rPr lang="es-MX" sz="2600" b="1" dirty="0">
                <a:latin typeface="Arial" panose="020B0604020202020204" pitchFamily="34" charset="0"/>
                <a:cs typeface="Arial" panose="020B0604020202020204" pitchFamily="34" charset="0"/>
              </a:rPr>
              <a:t>SECRETARÍA GENERAL DE LA PRESIDENCIA DE LA REPÚBLICA</a:t>
            </a:r>
            <a:r>
              <a:rPr lang="es-GT" sz="2600" b="1" dirty="0">
                <a:latin typeface="Arial" panose="020B0604020202020204" pitchFamily="34" charset="0"/>
                <a:cs typeface="Arial" panose="020B0604020202020204" pitchFamily="34" charset="0"/>
              </a:rPr>
              <a:t>?</a:t>
            </a:r>
            <a:endParaRPr kumimoji="0" lang="es-GT" sz="26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7" name="Título 1">
            <a:extLst>
              <a:ext uri="{FF2B5EF4-FFF2-40B4-BE49-F238E27FC236}">
                <a16:creationId xmlns:a16="http://schemas.microsoft.com/office/drawing/2014/main" id="{0F20B3F5-0BE6-434C-ADD9-E3D04A4AE0E0}"/>
              </a:ext>
            </a:extLst>
          </p:cNvPr>
          <p:cNvSpPr txBox="1">
            <a:spLocks/>
          </p:cNvSpPr>
          <p:nvPr/>
        </p:nvSpPr>
        <p:spPr>
          <a:xfrm>
            <a:off x="8947908" y="2957952"/>
            <a:ext cx="3327219" cy="1937113"/>
          </a:xfrm>
          <a:prstGeom prst="rect">
            <a:avLst/>
          </a:prstGeom>
          <a:noFill/>
          <a:effectLst>
            <a:outerShdw blurRad="50800" dist="50800" dir="5400000" sx="1000" sy="1000" algn="ctr" rotWithShape="0">
              <a:srgbClr val="000000"/>
            </a:outerShdw>
          </a:effectLst>
        </p:spPr>
        <p:txBody>
          <a:bodyPr vert="horz" lIns="91440" tIns="45720" rIns="91440" bIns="45720" rtlCol="0" anchor="ctr" anchorCtr="0">
            <a:normAutofit fontScale="90000" lnSpcReduction="10000"/>
          </a:bodyPr>
          <a:lstStyle>
            <a:lvl1pPr algn="ctr" defTabSz="914400" rtl="0" eaLnBrk="1" latinLnBrk="0" hangingPunct="1">
              <a:lnSpc>
                <a:spcPct val="90000"/>
              </a:lnSpc>
              <a:spcBef>
                <a:spcPct val="0"/>
              </a:spcBef>
              <a:buNone/>
              <a:defRPr sz="4000" b="1" kern="1200">
                <a:solidFill>
                  <a:srgbClr val="0D1F3C"/>
                </a:solidFill>
                <a:latin typeface="Montserrat" panose="00000500000000000000" pitchFamily="50" charset="0"/>
                <a:ea typeface="+mj-ea"/>
                <a:cs typeface="+mj-cs"/>
              </a:defRPr>
            </a:lvl1pPr>
          </a:lstStyle>
          <a:p>
            <a:pPr>
              <a:lnSpc>
                <a:spcPct val="150000"/>
              </a:lnSpc>
            </a:pPr>
            <a:r>
              <a:rPr lang="es-GT" sz="2000" b="0" dirty="0">
                <a:latin typeface="Arial" panose="020B0604020202020204" pitchFamily="34" charset="0"/>
                <a:cs typeface="Arial" panose="020B0604020202020204" pitchFamily="34" charset="0"/>
              </a:rPr>
              <a:t/>
            </a:r>
            <a:br>
              <a:rPr lang="es-GT" sz="2000" b="0" dirty="0">
                <a:latin typeface="Arial" panose="020B0604020202020204" pitchFamily="34" charset="0"/>
                <a:cs typeface="Arial" panose="020B0604020202020204" pitchFamily="34" charset="0"/>
              </a:rPr>
            </a:br>
            <a:r>
              <a:rPr lang="es-GT" sz="2000" b="0" dirty="0">
                <a:latin typeface="Arial" panose="020B0604020202020204" pitchFamily="34" charset="0"/>
                <a:cs typeface="Arial" panose="020B0604020202020204" pitchFamily="34" charset="0"/>
              </a:rPr>
              <a:t>El gasto se divide </a:t>
            </a:r>
          </a:p>
          <a:p>
            <a:pPr>
              <a:lnSpc>
                <a:spcPct val="150000"/>
              </a:lnSpc>
            </a:pPr>
            <a:r>
              <a:rPr lang="es-GT" sz="2000" b="0" dirty="0">
                <a:latin typeface="Arial" panose="020B0604020202020204" pitchFamily="34" charset="0"/>
                <a:cs typeface="Arial" panose="020B0604020202020204" pitchFamily="34" charset="0"/>
              </a:rPr>
              <a:t>en  </a:t>
            </a:r>
            <a:r>
              <a:rPr lang="es-GT" sz="3100" dirty="0">
                <a:solidFill>
                  <a:schemeClr val="accent5">
                    <a:lumMod val="75000"/>
                  </a:schemeClr>
                </a:solidFill>
                <a:latin typeface="Arial" panose="020B0604020202020204" pitchFamily="34" charset="0"/>
                <a:cs typeface="Arial" panose="020B0604020202020204" pitchFamily="34" charset="0"/>
              </a:rPr>
              <a:t>5 </a:t>
            </a:r>
            <a:r>
              <a:rPr lang="es-GT" sz="2000" b="0" dirty="0">
                <a:latin typeface="Arial" panose="020B0604020202020204" pitchFamily="34" charset="0"/>
                <a:cs typeface="Arial" panose="020B0604020202020204" pitchFamily="34" charset="0"/>
              </a:rPr>
              <a:t>grupos</a:t>
            </a:r>
            <a:r>
              <a:rPr lang="es-GT" sz="2000" b="0" dirty="0">
                <a:solidFill>
                  <a:schemeClr val="accent1">
                    <a:lumMod val="50000"/>
                  </a:schemeClr>
                </a:solidFill>
                <a:latin typeface="Arial" panose="020B0604020202020204" pitchFamily="34" charset="0"/>
                <a:cs typeface="Arial" panose="020B0604020202020204" pitchFamily="34" charset="0"/>
              </a:rPr>
              <a:t/>
            </a:r>
            <a:br>
              <a:rPr lang="es-GT" sz="2000" b="0" dirty="0">
                <a:solidFill>
                  <a:schemeClr val="accent1">
                    <a:lumMod val="50000"/>
                  </a:schemeClr>
                </a:solidFill>
                <a:latin typeface="Arial" panose="020B0604020202020204" pitchFamily="34" charset="0"/>
                <a:cs typeface="Arial" panose="020B0604020202020204" pitchFamily="34" charset="0"/>
              </a:rPr>
            </a:br>
            <a:endParaRPr lang="es-GT" sz="2000" b="0" dirty="0">
              <a:solidFill>
                <a:schemeClr val="accent1">
                  <a:lumMod val="50000"/>
                </a:schemeClr>
              </a:solidFill>
              <a:latin typeface="Arial" panose="020B0604020202020204" pitchFamily="34" charset="0"/>
              <a:cs typeface="Arial" panose="020B0604020202020204" pitchFamily="34" charset="0"/>
            </a:endParaRPr>
          </a:p>
        </p:txBody>
      </p:sp>
      <p:sp>
        <p:nvSpPr>
          <p:cNvPr id="8" name="Rectángulo 7"/>
          <p:cNvSpPr/>
          <p:nvPr/>
        </p:nvSpPr>
        <p:spPr>
          <a:xfrm>
            <a:off x="861134" y="2264516"/>
            <a:ext cx="8282866" cy="3000821"/>
          </a:xfrm>
          <a:prstGeom prst="rect">
            <a:avLst/>
          </a:prstGeom>
        </p:spPr>
        <p:txBody>
          <a:bodyPr wrap="square">
            <a:spAutoFit/>
          </a:bodyPr>
          <a:lstStyle/>
          <a:p>
            <a:pPr algn="just">
              <a:lnSpc>
                <a:spcPct val="150000"/>
              </a:lnSpc>
            </a:pPr>
            <a:r>
              <a:rPr lang="es-GT" dirty="0">
                <a:latin typeface="Arial" panose="020B0604020202020204" pitchFamily="34" charset="0"/>
                <a:cs typeface="Arial" panose="020B0604020202020204" pitchFamily="34" charset="0"/>
              </a:rPr>
              <a:t>El presupuesto se utiliza en el pago de salarios y honorarios por servicios personales, que contribuyen al cumplimiento de las funciones que por mandato legal tiene asignadas, y en la adquisición de bienes, servicios, suministros, </a:t>
            </a:r>
            <a:r>
              <a:rPr lang="es-GT" dirty="0" smtClean="0">
                <a:latin typeface="Arial" panose="020B0604020202020204" pitchFamily="34" charset="0"/>
                <a:cs typeface="Arial" panose="020B0604020202020204" pitchFamily="34" charset="0"/>
              </a:rPr>
              <a:t>y </a:t>
            </a:r>
            <a:r>
              <a:rPr lang="es-GT" dirty="0">
                <a:latin typeface="Arial" panose="020B0604020202020204" pitchFamily="34" charset="0"/>
                <a:cs typeface="Arial" panose="020B0604020202020204" pitchFamily="34" charset="0"/>
              </a:rPr>
              <a:t>equipos que son necesarios para su funcionamiento. </a:t>
            </a:r>
          </a:p>
          <a:p>
            <a:pPr algn="just">
              <a:lnSpc>
                <a:spcPct val="150000"/>
              </a:lnSpc>
            </a:pPr>
            <a:endParaRPr lang="es-GT" dirty="0">
              <a:latin typeface="Arial" panose="020B0604020202020204" pitchFamily="34" charset="0"/>
              <a:cs typeface="Arial" panose="020B0604020202020204" pitchFamily="34" charset="0"/>
            </a:endParaRPr>
          </a:p>
          <a:p>
            <a:pPr algn="just">
              <a:lnSpc>
                <a:spcPct val="150000"/>
              </a:lnSpc>
            </a:pPr>
            <a:r>
              <a:rPr lang="es-GT" dirty="0">
                <a:latin typeface="Arial" panose="020B0604020202020204" pitchFamily="34" charset="0"/>
                <a:cs typeface="Arial" panose="020B0604020202020204" pitchFamily="34" charset="0"/>
              </a:rPr>
              <a:t>Asimismo, el presupuesto se utiliza en el pago de prestaciones laborales por retiro de personal de la </a:t>
            </a:r>
            <a:r>
              <a:rPr lang="es-GT" dirty="0" smtClean="0">
                <a:latin typeface="Arial" panose="020B0604020202020204" pitchFamily="34" charset="0"/>
                <a:cs typeface="Arial" panose="020B0604020202020204" pitchFamily="34" charset="0"/>
              </a:rPr>
              <a:t>institución.</a:t>
            </a:r>
            <a:endParaRPr lang="es-GT" dirty="0">
              <a:latin typeface="Arial" panose="020B0604020202020204" pitchFamily="34" charset="0"/>
              <a:cs typeface="Arial" panose="020B0604020202020204" pitchFamily="34" charset="0"/>
            </a:endParaRPr>
          </a:p>
          <a:p>
            <a:pPr algn="just">
              <a:lnSpc>
                <a:spcPct val="150000"/>
              </a:lnSpc>
            </a:pPr>
            <a:endParaRPr lang="es-GT" dirty="0">
              <a:latin typeface="Arial" panose="020B0604020202020204" pitchFamily="34" charset="0"/>
              <a:cs typeface="Arial" panose="020B0604020202020204" pitchFamily="34" charset="0"/>
            </a:endParaRPr>
          </a:p>
          <a:p>
            <a:pPr algn="just">
              <a:lnSpc>
                <a:spcPct val="150000"/>
              </a:lnSpc>
            </a:pPr>
            <a:r>
              <a:rPr lang="es-GT" dirty="0">
                <a:latin typeface="Arial" panose="020B0604020202020204" pitchFamily="34" charset="0"/>
                <a:cs typeface="Arial" panose="020B0604020202020204" pitchFamily="34" charset="0"/>
              </a:rPr>
              <a:t>Para dar a conocer a la población en qué se utilizan los recursos financieros, a continuación se describe por grupos de gasto.</a:t>
            </a:r>
          </a:p>
        </p:txBody>
      </p:sp>
    </p:spTree>
    <p:extLst>
      <p:ext uri="{BB962C8B-B14F-4D97-AF65-F5344CB8AC3E}">
        <p14:creationId xmlns:p14="http://schemas.microsoft.com/office/powerpoint/2010/main" val="79305390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39D96561CF3FA49BA629FB29367CEAB" ma:contentTypeVersion="12" ma:contentTypeDescription="Crear nuevo documento." ma:contentTypeScope="" ma:versionID="82063a6b178adbe3c79d37e693bc162e">
  <xsd:schema xmlns:xsd="http://www.w3.org/2001/XMLSchema" xmlns:xs="http://www.w3.org/2001/XMLSchema" xmlns:p="http://schemas.microsoft.com/office/2006/metadata/properties" xmlns:ns3="efcf9931-6988-4c26-989d-90fd7d9d6177" xmlns:ns4="2de3127d-b50e-4c29-b846-9213acea4d89" targetNamespace="http://schemas.microsoft.com/office/2006/metadata/properties" ma:root="true" ma:fieldsID="3d9afdd1b157cbc26b4623f5f3ce62be" ns3:_="" ns4:_="">
    <xsd:import namespace="efcf9931-6988-4c26-989d-90fd7d9d6177"/>
    <xsd:import namespace="2de3127d-b50e-4c29-b846-9213acea4d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f9931-6988-4c26-989d-90fd7d9d6177"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SharingHintHash" ma:index="10"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e3127d-b50e-4c29-b846-9213acea4d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872046-F841-44BF-84FF-8B93AAFD88DD}">
  <ds:schemaRefs>
    <ds:schemaRef ds:uri="http://schemas.microsoft.com/sharepoint/v3/contenttype/forms"/>
  </ds:schemaRefs>
</ds:datastoreItem>
</file>

<file path=customXml/itemProps2.xml><?xml version="1.0" encoding="utf-8"?>
<ds:datastoreItem xmlns:ds="http://schemas.openxmlformats.org/officeDocument/2006/customXml" ds:itemID="{1C3D4D16-9A4B-4A91-8FEC-4CED5EC07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f9931-6988-4c26-989d-90fd7d9d6177"/>
    <ds:schemaRef ds:uri="2de3127d-b50e-4c29-b846-9213acea4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7D98F7-3014-4AFF-9B64-6BD6D97EE58B}">
  <ds:schemaRefs>
    <ds:schemaRef ds:uri="http://purl.org/dc/dcmitype/"/>
    <ds:schemaRef ds:uri="2de3127d-b50e-4c29-b846-9213acea4d89"/>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efcf9931-6988-4c26-989d-90fd7d9d6177"/>
  </ds:schemaRefs>
</ds:datastoreItem>
</file>

<file path=docProps/app.xml><?xml version="1.0" encoding="utf-8"?>
<Properties xmlns="http://schemas.openxmlformats.org/officeDocument/2006/extended-properties" xmlns:vt="http://schemas.openxmlformats.org/officeDocument/2006/docPropsVTypes">
  <TotalTime>1405</TotalTime>
  <Words>2579</Words>
  <Application>Microsoft Office PowerPoint</Application>
  <PresentationFormat>Panorámica</PresentationFormat>
  <Paragraphs>327</Paragraphs>
  <Slides>37</Slides>
  <Notes>35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37</vt:i4>
      </vt:variant>
    </vt:vector>
  </HeadingPairs>
  <TitlesOfParts>
    <vt:vector size="45" baseType="lpstr">
      <vt:lpstr>Montserrat SemiBold</vt:lpstr>
      <vt:lpstr>Arial</vt:lpstr>
      <vt:lpstr>Times New Roman</vt:lpstr>
      <vt:lpstr>Calibri Light</vt:lpstr>
      <vt:lpstr>Calibri</vt:lpstr>
      <vt:lpstr>Wingdings</vt:lpstr>
      <vt:lpstr>Montserrat</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Alejandra del Pilar Díaz Palacios</cp:lastModifiedBy>
  <cp:revision>60</cp:revision>
  <cp:lastPrinted>2022-08-23T16:28:00Z</cp:lastPrinted>
  <dcterms:created xsi:type="dcterms:W3CDTF">2021-05-04T19:30:50Z</dcterms:created>
  <dcterms:modified xsi:type="dcterms:W3CDTF">2024-01-03T18:22:29Z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0x010100A39D96561CF3FA49BA629FB29367CEAB</vt:lpwstr>
  </property>
</Properties>
</file>